
<file path=[Content_Types].xml><?xml version="1.0" encoding="utf-8"?>
<Types xmlns="http://schemas.openxmlformats.org/package/2006/content-types">
  <Default Extension="jpg" ContentType="image/jpeg"/>
  <Default Extension="emf" ContentType="image/x-emf"/>
  <Default Extension="xlsx" ContentType="application/vnd.openxmlformats-officedocument.spreadsheetml.sheet"/>
  <Default Extension="xls" ContentType="application/vnd.ms-excel"/>
  <Default Extension="jpeg" ContentType="image/jpeg"/>
  <Default Extension="xml" ContentType="application/xml"/>
  <Default Extension="vml" ContentType="application/vnd.openxmlformats-officedocument.vmlDrawing"/>
  <Default Extension="png" ContentType="image/png"/>
  <Default Extension="wdp" ContentType="image/vnd.ms-photo"/>
  <Default Extension="bin" ContentType="application/vnd.openxmlformats-officedocument.oleObject"/>
  <Default Extension="wmf" ContentType="image/x-wmf"/>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9.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12.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3.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4.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3.jpg" ContentType="image/pn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tags/tag1.xml" ContentType="application/vnd.openxmlformats-officedocument.presentationml.tags+xml"/>
  <Override PartName="/ppt/notesSlides/notesSlide5.xml" ContentType="application/vnd.openxmlformats-officedocument.presentationml.notesSlide+xml"/>
  <Override PartName="/ppt/charts/chart5.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charts/chart10.xml" ContentType="application/vnd.openxmlformats-officedocument.drawingml.chart+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charts/chart11.xml" ContentType="application/vnd.openxmlformats-officedocument.drawingml.chart+xml"/>
  <Override PartName="/ppt/theme/themeOverride6.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 id="2147483687" r:id="rId2"/>
    <p:sldMasterId id="2147483709" r:id="rId3"/>
    <p:sldMasterId id="2147483711" r:id="rId4"/>
    <p:sldMasterId id="2147484007" r:id="rId5"/>
    <p:sldMasterId id="2147484022" r:id="rId6"/>
    <p:sldMasterId id="2147484041" r:id="rId7"/>
    <p:sldMasterId id="2147484044" r:id="rId8"/>
    <p:sldMasterId id="2147484048" r:id="rId9"/>
    <p:sldMasterId id="2147484072" r:id="rId10"/>
    <p:sldMasterId id="2147484094" r:id="rId11"/>
    <p:sldMasterId id="2147484112" r:id="rId12"/>
    <p:sldMasterId id="2147484131" r:id="rId13"/>
    <p:sldMasterId id="2147484144" r:id="rId14"/>
    <p:sldMasterId id="2147484156" r:id="rId15"/>
  </p:sldMasterIdLst>
  <p:notesMasterIdLst>
    <p:notesMasterId r:id="rId144"/>
  </p:notesMasterIdLst>
  <p:handoutMasterIdLst>
    <p:handoutMasterId r:id="rId145"/>
  </p:handoutMasterIdLst>
  <p:sldIdLst>
    <p:sldId id="943" r:id="rId16"/>
    <p:sldId id="842" r:id="rId17"/>
    <p:sldId id="951" r:id="rId18"/>
    <p:sldId id="846" r:id="rId19"/>
    <p:sldId id="877" r:id="rId20"/>
    <p:sldId id="957" r:id="rId21"/>
    <p:sldId id="859" r:id="rId22"/>
    <p:sldId id="933" r:id="rId23"/>
    <p:sldId id="869" r:id="rId24"/>
    <p:sldId id="934" r:id="rId25"/>
    <p:sldId id="871" r:id="rId26"/>
    <p:sldId id="935" r:id="rId27"/>
    <p:sldId id="839" r:id="rId28"/>
    <p:sldId id="837" r:id="rId29"/>
    <p:sldId id="1008" r:id="rId30"/>
    <p:sldId id="955" r:id="rId31"/>
    <p:sldId id="956" r:id="rId32"/>
    <p:sldId id="958" r:id="rId33"/>
    <p:sldId id="984" r:id="rId34"/>
    <p:sldId id="1009" r:id="rId35"/>
    <p:sldId id="961" r:id="rId36"/>
    <p:sldId id="962" r:id="rId37"/>
    <p:sldId id="983" r:id="rId38"/>
    <p:sldId id="964" r:id="rId39"/>
    <p:sldId id="997" r:id="rId40"/>
    <p:sldId id="998" r:id="rId41"/>
    <p:sldId id="989" r:id="rId42"/>
    <p:sldId id="967" r:id="rId43"/>
    <p:sldId id="968" r:id="rId44"/>
    <p:sldId id="1007" r:id="rId45"/>
    <p:sldId id="1006" r:id="rId46"/>
    <p:sldId id="1010" r:id="rId47"/>
    <p:sldId id="1011" r:id="rId48"/>
    <p:sldId id="1005" r:id="rId49"/>
    <p:sldId id="936" r:id="rId50"/>
    <p:sldId id="925" r:id="rId51"/>
    <p:sldId id="938" r:id="rId52"/>
    <p:sldId id="932" r:id="rId53"/>
    <p:sldId id="931" r:id="rId54"/>
    <p:sldId id="969" r:id="rId55"/>
    <p:sldId id="990" r:id="rId56"/>
    <p:sldId id="991" r:id="rId57"/>
    <p:sldId id="992" r:id="rId58"/>
    <p:sldId id="979" r:id="rId59"/>
    <p:sldId id="980" r:id="rId60"/>
    <p:sldId id="981" r:id="rId61"/>
    <p:sldId id="985" r:id="rId62"/>
    <p:sldId id="972" r:id="rId63"/>
    <p:sldId id="976" r:id="rId64"/>
    <p:sldId id="977" r:id="rId65"/>
    <p:sldId id="986" r:id="rId66"/>
    <p:sldId id="970" r:id="rId67"/>
    <p:sldId id="971" r:id="rId68"/>
    <p:sldId id="978" r:id="rId69"/>
    <p:sldId id="937" r:id="rId70"/>
    <p:sldId id="939" r:id="rId71"/>
    <p:sldId id="940" r:id="rId72"/>
    <p:sldId id="973" r:id="rId73"/>
    <p:sldId id="974" r:id="rId74"/>
    <p:sldId id="975" r:id="rId75"/>
    <p:sldId id="965" r:id="rId76"/>
    <p:sldId id="966" r:id="rId77"/>
    <p:sldId id="996" r:id="rId78"/>
    <p:sldId id="963" r:id="rId79"/>
    <p:sldId id="960" r:id="rId80"/>
    <p:sldId id="993" r:id="rId81"/>
    <p:sldId id="995" r:id="rId82"/>
    <p:sldId id="1003" r:id="rId83"/>
    <p:sldId id="999" r:id="rId84"/>
    <p:sldId id="1000" r:id="rId85"/>
    <p:sldId id="1001" r:id="rId86"/>
    <p:sldId id="1002" r:id="rId87"/>
    <p:sldId id="987" r:id="rId88"/>
    <p:sldId id="952" r:id="rId89"/>
    <p:sldId id="950" r:id="rId90"/>
    <p:sldId id="954" r:id="rId91"/>
    <p:sldId id="927" r:id="rId92"/>
    <p:sldId id="928" r:id="rId93"/>
    <p:sldId id="953" r:id="rId94"/>
    <p:sldId id="863" r:id="rId95"/>
    <p:sldId id="870" r:id="rId96"/>
    <p:sldId id="941" r:id="rId97"/>
    <p:sldId id="942" r:id="rId98"/>
    <p:sldId id="853" r:id="rId99"/>
    <p:sldId id="874" r:id="rId100"/>
    <p:sldId id="898" r:id="rId101"/>
    <p:sldId id="899" r:id="rId102"/>
    <p:sldId id="844" r:id="rId103"/>
    <p:sldId id="901" r:id="rId104"/>
    <p:sldId id="902" r:id="rId105"/>
    <p:sldId id="929" r:id="rId106"/>
    <p:sldId id="930" r:id="rId107"/>
    <p:sldId id="922" r:id="rId108"/>
    <p:sldId id="920" r:id="rId109"/>
    <p:sldId id="921" r:id="rId110"/>
    <p:sldId id="923" r:id="rId111"/>
    <p:sldId id="924" r:id="rId112"/>
    <p:sldId id="903" r:id="rId113"/>
    <p:sldId id="904" r:id="rId114"/>
    <p:sldId id="892" r:id="rId115"/>
    <p:sldId id="819" r:id="rId116"/>
    <p:sldId id="878" r:id="rId117"/>
    <p:sldId id="736" r:id="rId118"/>
    <p:sldId id="738" r:id="rId119"/>
    <p:sldId id="737" r:id="rId120"/>
    <p:sldId id="820" r:id="rId121"/>
    <p:sldId id="823" r:id="rId122"/>
    <p:sldId id="824" r:id="rId123"/>
    <p:sldId id="826" r:id="rId124"/>
    <p:sldId id="742" r:id="rId125"/>
    <p:sldId id="743" r:id="rId126"/>
    <p:sldId id="773" r:id="rId127"/>
    <p:sldId id="882" r:id="rId128"/>
    <p:sldId id="852" r:id="rId129"/>
    <p:sldId id="857" r:id="rId130"/>
    <p:sldId id="866" r:id="rId131"/>
    <p:sldId id="900" r:id="rId132"/>
    <p:sldId id="876" r:id="rId133"/>
    <p:sldId id="845" r:id="rId134"/>
    <p:sldId id="867" r:id="rId135"/>
    <p:sldId id="881" r:id="rId136"/>
    <p:sldId id="835" r:id="rId137"/>
    <p:sldId id="836" r:id="rId138"/>
    <p:sldId id="744" r:id="rId139"/>
    <p:sldId id="856" r:id="rId140"/>
    <p:sldId id="858" r:id="rId141"/>
    <p:sldId id="860" r:id="rId142"/>
    <p:sldId id="880" r:id="rId143"/>
  </p:sldIdLst>
  <p:sldSz cx="9144000" cy="6858000" type="screen4x3"/>
  <p:notesSz cx="6858000" cy="9723438"/>
  <p:defaultTextStyle>
    <a:defPPr>
      <a:defRPr lang="it-IT"/>
    </a:defPPr>
    <a:lvl1pPr algn="l" rtl="0" fontAlgn="base">
      <a:spcBef>
        <a:spcPct val="0"/>
      </a:spcBef>
      <a:spcAft>
        <a:spcPct val="0"/>
      </a:spcAft>
      <a:defRPr sz="2000" kern="1200">
        <a:solidFill>
          <a:schemeClr val="tx1"/>
        </a:solidFill>
        <a:latin typeface="Arial" charset="0"/>
        <a:ea typeface="ＭＳ Ｐゴシック" charset="0"/>
        <a:cs typeface="+mn-cs"/>
      </a:defRPr>
    </a:lvl1pPr>
    <a:lvl2pPr marL="457106" algn="l" rtl="0" fontAlgn="base">
      <a:spcBef>
        <a:spcPct val="0"/>
      </a:spcBef>
      <a:spcAft>
        <a:spcPct val="0"/>
      </a:spcAft>
      <a:defRPr sz="2000" kern="1200">
        <a:solidFill>
          <a:schemeClr val="tx1"/>
        </a:solidFill>
        <a:latin typeface="Arial" charset="0"/>
        <a:ea typeface="ＭＳ Ｐゴシック" charset="0"/>
        <a:cs typeface="+mn-cs"/>
      </a:defRPr>
    </a:lvl2pPr>
    <a:lvl3pPr marL="914210" algn="l" rtl="0" fontAlgn="base">
      <a:spcBef>
        <a:spcPct val="0"/>
      </a:spcBef>
      <a:spcAft>
        <a:spcPct val="0"/>
      </a:spcAft>
      <a:defRPr sz="2000" kern="1200">
        <a:solidFill>
          <a:schemeClr val="tx1"/>
        </a:solidFill>
        <a:latin typeface="Arial" charset="0"/>
        <a:ea typeface="ＭＳ Ｐゴシック" charset="0"/>
        <a:cs typeface="+mn-cs"/>
      </a:defRPr>
    </a:lvl3pPr>
    <a:lvl4pPr marL="1371316" algn="l" rtl="0" fontAlgn="base">
      <a:spcBef>
        <a:spcPct val="0"/>
      </a:spcBef>
      <a:spcAft>
        <a:spcPct val="0"/>
      </a:spcAft>
      <a:defRPr sz="2000" kern="1200">
        <a:solidFill>
          <a:schemeClr val="tx1"/>
        </a:solidFill>
        <a:latin typeface="Arial" charset="0"/>
        <a:ea typeface="ＭＳ Ｐゴシック" charset="0"/>
        <a:cs typeface="+mn-cs"/>
      </a:defRPr>
    </a:lvl4pPr>
    <a:lvl5pPr marL="1828421" algn="l" rtl="0" fontAlgn="base">
      <a:spcBef>
        <a:spcPct val="0"/>
      </a:spcBef>
      <a:spcAft>
        <a:spcPct val="0"/>
      </a:spcAft>
      <a:defRPr sz="2000" kern="1200">
        <a:solidFill>
          <a:schemeClr val="tx1"/>
        </a:solidFill>
        <a:latin typeface="Arial" charset="0"/>
        <a:ea typeface="ＭＳ Ｐゴシック" charset="0"/>
        <a:cs typeface="+mn-cs"/>
      </a:defRPr>
    </a:lvl5pPr>
    <a:lvl6pPr marL="2285526" algn="l" defTabSz="457106" rtl="0" eaLnBrk="1" latinLnBrk="0" hangingPunct="1">
      <a:defRPr sz="2000" kern="1200">
        <a:solidFill>
          <a:schemeClr val="tx1"/>
        </a:solidFill>
        <a:latin typeface="Arial" charset="0"/>
        <a:ea typeface="ＭＳ Ｐゴシック" charset="0"/>
        <a:cs typeface="+mn-cs"/>
      </a:defRPr>
    </a:lvl6pPr>
    <a:lvl7pPr marL="2742630" algn="l" defTabSz="457106" rtl="0" eaLnBrk="1" latinLnBrk="0" hangingPunct="1">
      <a:defRPr sz="2000" kern="1200">
        <a:solidFill>
          <a:schemeClr val="tx1"/>
        </a:solidFill>
        <a:latin typeface="Arial" charset="0"/>
        <a:ea typeface="ＭＳ Ｐゴシック" charset="0"/>
        <a:cs typeface="+mn-cs"/>
      </a:defRPr>
    </a:lvl7pPr>
    <a:lvl8pPr marL="3199736" algn="l" defTabSz="457106" rtl="0" eaLnBrk="1" latinLnBrk="0" hangingPunct="1">
      <a:defRPr sz="2000" kern="1200">
        <a:solidFill>
          <a:schemeClr val="tx1"/>
        </a:solidFill>
        <a:latin typeface="Arial" charset="0"/>
        <a:ea typeface="ＭＳ Ｐゴシック" charset="0"/>
        <a:cs typeface="+mn-cs"/>
      </a:defRPr>
    </a:lvl8pPr>
    <a:lvl9pPr marL="3656841" algn="l" defTabSz="457106" rtl="0" eaLnBrk="1" latinLnBrk="0" hangingPunct="1">
      <a:defRPr sz="2000" kern="1200">
        <a:solidFill>
          <a:schemeClr val="tx1"/>
        </a:solidFill>
        <a:latin typeface="Arial" charset="0"/>
        <a:ea typeface="ＭＳ Ｐゴシック" charset="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FF3300"/>
    <a:srgbClr val="CC3300"/>
    <a:srgbClr val="FF9900"/>
    <a:srgbClr val="CC6600"/>
    <a:srgbClr val="A6B6C6"/>
    <a:srgbClr val="FF0000"/>
    <a:srgbClr val="99FF3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302" autoAdjust="0"/>
    <p:restoredTop sz="99160" autoAdjust="0"/>
  </p:normalViewPr>
  <p:slideViewPr>
    <p:cSldViewPr>
      <p:cViewPr>
        <p:scale>
          <a:sx n="85" d="100"/>
          <a:sy n="85" d="100"/>
        </p:scale>
        <p:origin x="384" y="256"/>
      </p:cViewPr>
      <p:guideLst>
        <p:guide orient="horz" pos="2160"/>
        <p:guide pos="2880"/>
      </p:guideLst>
    </p:cSldViewPr>
  </p:slideViewPr>
  <p:notesTextViewPr>
    <p:cViewPr>
      <p:scale>
        <a:sx n="100" d="100"/>
        <a:sy n="100" d="100"/>
      </p:scale>
      <p:origin x="0" y="0"/>
    </p:cViewPr>
  </p:notesTextViewPr>
  <p:sorterViewPr>
    <p:cViewPr>
      <p:scale>
        <a:sx n="106" d="100"/>
        <a:sy n="106" d="100"/>
      </p:scale>
      <p:origin x="0" y="0"/>
    </p:cViewPr>
  </p:sorter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 Target="slides/slide1.xml"/><Relationship Id="rId17" Type="http://schemas.openxmlformats.org/officeDocument/2006/relationships/slide" Target="slides/slide2.xml"/><Relationship Id="rId18" Type="http://schemas.openxmlformats.org/officeDocument/2006/relationships/slide" Target="slides/slide3.xml"/><Relationship Id="rId19" Type="http://schemas.openxmlformats.org/officeDocument/2006/relationships/slide" Target="slides/slide4.xml"/><Relationship Id="rId60" Type="http://schemas.openxmlformats.org/officeDocument/2006/relationships/slide" Target="slides/slide45.xml"/><Relationship Id="rId61" Type="http://schemas.openxmlformats.org/officeDocument/2006/relationships/slide" Target="slides/slide46.xml"/><Relationship Id="rId62" Type="http://schemas.openxmlformats.org/officeDocument/2006/relationships/slide" Target="slides/slide47.xml"/><Relationship Id="rId63" Type="http://schemas.openxmlformats.org/officeDocument/2006/relationships/slide" Target="slides/slide48.xml"/><Relationship Id="rId64" Type="http://schemas.openxmlformats.org/officeDocument/2006/relationships/slide" Target="slides/slide49.xml"/><Relationship Id="rId65" Type="http://schemas.openxmlformats.org/officeDocument/2006/relationships/slide" Target="slides/slide50.xml"/><Relationship Id="rId66" Type="http://schemas.openxmlformats.org/officeDocument/2006/relationships/slide" Target="slides/slide51.xml"/><Relationship Id="rId67" Type="http://schemas.openxmlformats.org/officeDocument/2006/relationships/slide" Target="slides/slide52.xml"/><Relationship Id="rId68" Type="http://schemas.openxmlformats.org/officeDocument/2006/relationships/slide" Target="slides/slide53.xml"/><Relationship Id="rId69" Type="http://schemas.openxmlformats.org/officeDocument/2006/relationships/slide" Target="slides/slide54.xml"/><Relationship Id="rId120" Type="http://schemas.openxmlformats.org/officeDocument/2006/relationships/slide" Target="slides/slide105.xml"/><Relationship Id="rId121" Type="http://schemas.openxmlformats.org/officeDocument/2006/relationships/slide" Target="slides/slide106.xml"/><Relationship Id="rId122" Type="http://schemas.openxmlformats.org/officeDocument/2006/relationships/slide" Target="slides/slide107.xml"/><Relationship Id="rId123" Type="http://schemas.openxmlformats.org/officeDocument/2006/relationships/slide" Target="slides/slide108.xml"/><Relationship Id="rId124" Type="http://schemas.openxmlformats.org/officeDocument/2006/relationships/slide" Target="slides/slide109.xml"/><Relationship Id="rId125" Type="http://schemas.openxmlformats.org/officeDocument/2006/relationships/slide" Target="slides/slide110.xml"/><Relationship Id="rId126" Type="http://schemas.openxmlformats.org/officeDocument/2006/relationships/slide" Target="slides/slide111.xml"/><Relationship Id="rId127" Type="http://schemas.openxmlformats.org/officeDocument/2006/relationships/slide" Target="slides/slide112.xml"/><Relationship Id="rId128" Type="http://schemas.openxmlformats.org/officeDocument/2006/relationships/slide" Target="slides/slide113.xml"/><Relationship Id="rId129" Type="http://schemas.openxmlformats.org/officeDocument/2006/relationships/slide" Target="slides/slide114.xml"/><Relationship Id="rId40" Type="http://schemas.openxmlformats.org/officeDocument/2006/relationships/slide" Target="slides/slide25.xml"/><Relationship Id="rId41" Type="http://schemas.openxmlformats.org/officeDocument/2006/relationships/slide" Target="slides/slide26.xml"/><Relationship Id="rId42" Type="http://schemas.openxmlformats.org/officeDocument/2006/relationships/slide" Target="slides/slide27.xml"/><Relationship Id="rId90" Type="http://schemas.openxmlformats.org/officeDocument/2006/relationships/slide" Target="slides/slide75.xml"/><Relationship Id="rId91" Type="http://schemas.openxmlformats.org/officeDocument/2006/relationships/slide" Target="slides/slide76.xml"/><Relationship Id="rId92" Type="http://schemas.openxmlformats.org/officeDocument/2006/relationships/slide" Target="slides/slide77.xml"/><Relationship Id="rId93" Type="http://schemas.openxmlformats.org/officeDocument/2006/relationships/slide" Target="slides/slide78.xml"/><Relationship Id="rId94" Type="http://schemas.openxmlformats.org/officeDocument/2006/relationships/slide" Target="slides/slide79.xml"/><Relationship Id="rId95" Type="http://schemas.openxmlformats.org/officeDocument/2006/relationships/slide" Target="slides/slide80.xml"/><Relationship Id="rId96" Type="http://schemas.openxmlformats.org/officeDocument/2006/relationships/slide" Target="slides/slide81.xml"/><Relationship Id="rId101" Type="http://schemas.openxmlformats.org/officeDocument/2006/relationships/slide" Target="slides/slide86.xml"/><Relationship Id="rId102" Type="http://schemas.openxmlformats.org/officeDocument/2006/relationships/slide" Target="slides/slide87.xml"/><Relationship Id="rId103" Type="http://schemas.openxmlformats.org/officeDocument/2006/relationships/slide" Target="slides/slide88.xml"/><Relationship Id="rId104" Type="http://schemas.openxmlformats.org/officeDocument/2006/relationships/slide" Target="slides/slide89.xml"/><Relationship Id="rId105" Type="http://schemas.openxmlformats.org/officeDocument/2006/relationships/slide" Target="slides/slide90.xml"/><Relationship Id="rId106" Type="http://schemas.openxmlformats.org/officeDocument/2006/relationships/slide" Target="slides/slide91.xml"/><Relationship Id="rId107" Type="http://schemas.openxmlformats.org/officeDocument/2006/relationships/slide" Target="slides/slide92.xml"/><Relationship Id="rId108" Type="http://schemas.openxmlformats.org/officeDocument/2006/relationships/slide" Target="slides/slide93.xml"/><Relationship Id="rId109" Type="http://schemas.openxmlformats.org/officeDocument/2006/relationships/slide" Target="slides/slide94.xml"/><Relationship Id="rId97" Type="http://schemas.openxmlformats.org/officeDocument/2006/relationships/slide" Target="slides/slide82.xml"/><Relationship Id="rId98" Type="http://schemas.openxmlformats.org/officeDocument/2006/relationships/slide" Target="slides/slide83.xml"/><Relationship Id="rId99" Type="http://schemas.openxmlformats.org/officeDocument/2006/relationships/slide" Target="slides/slide84.xml"/><Relationship Id="rId43" Type="http://schemas.openxmlformats.org/officeDocument/2006/relationships/slide" Target="slides/slide28.xml"/><Relationship Id="rId44" Type="http://schemas.openxmlformats.org/officeDocument/2006/relationships/slide" Target="slides/slide29.xml"/><Relationship Id="rId45" Type="http://schemas.openxmlformats.org/officeDocument/2006/relationships/slide" Target="slides/slide30.xml"/><Relationship Id="rId46" Type="http://schemas.openxmlformats.org/officeDocument/2006/relationships/slide" Target="slides/slide31.xml"/><Relationship Id="rId47" Type="http://schemas.openxmlformats.org/officeDocument/2006/relationships/slide" Target="slides/slide32.xml"/><Relationship Id="rId48" Type="http://schemas.openxmlformats.org/officeDocument/2006/relationships/slide" Target="slides/slide33.xml"/><Relationship Id="rId49" Type="http://schemas.openxmlformats.org/officeDocument/2006/relationships/slide" Target="slides/slide34.xml"/><Relationship Id="rId100" Type="http://schemas.openxmlformats.org/officeDocument/2006/relationships/slide" Target="slides/slide85.xml"/><Relationship Id="rId20" Type="http://schemas.openxmlformats.org/officeDocument/2006/relationships/slide" Target="slides/slide5.xml"/><Relationship Id="rId21" Type="http://schemas.openxmlformats.org/officeDocument/2006/relationships/slide" Target="slides/slide6.xml"/><Relationship Id="rId22" Type="http://schemas.openxmlformats.org/officeDocument/2006/relationships/slide" Target="slides/slide7.xml"/><Relationship Id="rId70" Type="http://schemas.openxmlformats.org/officeDocument/2006/relationships/slide" Target="slides/slide55.xml"/><Relationship Id="rId71" Type="http://schemas.openxmlformats.org/officeDocument/2006/relationships/slide" Target="slides/slide56.xml"/><Relationship Id="rId72" Type="http://schemas.openxmlformats.org/officeDocument/2006/relationships/slide" Target="slides/slide57.xml"/><Relationship Id="rId73" Type="http://schemas.openxmlformats.org/officeDocument/2006/relationships/slide" Target="slides/slide58.xml"/><Relationship Id="rId74" Type="http://schemas.openxmlformats.org/officeDocument/2006/relationships/slide" Target="slides/slide59.xml"/><Relationship Id="rId75" Type="http://schemas.openxmlformats.org/officeDocument/2006/relationships/slide" Target="slides/slide60.xml"/><Relationship Id="rId76" Type="http://schemas.openxmlformats.org/officeDocument/2006/relationships/slide" Target="slides/slide61.xml"/><Relationship Id="rId77" Type="http://schemas.openxmlformats.org/officeDocument/2006/relationships/slide" Target="slides/slide62.xml"/><Relationship Id="rId78" Type="http://schemas.openxmlformats.org/officeDocument/2006/relationships/slide" Target="slides/slide63.xml"/><Relationship Id="rId79" Type="http://schemas.openxmlformats.org/officeDocument/2006/relationships/slide" Target="slides/slide64.xml"/><Relationship Id="rId23" Type="http://schemas.openxmlformats.org/officeDocument/2006/relationships/slide" Target="slides/slide8.xml"/><Relationship Id="rId24" Type="http://schemas.openxmlformats.org/officeDocument/2006/relationships/slide" Target="slides/slide9.xml"/><Relationship Id="rId25" Type="http://schemas.openxmlformats.org/officeDocument/2006/relationships/slide" Target="slides/slide10.xml"/><Relationship Id="rId26" Type="http://schemas.openxmlformats.org/officeDocument/2006/relationships/slide" Target="slides/slide11.xml"/><Relationship Id="rId27" Type="http://schemas.openxmlformats.org/officeDocument/2006/relationships/slide" Target="slides/slide12.xml"/><Relationship Id="rId28" Type="http://schemas.openxmlformats.org/officeDocument/2006/relationships/slide" Target="slides/slide13.xml"/><Relationship Id="rId29" Type="http://schemas.openxmlformats.org/officeDocument/2006/relationships/slide" Target="slides/slide14.xml"/><Relationship Id="rId130" Type="http://schemas.openxmlformats.org/officeDocument/2006/relationships/slide" Target="slides/slide115.xml"/><Relationship Id="rId131" Type="http://schemas.openxmlformats.org/officeDocument/2006/relationships/slide" Target="slides/slide116.xml"/><Relationship Id="rId132" Type="http://schemas.openxmlformats.org/officeDocument/2006/relationships/slide" Target="slides/slide117.xml"/><Relationship Id="rId133" Type="http://schemas.openxmlformats.org/officeDocument/2006/relationships/slide" Target="slides/slide118.xml"/><Relationship Id="rId134" Type="http://schemas.openxmlformats.org/officeDocument/2006/relationships/slide" Target="slides/slide119.xml"/><Relationship Id="rId135" Type="http://schemas.openxmlformats.org/officeDocument/2006/relationships/slide" Target="slides/slide120.xml"/><Relationship Id="rId136" Type="http://schemas.openxmlformats.org/officeDocument/2006/relationships/slide" Target="slides/slide121.xml"/><Relationship Id="rId137" Type="http://schemas.openxmlformats.org/officeDocument/2006/relationships/slide" Target="slides/slide122.xml"/><Relationship Id="rId138" Type="http://schemas.openxmlformats.org/officeDocument/2006/relationships/slide" Target="slides/slide123.xml"/><Relationship Id="rId139" Type="http://schemas.openxmlformats.org/officeDocument/2006/relationships/slide" Target="slides/slide1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50" Type="http://schemas.openxmlformats.org/officeDocument/2006/relationships/slide" Target="slides/slide35.xml"/><Relationship Id="rId51" Type="http://schemas.openxmlformats.org/officeDocument/2006/relationships/slide" Target="slides/slide36.xml"/><Relationship Id="rId52" Type="http://schemas.openxmlformats.org/officeDocument/2006/relationships/slide" Target="slides/slide37.xml"/><Relationship Id="rId53" Type="http://schemas.openxmlformats.org/officeDocument/2006/relationships/slide" Target="slides/slide38.xml"/><Relationship Id="rId54" Type="http://schemas.openxmlformats.org/officeDocument/2006/relationships/slide" Target="slides/slide39.xml"/><Relationship Id="rId55" Type="http://schemas.openxmlformats.org/officeDocument/2006/relationships/slide" Target="slides/slide40.xml"/><Relationship Id="rId56" Type="http://schemas.openxmlformats.org/officeDocument/2006/relationships/slide" Target="slides/slide41.xml"/><Relationship Id="rId57" Type="http://schemas.openxmlformats.org/officeDocument/2006/relationships/slide" Target="slides/slide42.xml"/><Relationship Id="rId58" Type="http://schemas.openxmlformats.org/officeDocument/2006/relationships/slide" Target="slides/slide43.xml"/><Relationship Id="rId59" Type="http://schemas.openxmlformats.org/officeDocument/2006/relationships/slide" Target="slides/slide44.xml"/><Relationship Id="rId110" Type="http://schemas.openxmlformats.org/officeDocument/2006/relationships/slide" Target="slides/slide95.xml"/><Relationship Id="rId111" Type="http://schemas.openxmlformats.org/officeDocument/2006/relationships/slide" Target="slides/slide96.xml"/><Relationship Id="rId112" Type="http://schemas.openxmlformats.org/officeDocument/2006/relationships/slide" Target="slides/slide97.xml"/><Relationship Id="rId113" Type="http://schemas.openxmlformats.org/officeDocument/2006/relationships/slide" Target="slides/slide98.xml"/><Relationship Id="rId114" Type="http://schemas.openxmlformats.org/officeDocument/2006/relationships/slide" Target="slides/slide99.xml"/><Relationship Id="rId115" Type="http://schemas.openxmlformats.org/officeDocument/2006/relationships/slide" Target="slides/slide100.xml"/><Relationship Id="rId116" Type="http://schemas.openxmlformats.org/officeDocument/2006/relationships/slide" Target="slides/slide101.xml"/><Relationship Id="rId117" Type="http://schemas.openxmlformats.org/officeDocument/2006/relationships/slide" Target="slides/slide102.xml"/><Relationship Id="rId118" Type="http://schemas.openxmlformats.org/officeDocument/2006/relationships/slide" Target="slides/slide103.xml"/><Relationship Id="rId119" Type="http://schemas.openxmlformats.org/officeDocument/2006/relationships/slide" Target="slides/slide104.xml"/><Relationship Id="rId30" Type="http://schemas.openxmlformats.org/officeDocument/2006/relationships/slide" Target="slides/slide15.xml"/><Relationship Id="rId31" Type="http://schemas.openxmlformats.org/officeDocument/2006/relationships/slide" Target="slides/slide16.xml"/><Relationship Id="rId32" Type="http://schemas.openxmlformats.org/officeDocument/2006/relationships/slide" Target="slides/slide17.xml"/><Relationship Id="rId33" Type="http://schemas.openxmlformats.org/officeDocument/2006/relationships/slide" Target="slides/slide18.xml"/><Relationship Id="rId34" Type="http://schemas.openxmlformats.org/officeDocument/2006/relationships/slide" Target="slides/slide19.xml"/><Relationship Id="rId35" Type="http://schemas.openxmlformats.org/officeDocument/2006/relationships/slide" Target="slides/slide20.xml"/><Relationship Id="rId36" Type="http://schemas.openxmlformats.org/officeDocument/2006/relationships/slide" Target="slides/slide21.xml"/><Relationship Id="rId37" Type="http://schemas.openxmlformats.org/officeDocument/2006/relationships/slide" Target="slides/slide22.xml"/><Relationship Id="rId38" Type="http://schemas.openxmlformats.org/officeDocument/2006/relationships/slide" Target="slides/slide23.xml"/><Relationship Id="rId39" Type="http://schemas.openxmlformats.org/officeDocument/2006/relationships/slide" Target="slides/slide24.xml"/><Relationship Id="rId80" Type="http://schemas.openxmlformats.org/officeDocument/2006/relationships/slide" Target="slides/slide65.xml"/><Relationship Id="rId81" Type="http://schemas.openxmlformats.org/officeDocument/2006/relationships/slide" Target="slides/slide66.xml"/><Relationship Id="rId82" Type="http://schemas.openxmlformats.org/officeDocument/2006/relationships/slide" Target="slides/slide67.xml"/><Relationship Id="rId83" Type="http://schemas.openxmlformats.org/officeDocument/2006/relationships/slide" Target="slides/slide68.xml"/><Relationship Id="rId84" Type="http://schemas.openxmlformats.org/officeDocument/2006/relationships/slide" Target="slides/slide69.xml"/><Relationship Id="rId85" Type="http://schemas.openxmlformats.org/officeDocument/2006/relationships/slide" Target="slides/slide70.xml"/><Relationship Id="rId86" Type="http://schemas.openxmlformats.org/officeDocument/2006/relationships/slide" Target="slides/slide71.xml"/><Relationship Id="rId87" Type="http://schemas.openxmlformats.org/officeDocument/2006/relationships/slide" Target="slides/slide72.xml"/><Relationship Id="rId88" Type="http://schemas.openxmlformats.org/officeDocument/2006/relationships/slide" Target="slides/slide73.xml"/><Relationship Id="rId89" Type="http://schemas.openxmlformats.org/officeDocument/2006/relationships/slide" Target="slides/slide74.xml"/><Relationship Id="rId140" Type="http://schemas.openxmlformats.org/officeDocument/2006/relationships/slide" Target="slides/slide125.xml"/><Relationship Id="rId141" Type="http://schemas.openxmlformats.org/officeDocument/2006/relationships/slide" Target="slides/slide126.xml"/><Relationship Id="rId142" Type="http://schemas.openxmlformats.org/officeDocument/2006/relationships/slide" Target="slides/slide127.xml"/><Relationship Id="rId143" Type="http://schemas.openxmlformats.org/officeDocument/2006/relationships/slide" Target="slides/slide128.xml"/><Relationship Id="rId144" Type="http://schemas.openxmlformats.org/officeDocument/2006/relationships/notesMaster" Target="notesMasters/notesMaster1.xml"/><Relationship Id="rId145" Type="http://schemas.openxmlformats.org/officeDocument/2006/relationships/handoutMaster" Target="handoutMasters/handoutMaster1.xml"/><Relationship Id="rId146" Type="http://schemas.openxmlformats.org/officeDocument/2006/relationships/presProps" Target="presProps.xml"/><Relationship Id="rId147" Type="http://schemas.openxmlformats.org/officeDocument/2006/relationships/viewProps" Target="viewProps.xml"/><Relationship Id="rId148" Type="http://schemas.openxmlformats.org/officeDocument/2006/relationships/theme" Target="theme/theme1.xml"/><Relationship Id="rId14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4" Type="http://schemas.openxmlformats.org/officeDocument/2006/relationships/oleObject" Target="file:///\\corp\user\HOME\ROM\pancpi00\documents\Pietro\Edoxaban\Mercato\IMS\Dosaggi\NOAC%20dosages.xlsx" TargetMode="External"/><Relationship Id="rId1" Type="http://schemas.microsoft.com/office/2011/relationships/chartStyle" Target="style1.xml"/><Relationship Id="rId2" Type="http://schemas.microsoft.com/office/2011/relationships/chartColorStyle" Target="colors1.xml"/></Relationships>
</file>

<file path=ppt/charts/_rels/chart10.xml.rels><?xml version="1.0" encoding="UTF-8" standalone="yes"?>
<Relationships xmlns="http://schemas.openxmlformats.org/package/2006/relationships"><Relationship Id="rId1" Type="http://schemas.openxmlformats.org/officeDocument/2006/relationships/package" Target="../embeddings/Foglio_di_lavoro_di_Microsoft_Excel6.xlsx"/></Relationships>
</file>

<file path=ppt/charts/_rels/chart11.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oleObject" Target="file:///\\Gneiss\ct\rocket_af\manuscript\rocke043\docs\kmagetrt.xls"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4" Type="http://schemas.openxmlformats.org/officeDocument/2006/relationships/oleObject" Target="file:///\\corp\user\HOME\ROM\pancpi00\documents\Pietro\Edoxaban\Mercato\IMS\Dosaggi\NOAC%20dosages.xlsx" TargetMode="External"/><Relationship Id="rId1" Type="http://schemas.microsoft.com/office/2011/relationships/chartStyle" Target="style2.xml"/><Relationship Id="rId2" Type="http://schemas.microsoft.com/office/2011/relationships/chartColorStyle" Target="colors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4" Type="http://schemas.openxmlformats.org/officeDocument/2006/relationships/oleObject" Target="file:///\\corp\user\HOME\ROM\pancpi00\documents\Pietro\Edoxaban\Mercato\IMS\Dosaggi\NOAC%20dosages.xlsx" TargetMode="External"/><Relationship Id="rId1" Type="http://schemas.microsoft.com/office/2011/relationships/chartStyle" Target="style3.xml"/><Relationship Id="rId2" Type="http://schemas.microsoft.com/office/2011/relationships/chartColorStyle" Target="colors3.xml"/></Relationships>
</file>

<file path=ppt/charts/_rels/chart4.xml.rels><?xml version="1.0" encoding="UTF-8" standalone="yes"?>
<Relationships xmlns="http://schemas.openxmlformats.org/package/2006/relationships"><Relationship Id="rId1" Type="http://schemas.openxmlformats.org/officeDocument/2006/relationships/package" Target="../embeddings/Foglio_di_lavoro_di_Microsoft_Excel1.xlsx"/></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6.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Foglio_di_lavoro_di_Microsoft_Excel2.xlsx"/></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package" Target="../embeddings/Foglio_di_lavoro_di_Microsoft_Excel3.xlsx"/></Relationships>
</file>

<file path=ppt/charts/_rels/chart8.xml.rels><?xml version="1.0" encoding="UTF-8" standalone="yes"?>
<Relationships xmlns="http://schemas.openxmlformats.org/package/2006/relationships"><Relationship Id="rId1" Type="http://schemas.openxmlformats.org/officeDocument/2006/relationships/package" Target="../embeddings/Foglio_di_lavoro_di_Microsoft_Excel4.xlsx"/></Relationships>
</file>

<file path=ppt/charts/_rels/chart9.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Foglio_di_lavoro_di_Microsoft_Excel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it-IT"/>
              <a:t>Share by Strength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doughnutChart>
        <c:varyColors val="1"/>
        <c:ser>
          <c:idx val="0"/>
          <c:order val="0"/>
          <c:dPt>
            <c:idx val="0"/>
            <c:bubble3D val="0"/>
            <c:spPr>
              <a:solidFill>
                <a:srgbClr val="F79646">
                  <a:lumMod val="60000"/>
                  <a:lumOff val="40000"/>
                </a:srgbClr>
              </a:solidFill>
              <a:ln w="19050">
                <a:solidFill>
                  <a:schemeClr val="lt1"/>
                </a:solidFill>
              </a:ln>
              <a:effectLst/>
            </c:spPr>
          </c:dPt>
          <c:dPt>
            <c:idx val="1"/>
            <c:bubble3D val="0"/>
            <c:spPr>
              <a:solidFill>
                <a:schemeClr val="accent2"/>
              </a:solidFill>
              <a:ln w="19050">
                <a:solidFill>
                  <a:schemeClr val="lt1"/>
                </a:solidFill>
              </a:ln>
              <a:effectLst/>
            </c:spPr>
          </c:dPt>
          <c:dLbls>
            <c:dLbl>
              <c:idx val="0"/>
              <c:layout>
                <c:manualLayout>
                  <c:x val="0.137214841197784"/>
                  <c:y val="-0.0708627456211515"/>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0.105555555555556"/>
                  <c:y val="0.0"/>
                </c:manualLayout>
              </c:layout>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'Foglio1 (2)'!$E$5:$F$6</c:f>
              <c:multiLvlStrCache>
                <c:ptCount val="2"/>
                <c:lvl>
                  <c:pt idx="0">
                    <c:v>2.5MG</c:v>
                  </c:pt>
                  <c:pt idx="1">
                    <c:v>5MG</c:v>
                  </c:pt>
                </c:lvl>
                <c:lvl>
                  <c:pt idx="0">
                    <c:v>Eliquis</c:v>
                  </c:pt>
                </c:lvl>
              </c:multiLvlStrCache>
            </c:multiLvlStrRef>
          </c:cat>
          <c:val>
            <c:numRef>
              <c:f>'Foglio1 (2)'!$E$7:$F$7</c:f>
              <c:numCache>
                <c:formatCode>0.0%</c:formatCode>
                <c:ptCount val="2"/>
                <c:pt idx="0">
                  <c:v>0.3758</c:v>
                </c:pt>
                <c:pt idx="1">
                  <c:v>0.6242</c:v>
                </c:pt>
              </c:numCache>
            </c:numRef>
          </c:val>
        </c:ser>
        <c:dLbls>
          <c:showLegendKey val="0"/>
          <c:showVal val="0"/>
          <c:showCatName val="0"/>
          <c:showSerName val="0"/>
          <c:showPercent val="0"/>
          <c:showBubbleSize val="0"/>
          <c:showLeaderLines val="1"/>
        </c:dLbls>
        <c:firstSliceAng val="0"/>
        <c:holeSize val="57"/>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163617211615"/>
          <c:y val="0.0556415653418665"/>
          <c:w val="0.738315629596898"/>
          <c:h val="0.769034104568931"/>
        </c:manualLayout>
      </c:layout>
      <c:scatterChart>
        <c:scatterStyle val="lineMarker"/>
        <c:varyColors val="0"/>
        <c:ser>
          <c:idx val="0"/>
          <c:order val="0"/>
          <c:tx>
            <c:strRef>
              <c:f>Sheet1!$A$3:$A$12</c:f>
              <c:strCache>
                <c:ptCount val="10"/>
                <c:pt idx="0">
                  <c:v>CrCl</c:v>
                </c:pt>
                <c:pt idx="3">
                  <c:v>HF</c:v>
                </c:pt>
                <c:pt idx="4">
                  <c:v>Hypertension</c:v>
                </c:pt>
                <c:pt idx="5">
                  <c:v>Age</c:v>
                </c:pt>
                <c:pt idx="8">
                  <c:v>Diabetes</c:v>
                </c:pt>
                <c:pt idx="9">
                  <c:v>Prior stroke</c:v>
                </c:pt>
              </c:strCache>
            </c:strRef>
          </c:tx>
          <c:spPr>
            <a:ln w="28575">
              <a:noFill/>
            </a:ln>
          </c:spPr>
          <c:marker>
            <c:symbol val="diamond"/>
            <c:size val="10"/>
            <c:spPr>
              <a:solidFill>
                <a:schemeClr val="bg2"/>
              </a:solidFill>
              <a:ln>
                <a:noFill/>
              </a:ln>
            </c:spPr>
          </c:marker>
          <c:dPt>
            <c:idx val="1"/>
            <c:bubble3D val="0"/>
            <c:extLst xmlns:c16r2="http://schemas.microsoft.com/office/drawing/2015/06/chart">
              <c:ext xmlns:c16="http://schemas.microsoft.com/office/drawing/2014/chart" uri="{C3380CC4-5D6E-409C-BE32-E72D297353CC}">
                <c16:uniqueId val="{00000000-C078-4853-A474-853448692405}"/>
              </c:ext>
            </c:extLst>
          </c:dPt>
          <c:dPt>
            <c:idx val="2"/>
            <c:bubble3D val="0"/>
            <c:extLst xmlns:c16r2="http://schemas.microsoft.com/office/drawing/2015/06/chart">
              <c:ext xmlns:c16="http://schemas.microsoft.com/office/drawing/2014/chart" uri="{C3380CC4-5D6E-409C-BE32-E72D297353CC}">
                <c16:uniqueId val="{00000001-C078-4853-A474-853448692405}"/>
              </c:ext>
            </c:extLst>
          </c:dPt>
          <c:dPt>
            <c:idx val="4"/>
            <c:bubble3D val="0"/>
            <c:extLst xmlns:c16r2="http://schemas.microsoft.com/office/drawing/2015/06/chart">
              <c:ext xmlns:c16="http://schemas.microsoft.com/office/drawing/2014/chart" uri="{C3380CC4-5D6E-409C-BE32-E72D297353CC}">
                <c16:uniqueId val="{00000002-C078-4853-A474-853448692405}"/>
              </c:ext>
            </c:extLst>
          </c:dPt>
          <c:dPt>
            <c:idx val="5"/>
            <c:bubble3D val="0"/>
            <c:extLst xmlns:c16r2="http://schemas.microsoft.com/office/drawing/2015/06/chart">
              <c:ext xmlns:c16="http://schemas.microsoft.com/office/drawing/2014/chart" uri="{C3380CC4-5D6E-409C-BE32-E72D297353CC}">
                <c16:uniqueId val="{00000003-C078-4853-A474-853448692405}"/>
              </c:ext>
            </c:extLst>
          </c:dPt>
          <c:dPt>
            <c:idx val="7"/>
            <c:bubble3D val="0"/>
            <c:extLst xmlns:c16r2="http://schemas.microsoft.com/office/drawing/2015/06/chart">
              <c:ext xmlns:c16="http://schemas.microsoft.com/office/drawing/2014/chart" uri="{C3380CC4-5D6E-409C-BE32-E72D297353CC}">
                <c16:uniqueId val="{00000004-C078-4853-A474-853448692405}"/>
              </c:ext>
            </c:extLst>
          </c:dPt>
          <c:dPt>
            <c:idx val="8"/>
            <c:bubble3D val="0"/>
            <c:extLst xmlns:c16r2="http://schemas.microsoft.com/office/drawing/2015/06/chart">
              <c:ext xmlns:c16="http://schemas.microsoft.com/office/drawing/2014/chart" uri="{C3380CC4-5D6E-409C-BE32-E72D297353CC}">
                <c16:uniqueId val="{00000005-C078-4853-A474-853448692405}"/>
              </c:ext>
            </c:extLst>
          </c:dPt>
          <c:errBars>
            <c:errDir val="y"/>
            <c:errBarType val="plus"/>
            <c:errValType val="percentage"/>
            <c:noEndCap val="1"/>
            <c:val val="5.0"/>
            <c:spPr>
              <a:ln>
                <a:noFill/>
              </a:ln>
            </c:spPr>
          </c:errBars>
          <c:errBars>
            <c:errDir val="x"/>
            <c:errBarType val="both"/>
            <c:errValType val="cust"/>
            <c:noEndCap val="0"/>
            <c:plus>
              <c:numRef>
                <c:f>Sheet1!$G$3:$G$12</c:f>
                <c:numCache>
                  <c:formatCode>General</c:formatCode>
                  <c:ptCount val="10"/>
                  <c:pt idx="0">
                    <c:v>0.16</c:v>
                  </c:pt>
                  <c:pt idx="1">
                    <c:v>0.11</c:v>
                  </c:pt>
                  <c:pt idx="2">
                    <c:v>0.15</c:v>
                  </c:pt>
                  <c:pt idx="3">
                    <c:v>0.1</c:v>
                  </c:pt>
                  <c:pt idx="4">
                    <c:v>0.0800000000000001</c:v>
                  </c:pt>
                  <c:pt idx="5">
                    <c:v>0.18</c:v>
                  </c:pt>
                  <c:pt idx="6">
                    <c:v>0.12</c:v>
                  </c:pt>
                  <c:pt idx="7">
                    <c:v>0.13</c:v>
                  </c:pt>
                  <c:pt idx="8">
                    <c:v>0.12</c:v>
                  </c:pt>
                  <c:pt idx="9">
                    <c:v>0.11</c:v>
                  </c:pt>
                </c:numCache>
              </c:numRef>
            </c:plus>
            <c:minus>
              <c:numRef>
                <c:f>Sheet1!$F$3:$F$12</c:f>
                <c:numCache>
                  <c:formatCode>General</c:formatCode>
                  <c:ptCount val="10"/>
                  <c:pt idx="0">
                    <c:v>0.14</c:v>
                  </c:pt>
                  <c:pt idx="1">
                    <c:v>0.11</c:v>
                  </c:pt>
                  <c:pt idx="2">
                    <c:v>0.14</c:v>
                  </c:pt>
                  <c:pt idx="3">
                    <c:v>0.09</c:v>
                  </c:pt>
                  <c:pt idx="4">
                    <c:v>0.0700000000000001</c:v>
                  </c:pt>
                  <c:pt idx="5">
                    <c:v>0.15</c:v>
                  </c:pt>
                  <c:pt idx="6">
                    <c:v>0.11</c:v>
                  </c:pt>
                  <c:pt idx="7">
                    <c:v>0.12</c:v>
                  </c:pt>
                  <c:pt idx="8">
                    <c:v>0.1</c:v>
                  </c:pt>
                  <c:pt idx="9">
                    <c:v>0.09</c:v>
                  </c:pt>
                </c:numCache>
              </c:numRef>
            </c:minus>
            <c:spPr>
              <a:ln w="19050">
                <a:solidFill>
                  <a:schemeClr val="bg2"/>
                </a:solidFill>
              </a:ln>
            </c:spPr>
          </c:errBars>
          <c:xVal>
            <c:numRef>
              <c:f>Sheet1!$C$3:$C$12</c:f>
              <c:numCache>
                <c:formatCode>General</c:formatCode>
                <c:ptCount val="10"/>
                <c:pt idx="0">
                  <c:v>0.98</c:v>
                </c:pt>
                <c:pt idx="1">
                  <c:v>1.04</c:v>
                </c:pt>
                <c:pt idx="2">
                  <c:v>1.06</c:v>
                </c:pt>
                <c:pt idx="3">
                  <c:v>1.01</c:v>
                </c:pt>
                <c:pt idx="4">
                  <c:v>1.01</c:v>
                </c:pt>
                <c:pt idx="5">
                  <c:v>0.93</c:v>
                </c:pt>
                <c:pt idx="6">
                  <c:v>0.98</c:v>
                </c:pt>
                <c:pt idx="7">
                  <c:v>1.12</c:v>
                </c:pt>
                <c:pt idx="8">
                  <c:v>0.96</c:v>
                </c:pt>
                <c:pt idx="9">
                  <c:v>0.97</c:v>
                </c:pt>
              </c:numCache>
            </c:numRef>
          </c:xVal>
          <c:yVal>
            <c:numRef>
              <c:f>Sheet1!$B$3:$B$12</c:f>
              <c:numCache>
                <c:formatCode>General</c:formatCode>
                <c:ptCount val="10"/>
                <c:pt idx="0">
                  <c:v>12.5</c:v>
                </c:pt>
                <c:pt idx="1">
                  <c:v>11.9</c:v>
                </c:pt>
                <c:pt idx="2">
                  <c:v>11.3</c:v>
                </c:pt>
                <c:pt idx="3">
                  <c:v>9.8</c:v>
                </c:pt>
                <c:pt idx="4">
                  <c:v>7.8</c:v>
                </c:pt>
                <c:pt idx="5">
                  <c:v>6.1</c:v>
                </c:pt>
                <c:pt idx="6">
                  <c:v>5.6</c:v>
                </c:pt>
                <c:pt idx="7">
                  <c:v>5.1</c:v>
                </c:pt>
                <c:pt idx="8">
                  <c:v>3.5</c:v>
                </c:pt>
                <c:pt idx="9">
                  <c:v>1.5</c:v>
                </c:pt>
              </c:numCache>
            </c:numRef>
          </c:yVal>
          <c:smooth val="0"/>
          <c:extLst xmlns:c16r2="http://schemas.microsoft.com/office/drawing/2015/06/chart">
            <c:ext xmlns:c16="http://schemas.microsoft.com/office/drawing/2014/chart" uri="{C3380CC4-5D6E-409C-BE32-E72D297353CC}">
              <c16:uniqueId val="{00000006-C078-4853-A474-853448692405}"/>
            </c:ext>
          </c:extLst>
        </c:ser>
        <c:dLbls>
          <c:showLegendKey val="0"/>
          <c:showVal val="0"/>
          <c:showCatName val="0"/>
          <c:showSerName val="0"/>
          <c:showPercent val="0"/>
          <c:showBubbleSize val="0"/>
        </c:dLbls>
        <c:axId val="-1590575856"/>
        <c:axId val="-1590571600"/>
      </c:scatterChart>
      <c:valAx>
        <c:axId val="-1590575856"/>
        <c:scaling>
          <c:logBase val="2.0"/>
          <c:orientation val="minMax"/>
          <c:max val="2.0"/>
          <c:min val="0.5"/>
        </c:scaling>
        <c:delete val="0"/>
        <c:axPos val="b"/>
        <c:numFmt formatCode="General" sourceLinked="1"/>
        <c:majorTickMark val="out"/>
        <c:minorTickMark val="none"/>
        <c:tickLblPos val="nextTo"/>
        <c:spPr>
          <a:ln w="12700">
            <a:solidFill>
              <a:schemeClr val="tx1"/>
            </a:solidFill>
          </a:ln>
        </c:spPr>
        <c:txPr>
          <a:bodyPr/>
          <a:lstStyle/>
          <a:p>
            <a:pPr>
              <a:defRPr sz="1200">
                <a:solidFill>
                  <a:schemeClr val="tx1">
                    <a:lumMod val="65000"/>
                    <a:lumOff val="35000"/>
                  </a:schemeClr>
                </a:solidFill>
              </a:defRPr>
            </a:pPr>
            <a:endParaRPr lang="it-IT"/>
          </a:p>
        </c:txPr>
        <c:crossAx val="-1590571600"/>
        <c:crosses val="autoZero"/>
        <c:crossBetween val="midCat"/>
        <c:majorUnit val="2.0"/>
      </c:valAx>
      <c:valAx>
        <c:axId val="-1590571600"/>
        <c:scaling>
          <c:orientation val="minMax"/>
          <c:max val="13.0"/>
          <c:min val="0.5"/>
        </c:scaling>
        <c:delete val="0"/>
        <c:axPos val="l"/>
        <c:numFmt formatCode="General" sourceLinked="1"/>
        <c:majorTickMark val="none"/>
        <c:minorTickMark val="none"/>
        <c:tickLblPos val="none"/>
        <c:spPr>
          <a:ln w="12700">
            <a:solidFill>
              <a:schemeClr val="tx1"/>
            </a:solidFill>
            <a:prstDash val="dash"/>
          </a:ln>
        </c:spPr>
        <c:crossAx val="-1590575856"/>
        <c:crosses val="autoZero"/>
        <c:crossBetween val="midCat"/>
      </c:valAx>
    </c:plotArea>
    <c:plotVisOnly val="1"/>
    <c:dispBlanksAs val="gap"/>
    <c:showDLblsOverMax val="0"/>
  </c:chart>
  <c:txPr>
    <a:bodyPr/>
    <a:lstStyle/>
    <a:p>
      <a:pPr>
        <a:defRPr sz="1800"/>
      </a:pPr>
      <a:endParaRPr lang="it-IT"/>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scatterChart>
        <c:scatterStyle val="lineMarker"/>
        <c:varyColors val="0"/>
        <c:ser>
          <c:idx val="0"/>
          <c:order val="0"/>
          <c:tx>
            <c:v>Warfarin</c:v>
          </c:tx>
          <c:spPr>
            <a:ln w="25400">
              <a:solidFill>
                <a:srgbClr val="6F3130"/>
              </a:solidFill>
              <a:prstDash val="solid"/>
            </a:ln>
          </c:spPr>
          <c:marker>
            <c:symbol val="none"/>
          </c:marker>
          <c:xVal>
            <c:numRef>
              <c:f>kmyoung!$B$2:$B$307</c:f>
              <c:numCache>
                <c:formatCode>General</c:formatCode>
                <c:ptCount val="306"/>
                <c:pt idx="0">
                  <c:v>0.0</c:v>
                </c:pt>
                <c:pt idx="1">
                  <c:v>0.0</c:v>
                </c:pt>
                <c:pt idx="2">
                  <c:v>3.94653</c:v>
                </c:pt>
                <c:pt idx="3">
                  <c:v>3.94653</c:v>
                </c:pt>
                <c:pt idx="4">
                  <c:v>7.14306</c:v>
                </c:pt>
                <c:pt idx="5">
                  <c:v>7.14306</c:v>
                </c:pt>
                <c:pt idx="6">
                  <c:v>11.86875</c:v>
                </c:pt>
                <c:pt idx="7">
                  <c:v>11.86875</c:v>
                </c:pt>
                <c:pt idx="8">
                  <c:v>12.94861</c:v>
                </c:pt>
                <c:pt idx="9">
                  <c:v>12.94861</c:v>
                </c:pt>
                <c:pt idx="10">
                  <c:v>17.31042</c:v>
                </c:pt>
                <c:pt idx="11">
                  <c:v>17.31042</c:v>
                </c:pt>
                <c:pt idx="12">
                  <c:v>24.17292</c:v>
                </c:pt>
                <c:pt idx="13">
                  <c:v>24.17292</c:v>
                </c:pt>
                <c:pt idx="14">
                  <c:v>24.71667</c:v>
                </c:pt>
                <c:pt idx="15">
                  <c:v>24.71667</c:v>
                </c:pt>
                <c:pt idx="16">
                  <c:v>37.6958300000003</c:v>
                </c:pt>
                <c:pt idx="17">
                  <c:v>37.6958300000003</c:v>
                </c:pt>
                <c:pt idx="18">
                  <c:v>42.75556</c:v>
                </c:pt>
                <c:pt idx="19">
                  <c:v>42.75556</c:v>
                </c:pt>
                <c:pt idx="20">
                  <c:v>44.0</c:v>
                </c:pt>
                <c:pt idx="21">
                  <c:v>44.0</c:v>
                </c:pt>
                <c:pt idx="22">
                  <c:v>45.0</c:v>
                </c:pt>
                <c:pt idx="23">
                  <c:v>45.0</c:v>
                </c:pt>
                <c:pt idx="24">
                  <c:v>49.0</c:v>
                </c:pt>
                <c:pt idx="25">
                  <c:v>49.0</c:v>
                </c:pt>
                <c:pt idx="26">
                  <c:v>50.83819000000001</c:v>
                </c:pt>
                <c:pt idx="27">
                  <c:v>50.83819000000001</c:v>
                </c:pt>
                <c:pt idx="28">
                  <c:v>55.0</c:v>
                </c:pt>
                <c:pt idx="29">
                  <c:v>55.0</c:v>
                </c:pt>
                <c:pt idx="30">
                  <c:v>56.29167</c:v>
                </c:pt>
                <c:pt idx="31">
                  <c:v>56.29167</c:v>
                </c:pt>
                <c:pt idx="32">
                  <c:v>65.82707999999998</c:v>
                </c:pt>
                <c:pt idx="33">
                  <c:v>65.82707999999998</c:v>
                </c:pt>
                <c:pt idx="34">
                  <c:v>70.0</c:v>
                </c:pt>
                <c:pt idx="35">
                  <c:v>70.0</c:v>
                </c:pt>
                <c:pt idx="36">
                  <c:v>70.62707999999998</c:v>
                </c:pt>
                <c:pt idx="37">
                  <c:v>70.62707999999998</c:v>
                </c:pt>
                <c:pt idx="38">
                  <c:v>72.0</c:v>
                </c:pt>
                <c:pt idx="39">
                  <c:v>72.0</c:v>
                </c:pt>
                <c:pt idx="40">
                  <c:v>75.0</c:v>
                </c:pt>
                <c:pt idx="41">
                  <c:v>75.0</c:v>
                </c:pt>
                <c:pt idx="42">
                  <c:v>76.43889</c:v>
                </c:pt>
                <c:pt idx="43">
                  <c:v>76.43889</c:v>
                </c:pt>
                <c:pt idx="44">
                  <c:v>77.0</c:v>
                </c:pt>
                <c:pt idx="45">
                  <c:v>77.0</c:v>
                </c:pt>
                <c:pt idx="46">
                  <c:v>85.02638999999998</c:v>
                </c:pt>
                <c:pt idx="47">
                  <c:v>85.02638999999998</c:v>
                </c:pt>
                <c:pt idx="48">
                  <c:v>95.29444000000002</c:v>
                </c:pt>
                <c:pt idx="49">
                  <c:v>95.29444000000002</c:v>
                </c:pt>
                <c:pt idx="50">
                  <c:v>100.4972000000008</c:v>
                </c:pt>
                <c:pt idx="51">
                  <c:v>100.4972000000008</c:v>
                </c:pt>
                <c:pt idx="52">
                  <c:v>103.0</c:v>
                </c:pt>
                <c:pt idx="53">
                  <c:v>103.0</c:v>
                </c:pt>
                <c:pt idx="54">
                  <c:v>106.7410000000006</c:v>
                </c:pt>
                <c:pt idx="55">
                  <c:v>106.7410000000006</c:v>
                </c:pt>
                <c:pt idx="56">
                  <c:v>111.3833</c:v>
                </c:pt>
                <c:pt idx="57">
                  <c:v>111.3833</c:v>
                </c:pt>
                <c:pt idx="58">
                  <c:v>113.9215</c:v>
                </c:pt>
                <c:pt idx="59">
                  <c:v>113.9215</c:v>
                </c:pt>
                <c:pt idx="60">
                  <c:v>119.0</c:v>
                </c:pt>
                <c:pt idx="61">
                  <c:v>119.0</c:v>
                </c:pt>
                <c:pt idx="62">
                  <c:v>121.0</c:v>
                </c:pt>
                <c:pt idx="63">
                  <c:v>121.0</c:v>
                </c:pt>
                <c:pt idx="64">
                  <c:v>123.0</c:v>
                </c:pt>
                <c:pt idx="65">
                  <c:v>123.0</c:v>
                </c:pt>
                <c:pt idx="66">
                  <c:v>124.0</c:v>
                </c:pt>
                <c:pt idx="67">
                  <c:v>124.0</c:v>
                </c:pt>
                <c:pt idx="68">
                  <c:v>132.0</c:v>
                </c:pt>
                <c:pt idx="69">
                  <c:v>132.0</c:v>
                </c:pt>
                <c:pt idx="70">
                  <c:v>132.6326</c:v>
                </c:pt>
                <c:pt idx="71">
                  <c:v>132.6326</c:v>
                </c:pt>
                <c:pt idx="72">
                  <c:v>132.9986</c:v>
                </c:pt>
                <c:pt idx="73">
                  <c:v>132.9986</c:v>
                </c:pt>
                <c:pt idx="74">
                  <c:v>135.0</c:v>
                </c:pt>
                <c:pt idx="75">
                  <c:v>135.0</c:v>
                </c:pt>
                <c:pt idx="76">
                  <c:v>136.0</c:v>
                </c:pt>
                <c:pt idx="77">
                  <c:v>136.0</c:v>
                </c:pt>
                <c:pt idx="78">
                  <c:v>137.0</c:v>
                </c:pt>
                <c:pt idx="79">
                  <c:v>137.0</c:v>
                </c:pt>
                <c:pt idx="80">
                  <c:v>141.1847</c:v>
                </c:pt>
                <c:pt idx="81">
                  <c:v>141.1847</c:v>
                </c:pt>
                <c:pt idx="82">
                  <c:v>150.7735999999983</c:v>
                </c:pt>
                <c:pt idx="83">
                  <c:v>150.7735999999983</c:v>
                </c:pt>
                <c:pt idx="84">
                  <c:v>156.0</c:v>
                </c:pt>
                <c:pt idx="85">
                  <c:v>156.0</c:v>
                </c:pt>
                <c:pt idx="86">
                  <c:v>162.4375</c:v>
                </c:pt>
                <c:pt idx="87">
                  <c:v>162.4375</c:v>
                </c:pt>
                <c:pt idx="88">
                  <c:v>163.0</c:v>
                </c:pt>
                <c:pt idx="89">
                  <c:v>163.0</c:v>
                </c:pt>
                <c:pt idx="90">
                  <c:v>166.3042</c:v>
                </c:pt>
                <c:pt idx="91">
                  <c:v>166.3042</c:v>
                </c:pt>
                <c:pt idx="92">
                  <c:v>170.806300000001</c:v>
                </c:pt>
                <c:pt idx="93">
                  <c:v>170.806300000001</c:v>
                </c:pt>
                <c:pt idx="94">
                  <c:v>172.2368</c:v>
                </c:pt>
                <c:pt idx="95">
                  <c:v>172.2368</c:v>
                </c:pt>
                <c:pt idx="96">
                  <c:v>180.0</c:v>
                </c:pt>
                <c:pt idx="97">
                  <c:v>180.0</c:v>
                </c:pt>
                <c:pt idx="98">
                  <c:v>182.0451</c:v>
                </c:pt>
                <c:pt idx="99">
                  <c:v>182.0451</c:v>
                </c:pt>
                <c:pt idx="100">
                  <c:v>187.234</c:v>
                </c:pt>
                <c:pt idx="101">
                  <c:v>187.234</c:v>
                </c:pt>
                <c:pt idx="102">
                  <c:v>199.0</c:v>
                </c:pt>
                <c:pt idx="103">
                  <c:v>199.0</c:v>
                </c:pt>
                <c:pt idx="104">
                  <c:v>209.4875</c:v>
                </c:pt>
                <c:pt idx="105">
                  <c:v>209.4875</c:v>
                </c:pt>
                <c:pt idx="106">
                  <c:v>209.5986</c:v>
                </c:pt>
                <c:pt idx="107">
                  <c:v>209.5986</c:v>
                </c:pt>
                <c:pt idx="108">
                  <c:v>213.9632</c:v>
                </c:pt>
                <c:pt idx="109">
                  <c:v>213.9632</c:v>
                </c:pt>
                <c:pt idx="110">
                  <c:v>216.0</c:v>
                </c:pt>
                <c:pt idx="111">
                  <c:v>216.0</c:v>
                </c:pt>
                <c:pt idx="112">
                  <c:v>217.0472</c:v>
                </c:pt>
                <c:pt idx="113">
                  <c:v>217.0472</c:v>
                </c:pt>
                <c:pt idx="114">
                  <c:v>222.0</c:v>
                </c:pt>
                <c:pt idx="115">
                  <c:v>222.0</c:v>
                </c:pt>
                <c:pt idx="116">
                  <c:v>225.4361</c:v>
                </c:pt>
                <c:pt idx="117">
                  <c:v>225.4361</c:v>
                </c:pt>
                <c:pt idx="118">
                  <c:v>227.0</c:v>
                </c:pt>
                <c:pt idx="119">
                  <c:v>227.0</c:v>
                </c:pt>
                <c:pt idx="120">
                  <c:v>229.0583000000013</c:v>
                </c:pt>
                <c:pt idx="121">
                  <c:v>229.0583000000013</c:v>
                </c:pt>
                <c:pt idx="122">
                  <c:v>231.0</c:v>
                </c:pt>
                <c:pt idx="123">
                  <c:v>231.0</c:v>
                </c:pt>
                <c:pt idx="124">
                  <c:v>232.2278</c:v>
                </c:pt>
                <c:pt idx="125">
                  <c:v>232.2278</c:v>
                </c:pt>
                <c:pt idx="126">
                  <c:v>234.7569</c:v>
                </c:pt>
                <c:pt idx="127">
                  <c:v>234.7569</c:v>
                </c:pt>
                <c:pt idx="128">
                  <c:v>236.2188</c:v>
                </c:pt>
                <c:pt idx="129">
                  <c:v>236.2188</c:v>
                </c:pt>
                <c:pt idx="130">
                  <c:v>237.1021</c:v>
                </c:pt>
                <c:pt idx="131">
                  <c:v>237.1021</c:v>
                </c:pt>
                <c:pt idx="132">
                  <c:v>237.8736</c:v>
                </c:pt>
                <c:pt idx="133">
                  <c:v>237.8736</c:v>
                </c:pt>
                <c:pt idx="134">
                  <c:v>242.7118</c:v>
                </c:pt>
                <c:pt idx="135">
                  <c:v>242.7118</c:v>
                </c:pt>
                <c:pt idx="136">
                  <c:v>249.4806</c:v>
                </c:pt>
                <c:pt idx="137">
                  <c:v>249.4806</c:v>
                </c:pt>
                <c:pt idx="138">
                  <c:v>270.3278</c:v>
                </c:pt>
                <c:pt idx="139">
                  <c:v>270.3278</c:v>
                </c:pt>
                <c:pt idx="140">
                  <c:v>281.0</c:v>
                </c:pt>
                <c:pt idx="141">
                  <c:v>281.0</c:v>
                </c:pt>
                <c:pt idx="142">
                  <c:v>282.006899999999</c:v>
                </c:pt>
                <c:pt idx="143">
                  <c:v>282.006899999999</c:v>
                </c:pt>
                <c:pt idx="144">
                  <c:v>283.0</c:v>
                </c:pt>
                <c:pt idx="145">
                  <c:v>283.0</c:v>
                </c:pt>
                <c:pt idx="146">
                  <c:v>285.0</c:v>
                </c:pt>
                <c:pt idx="147">
                  <c:v>285.0</c:v>
                </c:pt>
                <c:pt idx="148">
                  <c:v>292.0</c:v>
                </c:pt>
                <c:pt idx="149">
                  <c:v>292.0</c:v>
                </c:pt>
                <c:pt idx="150">
                  <c:v>296.9097</c:v>
                </c:pt>
                <c:pt idx="151">
                  <c:v>296.9097</c:v>
                </c:pt>
                <c:pt idx="152">
                  <c:v>299.2450999999991</c:v>
                </c:pt>
                <c:pt idx="153">
                  <c:v>299.2450999999991</c:v>
                </c:pt>
                <c:pt idx="154">
                  <c:v>311.367399999999</c:v>
                </c:pt>
                <c:pt idx="155">
                  <c:v>311.367399999999</c:v>
                </c:pt>
                <c:pt idx="156">
                  <c:v>315.7652999999989</c:v>
                </c:pt>
                <c:pt idx="157">
                  <c:v>315.7652999999989</c:v>
                </c:pt>
                <c:pt idx="158">
                  <c:v>316.0</c:v>
                </c:pt>
                <c:pt idx="159">
                  <c:v>316.0</c:v>
                </c:pt>
                <c:pt idx="160">
                  <c:v>321.7472</c:v>
                </c:pt>
                <c:pt idx="161">
                  <c:v>321.7472</c:v>
                </c:pt>
                <c:pt idx="162">
                  <c:v>325.0299</c:v>
                </c:pt>
                <c:pt idx="163">
                  <c:v>325.0299</c:v>
                </c:pt>
                <c:pt idx="164">
                  <c:v>329.0</c:v>
                </c:pt>
                <c:pt idx="165">
                  <c:v>329.0</c:v>
                </c:pt>
                <c:pt idx="166">
                  <c:v>329.6055999999995</c:v>
                </c:pt>
                <c:pt idx="167">
                  <c:v>329.6055999999995</c:v>
                </c:pt>
                <c:pt idx="168">
                  <c:v>330.1875</c:v>
                </c:pt>
                <c:pt idx="169">
                  <c:v>330.1875</c:v>
                </c:pt>
                <c:pt idx="170">
                  <c:v>333.0</c:v>
                </c:pt>
                <c:pt idx="171">
                  <c:v>333.0</c:v>
                </c:pt>
                <c:pt idx="172">
                  <c:v>337.0</c:v>
                </c:pt>
                <c:pt idx="173">
                  <c:v>337.0</c:v>
                </c:pt>
                <c:pt idx="174">
                  <c:v>342.0</c:v>
                </c:pt>
                <c:pt idx="175">
                  <c:v>342.0</c:v>
                </c:pt>
                <c:pt idx="176">
                  <c:v>354.0</c:v>
                </c:pt>
                <c:pt idx="177">
                  <c:v>354.0</c:v>
                </c:pt>
                <c:pt idx="178">
                  <c:v>361.0</c:v>
                </c:pt>
                <c:pt idx="179">
                  <c:v>361.0</c:v>
                </c:pt>
                <c:pt idx="180">
                  <c:v>385.9430999999987</c:v>
                </c:pt>
                <c:pt idx="181">
                  <c:v>385.9430999999987</c:v>
                </c:pt>
                <c:pt idx="182">
                  <c:v>386.3666999999995</c:v>
                </c:pt>
                <c:pt idx="183">
                  <c:v>386.3666999999995</c:v>
                </c:pt>
                <c:pt idx="184">
                  <c:v>402.8</c:v>
                </c:pt>
                <c:pt idx="185">
                  <c:v>402.8</c:v>
                </c:pt>
                <c:pt idx="186">
                  <c:v>403.0</c:v>
                </c:pt>
                <c:pt idx="187">
                  <c:v>403.0</c:v>
                </c:pt>
                <c:pt idx="188">
                  <c:v>408.7464999999996</c:v>
                </c:pt>
                <c:pt idx="189">
                  <c:v>408.7464999999996</c:v>
                </c:pt>
                <c:pt idx="190">
                  <c:v>428.1583</c:v>
                </c:pt>
                <c:pt idx="191">
                  <c:v>428.1583</c:v>
                </c:pt>
                <c:pt idx="192">
                  <c:v>429.0</c:v>
                </c:pt>
                <c:pt idx="193">
                  <c:v>429.0</c:v>
                </c:pt>
                <c:pt idx="194">
                  <c:v>431.9735999999965</c:v>
                </c:pt>
                <c:pt idx="195">
                  <c:v>431.9735999999965</c:v>
                </c:pt>
                <c:pt idx="196">
                  <c:v>432.7700999999986</c:v>
                </c:pt>
                <c:pt idx="197">
                  <c:v>432.7700999999986</c:v>
                </c:pt>
                <c:pt idx="198">
                  <c:v>432.8618</c:v>
                </c:pt>
                <c:pt idx="199">
                  <c:v>432.8618</c:v>
                </c:pt>
                <c:pt idx="200">
                  <c:v>440.0</c:v>
                </c:pt>
                <c:pt idx="201">
                  <c:v>440.0</c:v>
                </c:pt>
                <c:pt idx="202">
                  <c:v>441.0</c:v>
                </c:pt>
                <c:pt idx="203">
                  <c:v>441.0</c:v>
                </c:pt>
                <c:pt idx="204">
                  <c:v>444.0</c:v>
                </c:pt>
                <c:pt idx="205">
                  <c:v>444.0</c:v>
                </c:pt>
                <c:pt idx="206">
                  <c:v>445.0</c:v>
                </c:pt>
                <c:pt idx="207">
                  <c:v>445.0</c:v>
                </c:pt>
                <c:pt idx="208">
                  <c:v>449.0</c:v>
                </c:pt>
                <c:pt idx="209">
                  <c:v>449.0</c:v>
                </c:pt>
                <c:pt idx="210">
                  <c:v>456.0</c:v>
                </c:pt>
                <c:pt idx="211">
                  <c:v>456.0</c:v>
                </c:pt>
                <c:pt idx="212">
                  <c:v>458.0562999999992</c:v>
                </c:pt>
                <c:pt idx="213">
                  <c:v>458.0562999999992</c:v>
                </c:pt>
                <c:pt idx="214">
                  <c:v>480.0792</c:v>
                </c:pt>
                <c:pt idx="215">
                  <c:v>480.0792</c:v>
                </c:pt>
                <c:pt idx="216">
                  <c:v>483.0</c:v>
                </c:pt>
                <c:pt idx="217">
                  <c:v>483.0</c:v>
                </c:pt>
                <c:pt idx="218">
                  <c:v>483.9339999999962</c:v>
                </c:pt>
                <c:pt idx="219">
                  <c:v>483.9339999999962</c:v>
                </c:pt>
                <c:pt idx="220">
                  <c:v>484.4353999999956</c:v>
                </c:pt>
                <c:pt idx="221">
                  <c:v>484.4353999999956</c:v>
                </c:pt>
                <c:pt idx="222">
                  <c:v>490.0</c:v>
                </c:pt>
                <c:pt idx="223">
                  <c:v>490.0</c:v>
                </c:pt>
                <c:pt idx="224">
                  <c:v>494.5242999999995</c:v>
                </c:pt>
                <c:pt idx="225">
                  <c:v>494.5242999999995</c:v>
                </c:pt>
                <c:pt idx="226">
                  <c:v>503.0</c:v>
                </c:pt>
                <c:pt idx="227">
                  <c:v>503.0</c:v>
                </c:pt>
                <c:pt idx="228">
                  <c:v>513.5806</c:v>
                </c:pt>
                <c:pt idx="229">
                  <c:v>513.5806</c:v>
                </c:pt>
                <c:pt idx="230">
                  <c:v>522.0</c:v>
                </c:pt>
                <c:pt idx="231">
                  <c:v>522.0</c:v>
                </c:pt>
                <c:pt idx="232">
                  <c:v>531.9958</c:v>
                </c:pt>
                <c:pt idx="233">
                  <c:v>531.9958</c:v>
                </c:pt>
                <c:pt idx="234">
                  <c:v>536.2049000000005</c:v>
                </c:pt>
                <c:pt idx="235">
                  <c:v>536.2049000000005</c:v>
                </c:pt>
                <c:pt idx="236">
                  <c:v>538.0</c:v>
                </c:pt>
                <c:pt idx="237">
                  <c:v>538.0</c:v>
                </c:pt>
                <c:pt idx="238">
                  <c:v>552.0</c:v>
                </c:pt>
                <c:pt idx="239">
                  <c:v>552.0</c:v>
                </c:pt>
                <c:pt idx="240">
                  <c:v>557.4214999999994</c:v>
                </c:pt>
                <c:pt idx="241">
                  <c:v>557.4214999999994</c:v>
                </c:pt>
                <c:pt idx="242">
                  <c:v>560.4007</c:v>
                </c:pt>
                <c:pt idx="243">
                  <c:v>560.4007</c:v>
                </c:pt>
                <c:pt idx="244">
                  <c:v>570.6346999999994</c:v>
                </c:pt>
                <c:pt idx="245">
                  <c:v>570.6346999999994</c:v>
                </c:pt>
                <c:pt idx="246">
                  <c:v>573.0</c:v>
                </c:pt>
                <c:pt idx="247">
                  <c:v>573.0</c:v>
                </c:pt>
                <c:pt idx="248">
                  <c:v>573.1325999999979</c:v>
                </c:pt>
                <c:pt idx="249">
                  <c:v>573.1325999999979</c:v>
                </c:pt>
                <c:pt idx="250">
                  <c:v>589.5708000000005</c:v>
                </c:pt>
                <c:pt idx="251">
                  <c:v>589.5708000000005</c:v>
                </c:pt>
                <c:pt idx="252">
                  <c:v>590.0</c:v>
                </c:pt>
                <c:pt idx="253">
                  <c:v>590.0</c:v>
                </c:pt>
                <c:pt idx="254">
                  <c:v>593.0993000000005</c:v>
                </c:pt>
                <c:pt idx="255">
                  <c:v>593.0993000000005</c:v>
                </c:pt>
                <c:pt idx="256">
                  <c:v>607.0</c:v>
                </c:pt>
                <c:pt idx="257">
                  <c:v>607.0</c:v>
                </c:pt>
                <c:pt idx="258">
                  <c:v>614.0527999999994</c:v>
                </c:pt>
                <c:pt idx="259">
                  <c:v>614.0527999999994</c:v>
                </c:pt>
                <c:pt idx="260">
                  <c:v>625.6423999999994</c:v>
                </c:pt>
                <c:pt idx="261">
                  <c:v>625.6423999999994</c:v>
                </c:pt>
                <c:pt idx="262">
                  <c:v>630.0882</c:v>
                </c:pt>
                <c:pt idx="263">
                  <c:v>630.0882</c:v>
                </c:pt>
                <c:pt idx="264">
                  <c:v>645.7479</c:v>
                </c:pt>
                <c:pt idx="265">
                  <c:v>645.7479</c:v>
                </c:pt>
                <c:pt idx="266">
                  <c:v>664.2528</c:v>
                </c:pt>
                <c:pt idx="267">
                  <c:v>664.2528</c:v>
                </c:pt>
                <c:pt idx="268">
                  <c:v>667.0</c:v>
                </c:pt>
                <c:pt idx="269">
                  <c:v>667.0</c:v>
                </c:pt>
                <c:pt idx="270">
                  <c:v>673.0</c:v>
                </c:pt>
                <c:pt idx="271">
                  <c:v>673.0</c:v>
                </c:pt>
                <c:pt idx="272">
                  <c:v>677.8270999999974</c:v>
                </c:pt>
                <c:pt idx="273">
                  <c:v>677.8270999999974</c:v>
                </c:pt>
                <c:pt idx="274">
                  <c:v>679.4049</c:v>
                </c:pt>
                <c:pt idx="275">
                  <c:v>679.4049</c:v>
                </c:pt>
                <c:pt idx="276">
                  <c:v>703.8367999999994</c:v>
                </c:pt>
                <c:pt idx="277">
                  <c:v>703.8367999999994</c:v>
                </c:pt>
                <c:pt idx="278">
                  <c:v>708.0764</c:v>
                </c:pt>
                <c:pt idx="279">
                  <c:v>708.0764</c:v>
                </c:pt>
                <c:pt idx="280">
                  <c:v>727.0</c:v>
                </c:pt>
                <c:pt idx="281">
                  <c:v>727.0</c:v>
                </c:pt>
                <c:pt idx="282">
                  <c:v>775.8874999999994</c:v>
                </c:pt>
                <c:pt idx="283">
                  <c:v>775.8874999999994</c:v>
                </c:pt>
                <c:pt idx="284">
                  <c:v>779.5721999999994</c:v>
                </c:pt>
                <c:pt idx="285">
                  <c:v>779.5721999999994</c:v>
                </c:pt>
                <c:pt idx="286">
                  <c:v>838.7694</c:v>
                </c:pt>
                <c:pt idx="287">
                  <c:v>838.7694</c:v>
                </c:pt>
                <c:pt idx="288">
                  <c:v>850.0325999999974</c:v>
                </c:pt>
                <c:pt idx="289">
                  <c:v>850.0325999999974</c:v>
                </c:pt>
                <c:pt idx="290">
                  <c:v>852.0</c:v>
                </c:pt>
                <c:pt idx="291">
                  <c:v>852.0</c:v>
                </c:pt>
                <c:pt idx="292">
                  <c:v>882.5075999999979</c:v>
                </c:pt>
                <c:pt idx="293">
                  <c:v>882.5075999999979</c:v>
                </c:pt>
                <c:pt idx="294">
                  <c:v>898.1924</c:v>
                </c:pt>
                <c:pt idx="295">
                  <c:v>898.1924</c:v>
                </c:pt>
                <c:pt idx="296">
                  <c:v>911.4610999999974</c:v>
                </c:pt>
                <c:pt idx="297">
                  <c:v>911.4610999999974</c:v>
                </c:pt>
                <c:pt idx="298">
                  <c:v>930.0</c:v>
                </c:pt>
                <c:pt idx="299">
                  <c:v>930.0</c:v>
                </c:pt>
                <c:pt idx="300">
                  <c:v>934.0</c:v>
                </c:pt>
                <c:pt idx="301">
                  <c:v>934.0</c:v>
                </c:pt>
                <c:pt idx="302">
                  <c:v>935.0</c:v>
                </c:pt>
                <c:pt idx="303">
                  <c:v>935.0</c:v>
                </c:pt>
                <c:pt idx="304">
                  <c:v>976.0</c:v>
                </c:pt>
                <c:pt idx="305">
                  <c:v>976.0</c:v>
                </c:pt>
              </c:numCache>
            </c:numRef>
          </c:xVal>
          <c:yVal>
            <c:numRef>
              <c:f>kmyoung!$D$2:$D$307</c:f>
              <c:numCache>
                <c:formatCode>General</c:formatCode>
                <c:ptCount val="306"/>
                <c:pt idx="0">
                  <c:v>0.0</c:v>
                </c:pt>
                <c:pt idx="1">
                  <c:v>0.0</c:v>
                </c:pt>
                <c:pt idx="2">
                  <c:v>0.0</c:v>
                </c:pt>
                <c:pt idx="3">
                  <c:v>0.0319999999999987</c:v>
                </c:pt>
                <c:pt idx="4">
                  <c:v>0.0319999999999987</c:v>
                </c:pt>
                <c:pt idx="5">
                  <c:v>0.065000000000004</c:v>
                </c:pt>
                <c:pt idx="6">
                  <c:v>0.065000000000004</c:v>
                </c:pt>
                <c:pt idx="7">
                  <c:v>0.0970000000000027</c:v>
                </c:pt>
                <c:pt idx="8">
                  <c:v>0.0970000000000027</c:v>
                </c:pt>
                <c:pt idx="9">
                  <c:v>0.129999999999998</c:v>
                </c:pt>
                <c:pt idx="10">
                  <c:v>0.129999999999998</c:v>
                </c:pt>
                <c:pt idx="11">
                  <c:v>0.161999999999997</c:v>
                </c:pt>
                <c:pt idx="12">
                  <c:v>0.161999999999997</c:v>
                </c:pt>
                <c:pt idx="13">
                  <c:v>0.195000000000001</c:v>
                </c:pt>
                <c:pt idx="14">
                  <c:v>0.195000000000001</c:v>
                </c:pt>
                <c:pt idx="15">
                  <c:v>0.227</c:v>
                </c:pt>
                <c:pt idx="16">
                  <c:v>0.227</c:v>
                </c:pt>
                <c:pt idx="17">
                  <c:v>0.260000000000005</c:v>
                </c:pt>
                <c:pt idx="18">
                  <c:v>0.260000000000005</c:v>
                </c:pt>
                <c:pt idx="19">
                  <c:v>0.293</c:v>
                </c:pt>
                <c:pt idx="20">
                  <c:v>0.293</c:v>
                </c:pt>
                <c:pt idx="21">
                  <c:v>0.326000000000006</c:v>
                </c:pt>
                <c:pt idx="22">
                  <c:v>0.326000000000006</c:v>
                </c:pt>
                <c:pt idx="23">
                  <c:v>0.358000000000003</c:v>
                </c:pt>
                <c:pt idx="24">
                  <c:v>0.358000000000003</c:v>
                </c:pt>
                <c:pt idx="25">
                  <c:v>0.391000000000001</c:v>
                </c:pt>
                <c:pt idx="26">
                  <c:v>0.391000000000001</c:v>
                </c:pt>
                <c:pt idx="27">
                  <c:v>0.424000000000002</c:v>
                </c:pt>
                <c:pt idx="28">
                  <c:v>0.424000000000002</c:v>
                </c:pt>
                <c:pt idx="29">
                  <c:v>0.456999999999999</c:v>
                </c:pt>
                <c:pt idx="30">
                  <c:v>0.456999999999999</c:v>
                </c:pt>
                <c:pt idx="31">
                  <c:v>0.490000000000002</c:v>
                </c:pt>
                <c:pt idx="32">
                  <c:v>0.490000000000002</c:v>
                </c:pt>
                <c:pt idx="33">
                  <c:v>0.522999999999996</c:v>
                </c:pt>
                <c:pt idx="34">
                  <c:v>0.522999999999996</c:v>
                </c:pt>
                <c:pt idx="35">
                  <c:v>0.556000000000001</c:v>
                </c:pt>
                <c:pt idx="36">
                  <c:v>0.556000000000001</c:v>
                </c:pt>
                <c:pt idx="37">
                  <c:v>0.588999999999995</c:v>
                </c:pt>
                <c:pt idx="38">
                  <c:v>0.588999999999995</c:v>
                </c:pt>
                <c:pt idx="39">
                  <c:v>0.655</c:v>
                </c:pt>
                <c:pt idx="40">
                  <c:v>0.655</c:v>
                </c:pt>
                <c:pt idx="41">
                  <c:v>0.688000000000001</c:v>
                </c:pt>
                <c:pt idx="42">
                  <c:v>0.688000000000001</c:v>
                </c:pt>
                <c:pt idx="43">
                  <c:v>0.721000000000006</c:v>
                </c:pt>
                <c:pt idx="44">
                  <c:v>0.721000000000006</c:v>
                </c:pt>
                <c:pt idx="45">
                  <c:v>0.754000000000004</c:v>
                </c:pt>
                <c:pt idx="46">
                  <c:v>0.754000000000004</c:v>
                </c:pt>
                <c:pt idx="47">
                  <c:v>0.787000000000005</c:v>
                </c:pt>
                <c:pt idx="48">
                  <c:v>0.787000000000005</c:v>
                </c:pt>
                <c:pt idx="49">
                  <c:v>0.82</c:v>
                </c:pt>
                <c:pt idx="50">
                  <c:v>0.82</c:v>
                </c:pt>
                <c:pt idx="51">
                  <c:v>0.853000000000005</c:v>
                </c:pt>
                <c:pt idx="52">
                  <c:v>0.853000000000005</c:v>
                </c:pt>
                <c:pt idx="53">
                  <c:v>0.885999999999998</c:v>
                </c:pt>
                <c:pt idx="54">
                  <c:v>0.885999999999998</c:v>
                </c:pt>
                <c:pt idx="55">
                  <c:v>0.919000000000003</c:v>
                </c:pt>
                <c:pt idx="56">
                  <c:v>0.919000000000003</c:v>
                </c:pt>
                <c:pt idx="57">
                  <c:v>0.951999999999999</c:v>
                </c:pt>
                <c:pt idx="58">
                  <c:v>0.951999999999999</c:v>
                </c:pt>
                <c:pt idx="59">
                  <c:v>0.985999999999998</c:v>
                </c:pt>
                <c:pt idx="60">
                  <c:v>0.985999999999998</c:v>
                </c:pt>
                <c:pt idx="61">
                  <c:v>1.019000000000003</c:v>
                </c:pt>
                <c:pt idx="62">
                  <c:v>1.019000000000003</c:v>
                </c:pt>
                <c:pt idx="63">
                  <c:v>1.051999999999983</c:v>
                </c:pt>
                <c:pt idx="64">
                  <c:v>1.051999999999983</c:v>
                </c:pt>
                <c:pt idx="65">
                  <c:v>1.085000000000003</c:v>
                </c:pt>
                <c:pt idx="66">
                  <c:v>1.085000000000003</c:v>
                </c:pt>
                <c:pt idx="67">
                  <c:v>1.119000000000003</c:v>
                </c:pt>
                <c:pt idx="68">
                  <c:v>1.119000000000003</c:v>
                </c:pt>
                <c:pt idx="69">
                  <c:v>1.151999999999986</c:v>
                </c:pt>
                <c:pt idx="70">
                  <c:v>1.151999999999986</c:v>
                </c:pt>
                <c:pt idx="71">
                  <c:v>1.185000000000004</c:v>
                </c:pt>
                <c:pt idx="72">
                  <c:v>1.185000000000004</c:v>
                </c:pt>
                <c:pt idx="73">
                  <c:v>1.219000000000003</c:v>
                </c:pt>
                <c:pt idx="74">
                  <c:v>1.219000000000003</c:v>
                </c:pt>
                <c:pt idx="75">
                  <c:v>1.251999999999981</c:v>
                </c:pt>
                <c:pt idx="76">
                  <c:v>1.251999999999981</c:v>
                </c:pt>
                <c:pt idx="77">
                  <c:v>1.285000000000003</c:v>
                </c:pt>
                <c:pt idx="78">
                  <c:v>1.285000000000003</c:v>
                </c:pt>
                <c:pt idx="79">
                  <c:v>1.319000000000003</c:v>
                </c:pt>
                <c:pt idx="80">
                  <c:v>1.319000000000003</c:v>
                </c:pt>
                <c:pt idx="81">
                  <c:v>1.351999999999985</c:v>
                </c:pt>
                <c:pt idx="82">
                  <c:v>1.351999999999985</c:v>
                </c:pt>
                <c:pt idx="83">
                  <c:v>1.385000000000003</c:v>
                </c:pt>
                <c:pt idx="84">
                  <c:v>1.385000000000003</c:v>
                </c:pt>
                <c:pt idx="85">
                  <c:v>1.419000000000004</c:v>
                </c:pt>
                <c:pt idx="86">
                  <c:v>1.419000000000004</c:v>
                </c:pt>
                <c:pt idx="87">
                  <c:v>1.451999999999977</c:v>
                </c:pt>
                <c:pt idx="88">
                  <c:v>1.451999999999977</c:v>
                </c:pt>
                <c:pt idx="89">
                  <c:v>1.485999999999981</c:v>
                </c:pt>
                <c:pt idx="90">
                  <c:v>1.485999999999981</c:v>
                </c:pt>
                <c:pt idx="91">
                  <c:v>1.519000000000004</c:v>
                </c:pt>
                <c:pt idx="92">
                  <c:v>1.519000000000004</c:v>
                </c:pt>
                <c:pt idx="93">
                  <c:v>1.553000000000004</c:v>
                </c:pt>
                <c:pt idx="94">
                  <c:v>1.553000000000004</c:v>
                </c:pt>
                <c:pt idx="95">
                  <c:v>1.587000000000005</c:v>
                </c:pt>
                <c:pt idx="96">
                  <c:v>1.587000000000005</c:v>
                </c:pt>
                <c:pt idx="97">
                  <c:v>1.619999999999988</c:v>
                </c:pt>
                <c:pt idx="98">
                  <c:v>1.619999999999988</c:v>
                </c:pt>
                <c:pt idx="99">
                  <c:v>1.653999999999989</c:v>
                </c:pt>
                <c:pt idx="100">
                  <c:v>1.653999999999989</c:v>
                </c:pt>
                <c:pt idx="101">
                  <c:v>1.68800000000001</c:v>
                </c:pt>
                <c:pt idx="102">
                  <c:v>1.68800000000001</c:v>
                </c:pt>
                <c:pt idx="103">
                  <c:v>1.720999999999982</c:v>
                </c:pt>
                <c:pt idx="104">
                  <c:v>1.720999999999982</c:v>
                </c:pt>
                <c:pt idx="105">
                  <c:v>1.754999999999984</c:v>
                </c:pt>
                <c:pt idx="106">
                  <c:v>1.754999999999984</c:v>
                </c:pt>
                <c:pt idx="107">
                  <c:v>1.788999999999987</c:v>
                </c:pt>
                <c:pt idx="108">
                  <c:v>1.788999999999987</c:v>
                </c:pt>
                <c:pt idx="109">
                  <c:v>1.822999999999987</c:v>
                </c:pt>
                <c:pt idx="110">
                  <c:v>1.822999999999987</c:v>
                </c:pt>
                <c:pt idx="111">
                  <c:v>1.856999999999996</c:v>
                </c:pt>
                <c:pt idx="112">
                  <c:v>1.856999999999996</c:v>
                </c:pt>
                <c:pt idx="113">
                  <c:v>1.890999999999998</c:v>
                </c:pt>
                <c:pt idx="114">
                  <c:v>1.890999999999998</c:v>
                </c:pt>
                <c:pt idx="115">
                  <c:v>1.924999999999998</c:v>
                </c:pt>
                <c:pt idx="116">
                  <c:v>1.924999999999998</c:v>
                </c:pt>
                <c:pt idx="117">
                  <c:v>1.958999999999999</c:v>
                </c:pt>
                <c:pt idx="118">
                  <c:v>1.958999999999999</c:v>
                </c:pt>
                <c:pt idx="119">
                  <c:v>1.993</c:v>
                </c:pt>
                <c:pt idx="120">
                  <c:v>1.993</c:v>
                </c:pt>
                <c:pt idx="121">
                  <c:v>2.027000000000001</c:v>
                </c:pt>
                <c:pt idx="122">
                  <c:v>2.027000000000001</c:v>
                </c:pt>
                <c:pt idx="123">
                  <c:v>2.061000000000002</c:v>
                </c:pt>
                <c:pt idx="124">
                  <c:v>2.061000000000002</c:v>
                </c:pt>
                <c:pt idx="125">
                  <c:v>2.095000000000002</c:v>
                </c:pt>
                <c:pt idx="126">
                  <c:v>2.095000000000002</c:v>
                </c:pt>
                <c:pt idx="127">
                  <c:v>2.129000000000003</c:v>
                </c:pt>
                <c:pt idx="128">
                  <c:v>2.129000000000003</c:v>
                </c:pt>
                <c:pt idx="129">
                  <c:v>2.163000000000005</c:v>
                </c:pt>
                <c:pt idx="130">
                  <c:v>2.163000000000005</c:v>
                </c:pt>
                <c:pt idx="131">
                  <c:v>2.197000000000004</c:v>
                </c:pt>
                <c:pt idx="132">
                  <c:v>2.197000000000004</c:v>
                </c:pt>
                <c:pt idx="133">
                  <c:v>2.231000000000005</c:v>
                </c:pt>
                <c:pt idx="134">
                  <c:v>2.231000000000005</c:v>
                </c:pt>
                <c:pt idx="135">
                  <c:v>2.264999999999995</c:v>
                </c:pt>
                <c:pt idx="136">
                  <c:v>2.264999999999995</c:v>
                </c:pt>
                <c:pt idx="137">
                  <c:v>2.298999999999995</c:v>
                </c:pt>
                <c:pt idx="138">
                  <c:v>2.298999999999995</c:v>
                </c:pt>
                <c:pt idx="139">
                  <c:v>2.332999999999973</c:v>
                </c:pt>
                <c:pt idx="140">
                  <c:v>2.332999999999973</c:v>
                </c:pt>
                <c:pt idx="141">
                  <c:v>2.368000000000003</c:v>
                </c:pt>
                <c:pt idx="142">
                  <c:v>2.368000000000003</c:v>
                </c:pt>
                <c:pt idx="143">
                  <c:v>2.402000000000004</c:v>
                </c:pt>
                <c:pt idx="144">
                  <c:v>2.402000000000004</c:v>
                </c:pt>
                <c:pt idx="145">
                  <c:v>2.436999999999997</c:v>
                </c:pt>
                <c:pt idx="146">
                  <c:v>2.436999999999997</c:v>
                </c:pt>
                <c:pt idx="147">
                  <c:v>2.471999999999996</c:v>
                </c:pt>
                <c:pt idx="148">
                  <c:v>2.471999999999996</c:v>
                </c:pt>
                <c:pt idx="149">
                  <c:v>2.505999999999997</c:v>
                </c:pt>
                <c:pt idx="150">
                  <c:v>2.505999999999997</c:v>
                </c:pt>
                <c:pt idx="151">
                  <c:v>2.541000000000004</c:v>
                </c:pt>
                <c:pt idx="152">
                  <c:v>2.541000000000004</c:v>
                </c:pt>
                <c:pt idx="153">
                  <c:v>2.575999999999999</c:v>
                </c:pt>
                <c:pt idx="154">
                  <c:v>2.575999999999999</c:v>
                </c:pt>
                <c:pt idx="155">
                  <c:v>2.610999999999997</c:v>
                </c:pt>
                <c:pt idx="156">
                  <c:v>2.610999999999997</c:v>
                </c:pt>
                <c:pt idx="157">
                  <c:v>2.646000000000004</c:v>
                </c:pt>
                <c:pt idx="158">
                  <c:v>2.646000000000004</c:v>
                </c:pt>
                <c:pt idx="159">
                  <c:v>2.681</c:v>
                </c:pt>
                <c:pt idx="160">
                  <c:v>2.681</c:v>
                </c:pt>
                <c:pt idx="161">
                  <c:v>2.715999999999996</c:v>
                </c:pt>
                <c:pt idx="162">
                  <c:v>2.715999999999996</c:v>
                </c:pt>
                <c:pt idx="163">
                  <c:v>2.751000000000003</c:v>
                </c:pt>
                <c:pt idx="164">
                  <c:v>2.751000000000003</c:v>
                </c:pt>
                <c:pt idx="165">
                  <c:v>2.786</c:v>
                </c:pt>
                <c:pt idx="166">
                  <c:v>2.786</c:v>
                </c:pt>
                <c:pt idx="167">
                  <c:v>2.820999999999996</c:v>
                </c:pt>
                <c:pt idx="168">
                  <c:v>2.820999999999996</c:v>
                </c:pt>
                <c:pt idx="169">
                  <c:v>2.855999999999998</c:v>
                </c:pt>
                <c:pt idx="170">
                  <c:v>2.855999999999998</c:v>
                </c:pt>
                <c:pt idx="171">
                  <c:v>2.890999999999999</c:v>
                </c:pt>
                <c:pt idx="172">
                  <c:v>2.890999999999999</c:v>
                </c:pt>
                <c:pt idx="173">
                  <c:v>2.925999999999995</c:v>
                </c:pt>
                <c:pt idx="174">
                  <c:v>2.925999999999995</c:v>
                </c:pt>
                <c:pt idx="175">
                  <c:v>2.961000000000002</c:v>
                </c:pt>
                <c:pt idx="176">
                  <c:v>2.961000000000002</c:v>
                </c:pt>
                <c:pt idx="177">
                  <c:v>2.995999999999999</c:v>
                </c:pt>
                <c:pt idx="178">
                  <c:v>2.995999999999999</c:v>
                </c:pt>
                <c:pt idx="179">
                  <c:v>3.066999999999997</c:v>
                </c:pt>
                <c:pt idx="180">
                  <c:v>3.066999999999997</c:v>
                </c:pt>
                <c:pt idx="181">
                  <c:v>3.103</c:v>
                </c:pt>
                <c:pt idx="182">
                  <c:v>3.103</c:v>
                </c:pt>
                <c:pt idx="183">
                  <c:v>3.139000000000003</c:v>
                </c:pt>
                <c:pt idx="184">
                  <c:v>3.139000000000003</c:v>
                </c:pt>
                <c:pt idx="185">
                  <c:v>3.176</c:v>
                </c:pt>
                <c:pt idx="186">
                  <c:v>3.176</c:v>
                </c:pt>
                <c:pt idx="187">
                  <c:v>3.213999999999995</c:v>
                </c:pt>
                <c:pt idx="188">
                  <c:v>3.213999999999995</c:v>
                </c:pt>
                <c:pt idx="189">
                  <c:v>3.251999999999999</c:v>
                </c:pt>
                <c:pt idx="190">
                  <c:v>3.251999999999999</c:v>
                </c:pt>
                <c:pt idx="191">
                  <c:v>3.291</c:v>
                </c:pt>
                <c:pt idx="192">
                  <c:v>3.291</c:v>
                </c:pt>
                <c:pt idx="193">
                  <c:v>3.329999999999999</c:v>
                </c:pt>
                <c:pt idx="194">
                  <c:v>3.329999999999999</c:v>
                </c:pt>
                <c:pt idx="195">
                  <c:v>3.369</c:v>
                </c:pt>
                <c:pt idx="196">
                  <c:v>3.369</c:v>
                </c:pt>
                <c:pt idx="197">
                  <c:v>3.408999999999995</c:v>
                </c:pt>
                <c:pt idx="198">
                  <c:v>3.408999999999995</c:v>
                </c:pt>
                <c:pt idx="199">
                  <c:v>3.447999999999995</c:v>
                </c:pt>
                <c:pt idx="200">
                  <c:v>3.447999999999995</c:v>
                </c:pt>
                <c:pt idx="201">
                  <c:v>3.488999999999998</c:v>
                </c:pt>
                <c:pt idx="202">
                  <c:v>3.488999999999998</c:v>
                </c:pt>
                <c:pt idx="203">
                  <c:v>3.529000000000004</c:v>
                </c:pt>
                <c:pt idx="204">
                  <c:v>3.529000000000004</c:v>
                </c:pt>
                <c:pt idx="205">
                  <c:v>3.569999999999995</c:v>
                </c:pt>
                <c:pt idx="206">
                  <c:v>3.569999999999995</c:v>
                </c:pt>
                <c:pt idx="207">
                  <c:v>3.610000000000002</c:v>
                </c:pt>
                <c:pt idx="208">
                  <c:v>3.610000000000002</c:v>
                </c:pt>
                <c:pt idx="209">
                  <c:v>3.651000000000004</c:v>
                </c:pt>
                <c:pt idx="210">
                  <c:v>3.651000000000004</c:v>
                </c:pt>
                <c:pt idx="211">
                  <c:v>3.693000000000003</c:v>
                </c:pt>
                <c:pt idx="212">
                  <c:v>3.693000000000003</c:v>
                </c:pt>
                <c:pt idx="213">
                  <c:v>3.734999999999999</c:v>
                </c:pt>
                <c:pt idx="214">
                  <c:v>3.734999999999999</c:v>
                </c:pt>
                <c:pt idx="215">
                  <c:v>3.778000000000004</c:v>
                </c:pt>
                <c:pt idx="216">
                  <c:v>3.778000000000004</c:v>
                </c:pt>
                <c:pt idx="217">
                  <c:v>3.822000000000003</c:v>
                </c:pt>
                <c:pt idx="218">
                  <c:v>3.822000000000003</c:v>
                </c:pt>
                <c:pt idx="219">
                  <c:v>3.866000000000003</c:v>
                </c:pt>
                <c:pt idx="220">
                  <c:v>3.866000000000003</c:v>
                </c:pt>
                <c:pt idx="221">
                  <c:v>3.91</c:v>
                </c:pt>
                <c:pt idx="222">
                  <c:v>3.91</c:v>
                </c:pt>
                <c:pt idx="223">
                  <c:v>3.954000000000002</c:v>
                </c:pt>
                <c:pt idx="224">
                  <c:v>3.954000000000002</c:v>
                </c:pt>
                <c:pt idx="225">
                  <c:v>3.998999999999997</c:v>
                </c:pt>
                <c:pt idx="226">
                  <c:v>3.998999999999997</c:v>
                </c:pt>
                <c:pt idx="227">
                  <c:v>4.044</c:v>
                </c:pt>
                <c:pt idx="228">
                  <c:v>4.044</c:v>
                </c:pt>
                <c:pt idx="229">
                  <c:v>4.090000000000005</c:v>
                </c:pt>
                <c:pt idx="230">
                  <c:v>4.090000000000005</c:v>
                </c:pt>
                <c:pt idx="231">
                  <c:v>4.135999999999996</c:v>
                </c:pt>
                <c:pt idx="232">
                  <c:v>4.135999999999996</c:v>
                </c:pt>
                <c:pt idx="233">
                  <c:v>4.183000000000002</c:v>
                </c:pt>
                <c:pt idx="234">
                  <c:v>4.183000000000002</c:v>
                </c:pt>
                <c:pt idx="235">
                  <c:v>4.230999999999996</c:v>
                </c:pt>
                <c:pt idx="236">
                  <c:v>4.230999999999996</c:v>
                </c:pt>
                <c:pt idx="237">
                  <c:v>4.27800000000001</c:v>
                </c:pt>
                <c:pt idx="238">
                  <c:v>4.27800000000001</c:v>
                </c:pt>
                <c:pt idx="239">
                  <c:v>4.326999999999995</c:v>
                </c:pt>
                <c:pt idx="240">
                  <c:v>4.326999999999995</c:v>
                </c:pt>
                <c:pt idx="241">
                  <c:v>4.376000000000002</c:v>
                </c:pt>
                <c:pt idx="242">
                  <c:v>4.376000000000002</c:v>
                </c:pt>
                <c:pt idx="243">
                  <c:v>4.425999999999997</c:v>
                </c:pt>
                <c:pt idx="244">
                  <c:v>4.425999999999997</c:v>
                </c:pt>
                <c:pt idx="245">
                  <c:v>4.477</c:v>
                </c:pt>
                <c:pt idx="246">
                  <c:v>4.477</c:v>
                </c:pt>
                <c:pt idx="247">
                  <c:v>4.527999999999976</c:v>
                </c:pt>
                <c:pt idx="248">
                  <c:v>4.527999999999976</c:v>
                </c:pt>
                <c:pt idx="249">
                  <c:v>4.579000000000002</c:v>
                </c:pt>
                <c:pt idx="250">
                  <c:v>4.579000000000002</c:v>
                </c:pt>
                <c:pt idx="251">
                  <c:v>4.632</c:v>
                </c:pt>
                <c:pt idx="252">
                  <c:v>4.632</c:v>
                </c:pt>
                <c:pt idx="253">
                  <c:v>4.684999999999976</c:v>
                </c:pt>
                <c:pt idx="254">
                  <c:v>4.684999999999976</c:v>
                </c:pt>
                <c:pt idx="255">
                  <c:v>4.739000000000011</c:v>
                </c:pt>
                <c:pt idx="256">
                  <c:v>4.739000000000011</c:v>
                </c:pt>
                <c:pt idx="257">
                  <c:v>4.795000000000005</c:v>
                </c:pt>
                <c:pt idx="258">
                  <c:v>4.795000000000005</c:v>
                </c:pt>
                <c:pt idx="259">
                  <c:v>4.851999999999998</c:v>
                </c:pt>
                <c:pt idx="260">
                  <c:v>4.851999999999998</c:v>
                </c:pt>
                <c:pt idx="261">
                  <c:v>4.910999999999999</c:v>
                </c:pt>
                <c:pt idx="262">
                  <c:v>4.910999999999999</c:v>
                </c:pt>
                <c:pt idx="263">
                  <c:v>4.969999999999997</c:v>
                </c:pt>
                <c:pt idx="264">
                  <c:v>4.969999999999997</c:v>
                </c:pt>
                <c:pt idx="265">
                  <c:v>5.032000000000005</c:v>
                </c:pt>
                <c:pt idx="266">
                  <c:v>5.032000000000005</c:v>
                </c:pt>
                <c:pt idx="267">
                  <c:v>5.096</c:v>
                </c:pt>
                <c:pt idx="268">
                  <c:v>5.096</c:v>
                </c:pt>
                <c:pt idx="269">
                  <c:v>5.161000000000005</c:v>
                </c:pt>
                <c:pt idx="270">
                  <c:v>5.161000000000005</c:v>
                </c:pt>
                <c:pt idx="271">
                  <c:v>5.226999999999999</c:v>
                </c:pt>
                <c:pt idx="272">
                  <c:v>5.226999999999999</c:v>
                </c:pt>
                <c:pt idx="273">
                  <c:v>5.293000000000003</c:v>
                </c:pt>
                <c:pt idx="274">
                  <c:v>5.293000000000003</c:v>
                </c:pt>
                <c:pt idx="275">
                  <c:v>5.359999999999998</c:v>
                </c:pt>
                <c:pt idx="276">
                  <c:v>5.359999999999998</c:v>
                </c:pt>
                <c:pt idx="277">
                  <c:v>5.432999999999999</c:v>
                </c:pt>
                <c:pt idx="278">
                  <c:v>5.432999999999999</c:v>
                </c:pt>
                <c:pt idx="279">
                  <c:v>5.506</c:v>
                </c:pt>
                <c:pt idx="280">
                  <c:v>5.506</c:v>
                </c:pt>
                <c:pt idx="281">
                  <c:v>5.584999999999996</c:v>
                </c:pt>
                <c:pt idx="282">
                  <c:v>5.584999999999996</c:v>
                </c:pt>
                <c:pt idx="283">
                  <c:v>5.681999999999999</c:v>
                </c:pt>
                <c:pt idx="284">
                  <c:v>5.681999999999999</c:v>
                </c:pt>
                <c:pt idx="285">
                  <c:v>5.779000000000012</c:v>
                </c:pt>
                <c:pt idx="286">
                  <c:v>5.779000000000012</c:v>
                </c:pt>
                <c:pt idx="287">
                  <c:v>5.908999999999997</c:v>
                </c:pt>
                <c:pt idx="288">
                  <c:v>5.908999999999997</c:v>
                </c:pt>
                <c:pt idx="289">
                  <c:v>6.047000000000001</c:v>
                </c:pt>
                <c:pt idx="290">
                  <c:v>6.047000000000001</c:v>
                </c:pt>
                <c:pt idx="291">
                  <c:v>6.186999999999998</c:v>
                </c:pt>
                <c:pt idx="292">
                  <c:v>6.186999999999998</c:v>
                </c:pt>
                <c:pt idx="293">
                  <c:v>6.344000000000005</c:v>
                </c:pt>
                <c:pt idx="294">
                  <c:v>6.344000000000005</c:v>
                </c:pt>
                <c:pt idx="295">
                  <c:v>6.513999999999998</c:v>
                </c:pt>
                <c:pt idx="296">
                  <c:v>6.513999999999998</c:v>
                </c:pt>
                <c:pt idx="297">
                  <c:v>6.698000000000004</c:v>
                </c:pt>
                <c:pt idx="298">
                  <c:v>6.698000000000004</c:v>
                </c:pt>
                <c:pt idx="299">
                  <c:v>6.911000000000001</c:v>
                </c:pt>
                <c:pt idx="300">
                  <c:v>6.911000000000001</c:v>
                </c:pt>
                <c:pt idx="301">
                  <c:v>7.130000000000003</c:v>
                </c:pt>
                <c:pt idx="302">
                  <c:v>7.130000000000003</c:v>
                </c:pt>
                <c:pt idx="303">
                  <c:v>7.350999999999995</c:v>
                </c:pt>
                <c:pt idx="304">
                  <c:v>7.350999999999995</c:v>
                </c:pt>
                <c:pt idx="305">
                  <c:v>7.687999999999985</c:v>
                </c:pt>
              </c:numCache>
            </c:numRef>
          </c:yVal>
          <c:smooth val="0"/>
        </c:ser>
        <c:ser>
          <c:idx val="1"/>
          <c:order val="1"/>
          <c:tx>
            <c:v>Rivaroxaban</c:v>
          </c:tx>
          <c:spPr>
            <a:ln w="25400">
              <a:solidFill>
                <a:srgbClr val="EC008C"/>
              </a:solidFill>
            </a:ln>
          </c:spPr>
          <c:marker>
            <c:symbol val="none"/>
          </c:marker>
          <c:xVal>
            <c:numRef>
              <c:f>kmyoung!$B$308:$B$553</c:f>
              <c:numCache>
                <c:formatCode>General</c:formatCode>
                <c:ptCount val="246"/>
                <c:pt idx="0">
                  <c:v>0.0</c:v>
                </c:pt>
                <c:pt idx="1">
                  <c:v>0.0</c:v>
                </c:pt>
                <c:pt idx="2">
                  <c:v>1.33056</c:v>
                </c:pt>
                <c:pt idx="3">
                  <c:v>1.33056</c:v>
                </c:pt>
                <c:pt idx="4">
                  <c:v>4.305559999999986</c:v>
                </c:pt>
                <c:pt idx="5">
                  <c:v>4.305559999999986</c:v>
                </c:pt>
                <c:pt idx="6">
                  <c:v>12.00625</c:v>
                </c:pt>
                <c:pt idx="7">
                  <c:v>12.00625</c:v>
                </c:pt>
                <c:pt idx="8">
                  <c:v>24.95068999999982</c:v>
                </c:pt>
                <c:pt idx="9">
                  <c:v>24.95068999999982</c:v>
                </c:pt>
                <c:pt idx="10">
                  <c:v>25.01249999999998</c:v>
                </c:pt>
                <c:pt idx="11">
                  <c:v>25.01249999999998</c:v>
                </c:pt>
                <c:pt idx="12">
                  <c:v>31.49513999999967</c:v>
                </c:pt>
                <c:pt idx="13">
                  <c:v>31.49513999999967</c:v>
                </c:pt>
                <c:pt idx="14">
                  <c:v>35.0</c:v>
                </c:pt>
                <c:pt idx="15">
                  <c:v>35.0</c:v>
                </c:pt>
                <c:pt idx="16">
                  <c:v>36.0</c:v>
                </c:pt>
                <c:pt idx="17">
                  <c:v>36.0</c:v>
                </c:pt>
                <c:pt idx="18">
                  <c:v>37.0</c:v>
                </c:pt>
                <c:pt idx="19">
                  <c:v>37.0</c:v>
                </c:pt>
                <c:pt idx="20">
                  <c:v>47.00208000000001</c:v>
                </c:pt>
                <c:pt idx="21">
                  <c:v>47.00208000000001</c:v>
                </c:pt>
                <c:pt idx="22">
                  <c:v>56.0</c:v>
                </c:pt>
                <c:pt idx="23">
                  <c:v>56.0</c:v>
                </c:pt>
                <c:pt idx="24">
                  <c:v>56.39375000000001</c:v>
                </c:pt>
                <c:pt idx="25">
                  <c:v>56.39375000000001</c:v>
                </c:pt>
                <c:pt idx="26">
                  <c:v>64.0</c:v>
                </c:pt>
                <c:pt idx="27">
                  <c:v>64.0</c:v>
                </c:pt>
                <c:pt idx="28">
                  <c:v>64.80625</c:v>
                </c:pt>
                <c:pt idx="29">
                  <c:v>64.80625</c:v>
                </c:pt>
                <c:pt idx="30">
                  <c:v>70.41944000000002</c:v>
                </c:pt>
                <c:pt idx="31">
                  <c:v>70.41944000000002</c:v>
                </c:pt>
                <c:pt idx="32">
                  <c:v>70.64097</c:v>
                </c:pt>
                <c:pt idx="33">
                  <c:v>70.64097</c:v>
                </c:pt>
                <c:pt idx="34">
                  <c:v>71.0</c:v>
                </c:pt>
                <c:pt idx="35">
                  <c:v>71.0</c:v>
                </c:pt>
                <c:pt idx="36">
                  <c:v>74.23681</c:v>
                </c:pt>
                <c:pt idx="37">
                  <c:v>74.23681</c:v>
                </c:pt>
                <c:pt idx="38">
                  <c:v>84.23333</c:v>
                </c:pt>
                <c:pt idx="39">
                  <c:v>84.23333</c:v>
                </c:pt>
                <c:pt idx="40">
                  <c:v>106.2944</c:v>
                </c:pt>
                <c:pt idx="41">
                  <c:v>106.2944</c:v>
                </c:pt>
                <c:pt idx="42">
                  <c:v>112.2903</c:v>
                </c:pt>
                <c:pt idx="43">
                  <c:v>112.2903</c:v>
                </c:pt>
                <c:pt idx="44">
                  <c:v>123.0</c:v>
                </c:pt>
                <c:pt idx="45">
                  <c:v>123.0</c:v>
                </c:pt>
                <c:pt idx="46">
                  <c:v>128.1306</c:v>
                </c:pt>
                <c:pt idx="47">
                  <c:v>128.1306</c:v>
                </c:pt>
                <c:pt idx="48">
                  <c:v>131.0</c:v>
                </c:pt>
                <c:pt idx="49">
                  <c:v>131.0</c:v>
                </c:pt>
                <c:pt idx="50">
                  <c:v>132.8833000000006</c:v>
                </c:pt>
                <c:pt idx="51">
                  <c:v>132.8833000000006</c:v>
                </c:pt>
                <c:pt idx="52">
                  <c:v>134.0</c:v>
                </c:pt>
                <c:pt idx="53">
                  <c:v>134.0</c:v>
                </c:pt>
                <c:pt idx="54">
                  <c:v>144.3736</c:v>
                </c:pt>
                <c:pt idx="55">
                  <c:v>144.3736</c:v>
                </c:pt>
                <c:pt idx="56">
                  <c:v>144.8632</c:v>
                </c:pt>
                <c:pt idx="57">
                  <c:v>144.8632</c:v>
                </c:pt>
                <c:pt idx="58">
                  <c:v>153.0</c:v>
                </c:pt>
                <c:pt idx="59">
                  <c:v>153.0</c:v>
                </c:pt>
                <c:pt idx="60">
                  <c:v>178.0</c:v>
                </c:pt>
                <c:pt idx="61">
                  <c:v>178.0</c:v>
                </c:pt>
                <c:pt idx="62">
                  <c:v>197.1944</c:v>
                </c:pt>
                <c:pt idx="63">
                  <c:v>197.1944</c:v>
                </c:pt>
                <c:pt idx="64">
                  <c:v>199.6472</c:v>
                </c:pt>
                <c:pt idx="65">
                  <c:v>199.6472</c:v>
                </c:pt>
                <c:pt idx="66">
                  <c:v>206.8729</c:v>
                </c:pt>
                <c:pt idx="67">
                  <c:v>206.8729</c:v>
                </c:pt>
                <c:pt idx="68">
                  <c:v>206.9174</c:v>
                </c:pt>
                <c:pt idx="69">
                  <c:v>206.9174</c:v>
                </c:pt>
                <c:pt idx="70">
                  <c:v>211.0</c:v>
                </c:pt>
                <c:pt idx="71">
                  <c:v>211.0</c:v>
                </c:pt>
                <c:pt idx="72">
                  <c:v>213.0</c:v>
                </c:pt>
                <c:pt idx="73">
                  <c:v>213.0</c:v>
                </c:pt>
                <c:pt idx="74">
                  <c:v>222.4486</c:v>
                </c:pt>
                <c:pt idx="75">
                  <c:v>222.4486</c:v>
                </c:pt>
                <c:pt idx="76">
                  <c:v>227.925</c:v>
                </c:pt>
                <c:pt idx="77">
                  <c:v>227.925</c:v>
                </c:pt>
                <c:pt idx="78">
                  <c:v>229.0</c:v>
                </c:pt>
                <c:pt idx="79">
                  <c:v>229.0</c:v>
                </c:pt>
                <c:pt idx="80">
                  <c:v>231.2</c:v>
                </c:pt>
                <c:pt idx="81">
                  <c:v>231.2</c:v>
                </c:pt>
                <c:pt idx="82">
                  <c:v>234.8424000000012</c:v>
                </c:pt>
                <c:pt idx="83">
                  <c:v>234.8424000000012</c:v>
                </c:pt>
                <c:pt idx="84">
                  <c:v>236.2194</c:v>
                </c:pt>
                <c:pt idx="85">
                  <c:v>236.2194</c:v>
                </c:pt>
                <c:pt idx="86">
                  <c:v>251.8924000000016</c:v>
                </c:pt>
                <c:pt idx="87">
                  <c:v>251.8924000000016</c:v>
                </c:pt>
                <c:pt idx="88">
                  <c:v>259.0</c:v>
                </c:pt>
                <c:pt idx="89">
                  <c:v>259.0</c:v>
                </c:pt>
                <c:pt idx="90">
                  <c:v>262.45</c:v>
                </c:pt>
                <c:pt idx="91">
                  <c:v>262.45</c:v>
                </c:pt>
                <c:pt idx="92">
                  <c:v>265.0</c:v>
                </c:pt>
                <c:pt idx="93">
                  <c:v>265.0</c:v>
                </c:pt>
                <c:pt idx="94">
                  <c:v>267.0</c:v>
                </c:pt>
                <c:pt idx="95">
                  <c:v>267.0</c:v>
                </c:pt>
                <c:pt idx="96">
                  <c:v>270.4034999999989</c:v>
                </c:pt>
                <c:pt idx="97">
                  <c:v>270.4034999999989</c:v>
                </c:pt>
                <c:pt idx="98">
                  <c:v>280.9020999999987</c:v>
                </c:pt>
                <c:pt idx="99">
                  <c:v>280.9020999999987</c:v>
                </c:pt>
                <c:pt idx="100">
                  <c:v>303.6417</c:v>
                </c:pt>
                <c:pt idx="101">
                  <c:v>303.6417</c:v>
                </c:pt>
                <c:pt idx="102">
                  <c:v>303.664600000003</c:v>
                </c:pt>
                <c:pt idx="103">
                  <c:v>303.664600000003</c:v>
                </c:pt>
                <c:pt idx="104">
                  <c:v>308.9784999999982</c:v>
                </c:pt>
                <c:pt idx="105">
                  <c:v>308.9784999999982</c:v>
                </c:pt>
                <c:pt idx="106">
                  <c:v>317.0</c:v>
                </c:pt>
                <c:pt idx="107">
                  <c:v>317.0</c:v>
                </c:pt>
                <c:pt idx="108">
                  <c:v>329.5444000000024</c:v>
                </c:pt>
                <c:pt idx="109">
                  <c:v>329.5444000000024</c:v>
                </c:pt>
                <c:pt idx="110">
                  <c:v>334.0</c:v>
                </c:pt>
                <c:pt idx="111">
                  <c:v>334.0</c:v>
                </c:pt>
                <c:pt idx="112">
                  <c:v>335.2576</c:v>
                </c:pt>
                <c:pt idx="113">
                  <c:v>335.2576</c:v>
                </c:pt>
                <c:pt idx="114">
                  <c:v>346.0</c:v>
                </c:pt>
                <c:pt idx="115">
                  <c:v>346.0</c:v>
                </c:pt>
                <c:pt idx="116">
                  <c:v>362.7486</c:v>
                </c:pt>
                <c:pt idx="117">
                  <c:v>362.7486</c:v>
                </c:pt>
                <c:pt idx="118">
                  <c:v>368.0</c:v>
                </c:pt>
                <c:pt idx="119">
                  <c:v>368.0</c:v>
                </c:pt>
                <c:pt idx="120">
                  <c:v>370.6028000000028</c:v>
                </c:pt>
                <c:pt idx="121">
                  <c:v>370.6028000000028</c:v>
                </c:pt>
                <c:pt idx="122">
                  <c:v>371.0</c:v>
                </c:pt>
                <c:pt idx="123">
                  <c:v>371.0</c:v>
                </c:pt>
                <c:pt idx="124">
                  <c:v>375.9173999999966</c:v>
                </c:pt>
                <c:pt idx="125">
                  <c:v>375.9173999999966</c:v>
                </c:pt>
                <c:pt idx="126">
                  <c:v>378.0</c:v>
                </c:pt>
                <c:pt idx="127">
                  <c:v>378.0</c:v>
                </c:pt>
                <c:pt idx="128">
                  <c:v>384.1535</c:v>
                </c:pt>
                <c:pt idx="129">
                  <c:v>384.1535</c:v>
                </c:pt>
                <c:pt idx="130">
                  <c:v>385.0</c:v>
                </c:pt>
                <c:pt idx="131">
                  <c:v>385.0</c:v>
                </c:pt>
                <c:pt idx="132">
                  <c:v>388.1521</c:v>
                </c:pt>
                <c:pt idx="133">
                  <c:v>388.1521</c:v>
                </c:pt>
                <c:pt idx="134">
                  <c:v>401.9458</c:v>
                </c:pt>
                <c:pt idx="135">
                  <c:v>401.9458</c:v>
                </c:pt>
                <c:pt idx="136">
                  <c:v>407.1049000000004</c:v>
                </c:pt>
                <c:pt idx="137">
                  <c:v>407.1049000000004</c:v>
                </c:pt>
                <c:pt idx="138">
                  <c:v>408.0</c:v>
                </c:pt>
                <c:pt idx="139">
                  <c:v>408.0</c:v>
                </c:pt>
                <c:pt idx="140">
                  <c:v>415.0</c:v>
                </c:pt>
                <c:pt idx="141">
                  <c:v>415.0</c:v>
                </c:pt>
                <c:pt idx="142">
                  <c:v>420.0</c:v>
                </c:pt>
                <c:pt idx="143">
                  <c:v>420.0</c:v>
                </c:pt>
                <c:pt idx="144">
                  <c:v>422.8964999999985</c:v>
                </c:pt>
                <c:pt idx="145">
                  <c:v>422.8964999999985</c:v>
                </c:pt>
                <c:pt idx="146">
                  <c:v>423.0</c:v>
                </c:pt>
                <c:pt idx="147">
                  <c:v>423.0</c:v>
                </c:pt>
                <c:pt idx="148">
                  <c:v>425.2937999999965</c:v>
                </c:pt>
                <c:pt idx="149">
                  <c:v>425.2937999999965</c:v>
                </c:pt>
                <c:pt idx="150">
                  <c:v>436.0</c:v>
                </c:pt>
                <c:pt idx="151">
                  <c:v>436.0</c:v>
                </c:pt>
                <c:pt idx="152">
                  <c:v>442.3757</c:v>
                </c:pt>
                <c:pt idx="153">
                  <c:v>442.3757</c:v>
                </c:pt>
                <c:pt idx="154">
                  <c:v>455.0</c:v>
                </c:pt>
                <c:pt idx="155">
                  <c:v>455.0</c:v>
                </c:pt>
                <c:pt idx="156">
                  <c:v>464.3152999999991</c:v>
                </c:pt>
                <c:pt idx="157">
                  <c:v>464.3152999999991</c:v>
                </c:pt>
                <c:pt idx="158">
                  <c:v>485.0</c:v>
                </c:pt>
                <c:pt idx="159">
                  <c:v>485.0</c:v>
                </c:pt>
                <c:pt idx="160">
                  <c:v>498.5417</c:v>
                </c:pt>
                <c:pt idx="161">
                  <c:v>498.5417</c:v>
                </c:pt>
                <c:pt idx="162">
                  <c:v>499.2159999999989</c:v>
                </c:pt>
                <c:pt idx="163">
                  <c:v>499.2159999999989</c:v>
                </c:pt>
                <c:pt idx="164">
                  <c:v>503.4971999999956</c:v>
                </c:pt>
                <c:pt idx="165">
                  <c:v>503.4971999999956</c:v>
                </c:pt>
                <c:pt idx="166">
                  <c:v>512.0</c:v>
                </c:pt>
                <c:pt idx="167">
                  <c:v>512.0</c:v>
                </c:pt>
                <c:pt idx="168">
                  <c:v>517.0</c:v>
                </c:pt>
                <c:pt idx="169">
                  <c:v>517.0</c:v>
                </c:pt>
                <c:pt idx="170">
                  <c:v>517.9159999999994</c:v>
                </c:pt>
                <c:pt idx="171">
                  <c:v>517.9159999999994</c:v>
                </c:pt>
                <c:pt idx="172">
                  <c:v>526.0</c:v>
                </c:pt>
                <c:pt idx="173">
                  <c:v>526.0</c:v>
                </c:pt>
                <c:pt idx="174">
                  <c:v>531.0</c:v>
                </c:pt>
                <c:pt idx="175">
                  <c:v>531.0</c:v>
                </c:pt>
                <c:pt idx="176">
                  <c:v>540.0</c:v>
                </c:pt>
                <c:pt idx="177">
                  <c:v>540.0</c:v>
                </c:pt>
                <c:pt idx="178">
                  <c:v>555.5736000000005</c:v>
                </c:pt>
                <c:pt idx="179">
                  <c:v>555.5736000000005</c:v>
                </c:pt>
                <c:pt idx="180">
                  <c:v>572.0</c:v>
                </c:pt>
                <c:pt idx="181">
                  <c:v>572.0</c:v>
                </c:pt>
                <c:pt idx="182">
                  <c:v>579.0826</c:v>
                </c:pt>
                <c:pt idx="183">
                  <c:v>579.0826</c:v>
                </c:pt>
                <c:pt idx="184">
                  <c:v>580.0</c:v>
                </c:pt>
                <c:pt idx="185">
                  <c:v>580.0</c:v>
                </c:pt>
                <c:pt idx="186">
                  <c:v>583.0</c:v>
                </c:pt>
                <c:pt idx="187">
                  <c:v>583.0</c:v>
                </c:pt>
                <c:pt idx="188">
                  <c:v>599.0</c:v>
                </c:pt>
                <c:pt idx="189">
                  <c:v>599.0</c:v>
                </c:pt>
                <c:pt idx="190">
                  <c:v>604.7826</c:v>
                </c:pt>
                <c:pt idx="191">
                  <c:v>604.7826</c:v>
                </c:pt>
                <c:pt idx="192">
                  <c:v>605.0167</c:v>
                </c:pt>
                <c:pt idx="193">
                  <c:v>605.0167</c:v>
                </c:pt>
                <c:pt idx="194">
                  <c:v>610.0</c:v>
                </c:pt>
                <c:pt idx="195">
                  <c:v>610.0</c:v>
                </c:pt>
                <c:pt idx="196">
                  <c:v>620.6931000000005</c:v>
                </c:pt>
                <c:pt idx="197">
                  <c:v>620.6931000000005</c:v>
                </c:pt>
                <c:pt idx="198">
                  <c:v>621.0</c:v>
                </c:pt>
                <c:pt idx="199">
                  <c:v>621.0</c:v>
                </c:pt>
                <c:pt idx="200">
                  <c:v>621.7993000000035</c:v>
                </c:pt>
                <c:pt idx="201">
                  <c:v>621.7993000000035</c:v>
                </c:pt>
                <c:pt idx="202">
                  <c:v>627.0063</c:v>
                </c:pt>
                <c:pt idx="203">
                  <c:v>627.0063</c:v>
                </c:pt>
                <c:pt idx="204">
                  <c:v>633.0</c:v>
                </c:pt>
                <c:pt idx="205">
                  <c:v>633.0</c:v>
                </c:pt>
                <c:pt idx="206">
                  <c:v>635.1597</c:v>
                </c:pt>
                <c:pt idx="207">
                  <c:v>635.1597</c:v>
                </c:pt>
                <c:pt idx="208">
                  <c:v>640.0</c:v>
                </c:pt>
                <c:pt idx="209">
                  <c:v>640.0</c:v>
                </c:pt>
                <c:pt idx="210">
                  <c:v>645.0</c:v>
                </c:pt>
                <c:pt idx="211">
                  <c:v>645.0</c:v>
                </c:pt>
                <c:pt idx="212">
                  <c:v>655.8903</c:v>
                </c:pt>
                <c:pt idx="213">
                  <c:v>655.8903</c:v>
                </c:pt>
                <c:pt idx="214">
                  <c:v>677.0</c:v>
                </c:pt>
                <c:pt idx="215">
                  <c:v>677.0</c:v>
                </c:pt>
                <c:pt idx="216">
                  <c:v>685.0</c:v>
                </c:pt>
                <c:pt idx="217">
                  <c:v>685.0</c:v>
                </c:pt>
                <c:pt idx="218">
                  <c:v>697.7535</c:v>
                </c:pt>
                <c:pt idx="219">
                  <c:v>697.7535</c:v>
                </c:pt>
                <c:pt idx="220">
                  <c:v>725.6403</c:v>
                </c:pt>
                <c:pt idx="221">
                  <c:v>725.6403</c:v>
                </c:pt>
                <c:pt idx="222">
                  <c:v>745.0</c:v>
                </c:pt>
                <c:pt idx="223">
                  <c:v>745.0</c:v>
                </c:pt>
                <c:pt idx="224">
                  <c:v>752.0</c:v>
                </c:pt>
                <c:pt idx="225">
                  <c:v>752.0</c:v>
                </c:pt>
                <c:pt idx="226">
                  <c:v>764.0</c:v>
                </c:pt>
                <c:pt idx="227">
                  <c:v>764.0</c:v>
                </c:pt>
                <c:pt idx="228">
                  <c:v>812.0</c:v>
                </c:pt>
                <c:pt idx="229">
                  <c:v>812.0</c:v>
                </c:pt>
                <c:pt idx="230">
                  <c:v>850.0</c:v>
                </c:pt>
                <c:pt idx="231">
                  <c:v>850.0</c:v>
                </c:pt>
                <c:pt idx="232">
                  <c:v>853.0</c:v>
                </c:pt>
                <c:pt idx="233">
                  <c:v>853.0</c:v>
                </c:pt>
                <c:pt idx="234">
                  <c:v>869.0</c:v>
                </c:pt>
                <c:pt idx="235">
                  <c:v>869.0</c:v>
                </c:pt>
                <c:pt idx="236">
                  <c:v>873.0</c:v>
                </c:pt>
                <c:pt idx="237">
                  <c:v>873.0</c:v>
                </c:pt>
                <c:pt idx="238">
                  <c:v>906.0</c:v>
                </c:pt>
                <c:pt idx="239">
                  <c:v>906.0</c:v>
                </c:pt>
                <c:pt idx="240">
                  <c:v>922.9639</c:v>
                </c:pt>
                <c:pt idx="241">
                  <c:v>922.9639</c:v>
                </c:pt>
                <c:pt idx="242">
                  <c:v>932.0826</c:v>
                </c:pt>
                <c:pt idx="243">
                  <c:v>932.0826</c:v>
                </c:pt>
                <c:pt idx="244">
                  <c:v>1003.989</c:v>
                </c:pt>
                <c:pt idx="245">
                  <c:v>1003.989</c:v>
                </c:pt>
              </c:numCache>
            </c:numRef>
          </c:xVal>
          <c:yVal>
            <c:numRef>
              <c:f>kmyoung!$D$308:$D$553</c:f>
              <c:numCache>
                <c:formatCode>General</c:formatCode>
                <c:ptCount val="246"/>
                <c:pt idx="0">
                  <c:v>0.0</c:v>
                </c:pt>
                <c:pt idx="1">
                  <c:v>0.0</c:v>
                </c:pt>
                <c:pt idx="2">
                  <c:v>0.0</c:v>
                </c:pt>
                <c:pt idx="3">
                  <c:v>0.0319999999999987</c:v>
                </c:pt>
                <c:pt idx="4">
                  <c:v>0.0319999999999987</c:v>
                </c:pt>
                <c:pt idx="5">
                  <c:v>0.065000000000004</c:v>
                </c:pt>
                <c:pt idx="6">
                  <c:v>0.065000000000004</c:v>
                </c:pt>
                <c:pt idx="7">
                  <c:v>0.0970000000000027</c:v>
                </c:pt>
                <c:pt idx="8">
                  <c:v>0.0970000000000027</c:v>
                </c:pt>
                <c:pt idx="9">
                  <c:v>0.129999999999998</c:v>
                </c:pt>
                <c:pt idx="10">
                  <c:v>0.129999999999998</c:v>
                </c:pt>
                <c:pt idx="11">
                  <c:v>0.161999999999997</c:v>
                </c:pt>
                <c:pt idx="12">
                  <c:v>0.161999999999997</c:v>
                </c:pt>
                <c:pt idx="13">
                  <c:v>0.195000000000001</c:v>
                </c:pt>
                <c:pt idx="14">
                  <c:v>0.195000000000001</c:v>
                </c:pt>
                <c:pt idx="15">
                  <c:v>0.227999999999996</c:v>
                </c:pt>
                <c:pt idx="16">
                  <c:v>0.227999999999996</c:v>
                </c:pt>
                <c:pt idx="17">
                  <c:v>0.260000000000005</c:v>
                </c:pt>
                <c:pt idx="18">
                  <c:v>0.260000000000005</c:v>
                </c:pt>
                <c:pt idx="19">
                  <c:v>0.293</c:v>
                </c:pt>
                <c:pt idx="20">
                  <c:v>0.293</c:v>
                </c:pt>
                <c:pt idx="21">
                  <c:v>0.325000000000001</c:v>
                </c:pt>
                <c:pt idx="22">
                  <c:v>0.325000000000001</c:v>
                </c:pt>
                <c:pt idx="23">
                  <c:v>0.358000000000003</c:v>
                </c:pt>
                <c:pt idx="24">
                  <c:v>0.358000000000003</c:v>
                </c:pt>
                <c:pt idx="25">
                  <c:v>0.391000000000001</c:v>
                </c:pt>
                <c:pt idx="26">
                  <c:v>0.391000000000001</c:v>
                </c:pt>
                <c:pt idx="27">
                  <c:v>0.424000000000002</c:v>
                </c:pt>
                <c:pt idx="28">
                  <c:v>0.424000000000002</c:v>
                </c:pt>
                <c:pt idx="29">
                  <c:v>0.456999999999999</c:v>
                </c:pt>
                <c:pt idx="30">
                  <c:v>0.456999999999999</c:v>
                </c:pt>
                <c:pt idx="31">
                  <c:v>0.490000000000002</c:v>
                </c:pt>
                <c:pt idx="32">
                  <c:v>0.490000000000002</c:v>
                </c:pt>
                <c:pt idx="33">
                  <c:v>0.522999999999996</c:v>
                </c:pt>
                <c:pt idx="34">
                  <c:v>0.522999999999996</c:v>
                </c:pt>
                <c:pt idx="35">
                  <c:v>0.555000000000006</c:v>
                </c:pt>
                <c:pt idx="36">
                  <c:v>0.555000000000006</c:v>
                </c:pt>
                <c:pt idx="37">
                  <c:v>0.588</c:v>
                </c:pt>
                <c:pt idx="38">
                  <c:v>0.588</c:v>
                </c:pt>
                <c:pt idx="39">
                  <c:v>0.621000000000009</c:v>
                </c:pt>
                <c:pt idx="40">
                  <c:v>0.621000000000009</c:v>
                </c:pt>
                <c:pt idx="41">
                  <c:v>0.655</c:v>
                </c:pt>
                <c:pt idx="42">
                  <c:v>0.655</c:v>
                </c:pt>
                <c:pt idx="43">
                  <c:v>0.688000000000001</c:v>
                </c:pt>
                <c:pt idx="44">
                  <c:v>0.688000000000001</c:v>
                </c:pt>
                <c:pt idx="45">
                  <c:v>0.721000000000006</c:v>
                </c:pt>
                <c:pt idx="46">
                  <c:v>0.721000000000006</c:v>
                </c:pt>
                <c:pt idx="47">
                  <c:v>0.754000000000004</c:v>
                </c:pt>
                <c:pt idx="48">
                  <c:v>0.754000000000004</c:v>
                </c:pt>
                <c:pt idx="49">
                  <c:v>0.788</c:v>
                </c:pt>
                <c:pt idx="50">
                  <c:v>0.788</c:v>
                </c:pt>
                <c:pt idx="51">
                  <c:v>0.821000000000007</c:v>
                </c:pt>
                <c:pt idx="52">
                  <c:v>0.821000000000007</c:v>
                </c:pt>
                <c:pt idx="53">
                  <c:v>0.854000000000001</c:v>
                </c:pt>
                <c:pt idx="54">
                  <c:v>0.854000000000001</c:v>
                </c:pt>
                <c:pt idx="55">
                  <c:v>0.888</c:v>
                </c:pt>
                <c:pt idx="56">
                  <c:v>0.888</c:v>
                </c:pt>
                <c:pt idx="57">
                  <c:v>0.921000000000005</c:v>
                </c:pt>
                <c:pt idx="58">
                  <c:v>0.921000000000005</c:v>
                </c:pt>
                <c:pt idx="59">
                  <c:v>0.988999999999995</c:v>
                </c:pt>
                <c:pt idx="60">
                  <c:v>0.988999999999995</c:v>
                </c:pt>
                <c:pt idx="61">
                  <c:v>1.022000000000001</c:v>
                </c:pt>
                <c:pt idx="62">
                  <c:v>1.022000000000001</c:v>
                </c:pt>
                <c:pt idx="63">
                  <c:v>1.056000000000002</c:v>
                </c:pt>
                <c:pt idx="64">
                  <c:v>1.056000000000002</c:v>
                </c:pt>
                <c:pt idx="65">
                  <c:v>1.090000000000002</c:v>
                </c:pt>
                <c:pt idx="66">
                  <c:v>1.090000000000002</c:v>
                </c:pt>
                <c:pt idx="67">
                  <c:v>1.124000000000004</c:v>
                </c:pt>
                <c:pt idx="68">
                  <c:v>1.124000000000004</c:v>
                </c:pt>
                <c:pt idx="69">
                  <c:v>1.158000000000004</c:v>
                </c:pt>
                <c:pt idx="70">
                  <c:v>1.158000000000004</c:v>
                </c:pt>
                <c:pt idx="71">
                  <c:v>1.192000000000014</c:v>
                </c:pt>
                <c:pt idx="72">
                  <c:v>1.192000000000014</c:v>
                </c:pt>
                <c:pt idx="73">
                  <c:v>1.226000000000005</c:v>
                </c:pt>
                <c:pt idx="74">
                  <c:v>1.226000000000005</c:v>
                </c:pt>
                <c:pt idx="75">
                  <c:v>1.259999999999979</c:v>
                </c:pt>
                <c:pt idx="76">
                  <c:v>1.259999999999979</c:v>
                </c:pt>
                <c:pt idx="77">
                  <c:v>1.293999999999979</c:v>
                </c:pt>
                <c:pt idx="78">
                  <c:v>1.293999999999979</c:v>
                </c:pt>
                <c:pt idx="79">
                  <c:v>1.327999999999984</c:v>
                </c:pt>
                <c:pt idx="80">
                  <c:v>1.327999999999984</c:v>
                </c:pt>
                <c:pt idx="81">
                  <c:v>1.363000000000003</c:v>
                </c:pt>
                <c:pt idx="82">
                  <c:v>1.363000000000003</c:v>
                </c:pt>
                <c:pt idx="83">
                  <c:v>1.397000000000004</c:v>
                </c:pt>
                <c:pt idx="84">
                  <c:v>1.397000000000004</c:v>
                </c:pt>
                <c:pt idx="85">
                  <c:v>1.431000000000004</c:v>
                </c:pt>
                <c:pt idx="86">
                  <c:v>1.431000000000004</c:v>
                </c:pt>
                <c:pt idx="87">
                  <c:v>1.465000000000005</c:v>
                </c:pt>
                <c:pt idx="88">
                  <c:v>1.465000000000005</c:v>
                </c:pt>
                <c:pt idx="89">
                  <c:v>1.500000000000001</c:v>
                </c:pt>
                <c:pt idx="90">
                  <c:v>1.500000000000001</c:v>
                </c:pt>
                <c:pt idx="91">
                  <c:v>1.534000000000002</c:v>
                </c:pt>
                <c:pt idx="92">
                  <c:v>1.534000000000002</c:v>
                </c:pt>
                <c:pt idx="93">
                  <c:v>1.568999999999988</c:v>
                </c:pt>
                <c:pt idx="94">
                  <c:v>1.568999999999988</c:v>
                </c:pt>
                <c:pt idx="95">
                  <c:v>1.604000000000006</c:v>
                </c:pt>
                <c:pt idx="96">
                  <c:v>1.604000000000006</c:v>
                </c:pt>
                <c:pt idx="97">
                  <c:v>1.637999999999984</c:v>
                </c:pt>
                <c:pt idx="98">
                  <c:v>1.637999999999984</c:v>
                </c:pt>
                <c:pt idx="99">
                  <c:v>1.673000000000002</c:v>
                </c:pt>
                <c:pt idx="100">
                  <c:v>1.673000000000002</c:v>
                </c:pt>
                <c:pt idx="101">
                  <c:v>1.70799999999998</c:v>
                </c:pt>
                <c:pt idx="102">
                  <c:v>1.70799999999998</c:v>
                </c:pt>
                <c:pt idx="103">
                  <c:v>1.742999999999983</c:v>
                </c:pt>
                <c:pt idx="104">
                  <c:v>1.742999999999983</c:v>
                </c:pt>
                <c:pt idx="105">
                  <c:v>1.778000000000002</c:v>
                </c:pt>
                <c:pt idx="106">
                  <c:v>1.778000000000002</c:v>
                </c:pt>
                <c:pt idx="107">
                  <c:v>1.812999999999988</c:v>
                </c:pt>
                <c:pt idx="108">
                  <c:v>1.812999999999988</c:v>
                </c:pt>
                <c:pt idx="109">
                  <c:v>1.848000000000006</c:v>
                </c:pt>
                <c:pt idx="110">
                  <c:v>1.848000000000006</c:v>
                </c:pt>
                <c:pt idx="111">
                  <c:v>1.883000000000001</c:v>
                </c:pt>
                <c:pt idx="112">
                  <c:v>1.883000000000001</c:v>
                </c:pt>
                <c:pt idx="113">
                  <c:v>1.917999999999985</c:v>
                </c:pt>
                <c:pt idx="114">
                  <c:v>1.917999999999985</c:v>
                </c:pt>
                <c:pt idx="115">
                  <c:v>1.953000000000004</c:v>
                </c:pt>
                <c:pt idx="116">
                  <c:v>1.953000000000004</c:v>
                </c:pt>
                <c:pt idx="117">
                  <c:v>1.988999999999996</c:v>
                </c:pt>
                <c:pt idx="118">
                  <c:v>1.988999999999996</c:v>
                </c:pt>
                <c:pt idx="119">
                  <c:v>2.024000000000004</c:v>
                </c:pt>
                <c:pt idx="120">
                  <c:v>2.024000000000004</c:v>
                </c:pt>
                <c:pt idx="121">
                  <c:v>2.059999999999995</c:v>
                </c:pt>
                <c:pt idx="122">
                  <c:v>2.059999999999995</c:v>
                </c:pt>
                <c:pt idx="123">
                  <c:v>2.095000000000002</c:v>
                </c:pt>
                <c:pt idx="124">
                  <c:v>2.095000000000002</c:v>
                </c:pt>
                <c:pt idx="125">
                  <c:v>2.131000000000005</c:v>
                </c:pt>
                <c:pt idx="126">
                  <c:v>2.131000000000005</c:v>
                </c:pt>
                <c:pt idx="127">
                  <c:v>2.166999999999997</c:v>
                </c:pt>
                <c:pt idx="128">
                  <c:v>2.166999999999997</c:v>
                </c:pt>
                <c:pt idx="129">
                  <c:v>2.202999999999999</c:v>
                </c:pt>
                <c:pt idx="130">
                  <c:v>2.202999999999999</c:v>
                </c:pt>
                <c:pt idx="131">
                  <c:v>2.239000000000002</c:v>
                </c:pt>
                <c:pt idx="132">
                  <c:v>2.239000000000002</c:v>
                </c:pt>
                <c:pt idx="133">
                  <c:v>2.276</c:v>
                </c:pt>
                <c:pt idx="134">
                  <c:v>2.276</c:v>
                </c:pt>
                <c:pt idx="135">
                  <c:v>2.312999999999976</c:v>
                </c:pt>
                <c:pt idx="136">
                  <c:v>2.312999999999976</c:v>
                </c:pt>
                <c:pt idx="137">
                  <c:v>2.350999999999998</c:v>
                </c:pt>
                <c:pt idx="138">
                  <c:v>2.350999999999998</c:v>
                </c:pt>
                <c:pt idx="139">
                  <c:v>2.388000000000001</c:v>
                </c:pt>
                <c:pt idx="140">
                  <c:v>2.388000000000001</c:v>
                </c:pt>
                <c:pt idx="141">
                  <c:v>2.425999999999995</c:v>
                </c:pt>
                <c:pt idx="142">
                  <c:v>2.425999999999995</c:v>
                </c:pt>
                <c:pt idx="143">
                  <c:v>2.464999999999995</c:v>
                </c:pt>
                <c:pt idx="144">
                  <c:v>2.464999999999995</c:v>
                </c:pt>
                <c:pt idx="145">
                  <c:v>2.503999999999995</c:v>
                </c:pt>
                <c:pt idx="146">
                  <c:v>2.503999999999995</c:v>
                </c:pt>
                <c:pt idx="147">
                  <c:v>2.542</c:v>
                </c:pt>
                <c:pt idx="148">
                  <c:v>2.542</c:v>
                </c:pt>
                <c:pt idx="149">
                  <c:v>2.581</c:v>
                </c:pt>
                <c:pt idx="150">
                  <c:v>2.581</c:v>
                </c:pt>
                <c:pt idx="151">
                  <c:v>2.620999999999995</c:v>
                </c:pt>
                <c:pt idx="152">
                  <c:v>2.620999999999995</c:v>
                </c:pt>
                <c:pt idx="153">
                  <c:v>2.661000000000003</c:v>
                </c:pt>
                <c:pt idx="154">
                  <c:v>2.661000000000003</c:v>
                </c:pt>
                <c:pt idx="155">
                  <c:v>2.702000000000004</c:v>
                </c:pt>
                <c:pt idx="156">
                  <c:v>2.702000000000004</c:v>
                </c:pt>
                <c:pt idx="157">
                  <c:v>2.744000000000004</c:v>
                </c:pt>
                <c:pt idx="158">
                  <c:v>2.744000000000004</c:v>
                </c:pt>
                <c:pt idx="159">
                  <c:v>2.786999999999995</c:v>
                </c:pt>
                <c:pt idx="160">
                  <c:v>2.786999999999995</c:v>
                </c:pt>
                <c:pt idx="161">
                  <c:v>2.831999999999997</c:v>
                </c:pt>
                <c:pt idx="162">
                  <c:v>2.831999999999997</c:v>
                </c:pt>
                <c:pt idx="163">
                  <c:v>2.875999999999998</c:v>
                </c:pt>
                <c:pt idx="164">
                  <c:v>2.875999999999998</c:v>
                </c:pt>
                <c:pt idx="165">
                  <c:v>2.920999999999997</c:v>
                </c:pt>
                <c:pt idx="166">
                  <c:v>2.920999999999997</c:v>
                </c:pt>
                <c:pt idx="167">
                  <c:v>3.012000000000003</c:v>
                </c:pt>
                <c:pt idx="168">
                  <c:v>3.012000000000003</c:v>
                </c:pt>
                <c:pt idx="169">
                  <c:v>3.058000000000005</c:v>
                </c:pt>
                <c:pt idx="170">
                  <c:v>3.058000000000005</c:v>
                </c:pt>
                <c:pt idx="171">
                  <c:v>3.104</c:v>
                </c:pt>
                <c:pt idx="172">
                  <c:v>3.104</c:v>
                </c:pt>
                <c:pt idx="173">
                  <c:v>3.149000000000002</c:v>
                </c:pt>
                <c:pt idx="174">
                  <c:v>3.149000000000002</c:v>
                </c:pt>
                <c:pt idx="175">
                  <c:v>3.195999999999999</c:v>
                </c:pt>
                <c:pt idx="176">
                  <c:v>3.195999999999999</c:v>
                </c:pt>
                <c:pt idx="177">
                  <c:v>3.242999999999997</c:v>
                </c:pt>
                <c:pt idx="178">
                  <c:v>3.242999999999997</c:v>
                </c:pt>
                <c:pt idx="179">
                  <c:v>3.291999999999995</c:v>
                </c:pt>
                <c:pt idx="180">
                  <c:v>3.291999999999995</c:v>
                </c:pt>
                <c:pt idx="181">
                  <c:v>3.341999999999999</c:v>
                </c:pt>
                <c:pt idx="182">
                  <c:v>3.341999999999999</c:v>
                </c:pt>
                <c:pt idx="183">
                  <c:v>3.393999999999997</c:v>
                </c:pt>
                <c:pt idx="184">
                  <c:v>3.393999999999997</c:v>
                </c:pt>
                <c:pt idx="185">
                  <c:v>3.444999999999998</c:v>
                </c:pt>
                <c:pt idx="186">
                  <c:v>3.444999999999998</c:v>
                </c:pt>
                <c:pt idx="187">
                  <c:v>3.496999999999994</c:v>
                </c:pt>
                <c:pt idx="188">
                  <c:v>3.496999999999994</c:v>
                </c:pt>
                <c:pt idx="189">
                  <c:v>3.551999999999999</c:v>
                </c:pt>
                <c:pt idx="190">
                  <c:v>3.551999999999999</c:v>
                </c:pt>
                <c:pt idx="191">
                  <c:v>3.607000000000005</c:v>
                </c:pt>
                <c:pt idx="192">
                  <c:v>3.607000000000005</c:v>
                </c:pt>
                <c:pt idx="193">
                  <c:v>3.663000000000005</c:v>
                </c:pt>
                <c:pt idx="194">
                  <c:v>3.663000000000005</c:v>
                </c:pt>
                <c:pt idx="195">
                  <c:v>3.718999999999994</c:v>
                </c:pt>
                <c:pt idx="196">
                  <c:v>3.718999999999994</c:v>
                </c:pt>
                <c:pt idx="197">
                  <c:v>3.776000000000001</c:v>
                </c:pt>
                <c:pt idx="198">
                  <c:v>3.776000000000001</c:v>
                </c:pt>
                <c:pt idx="199">
                  <c:v>3.834000000000003</c:v>
                </c:pt>
                <c:pt idx="200">
                  <c:v>3.834000000000003</c:v>
                </c:pt>
                <c:pt idx="201">
                  <c:v>3.891999999999994</c:v>
                </c:pt>
                <c:pt idx="202">
                  <c:v>3.891999999999994</c:v>
                </c:pt>
                <c:pt idx="203">
                  <c:v>3.949999999999998</c:v>
                </c:pt>
                <c:pt idx="204">
                  <c:v>3.949999999999998</c:v>
                </c:pt>
                <c:pt idx="205">
                  <c:v>4.008999999999996</c:v>
                </c:pt>
                <c:pt idx="206">
                  <c:v>4.008999999999996</c:v>
                </c:pt>
                <c:pt idx="207">
                  <c:v>4.069000000000001</c:v>
                </c:pt>
                <c:pt idx="208">
                  <c:v>4.069000000000001</c:v>
                </c:pt>
                <c:pt idx="209">
                  <c:v>4.129000000000005</c:v>
                </c:pt>
                <c:pt idx="210">
                  <c:v>4.129000000000005</c:v>
                </c:pt>
                <c:pt idx="211">
                  <c:v>4.190000000000005</c:v>
                </c:pt>
                <c:pt idx="212">
                  <c:v>4.190000000000005</c:v>
                </c:pt>
                <c:pt idx="213">
                  <c:v>4.252999999999996</c:v>
                </c:pt>
                <c:pt idx="214">
                  <c:v>4.252999999999996</c:v>
                </c:pt>
                <c:pt idx="215">
                  <c:v>4.319999999999998</c:v>
                </c:pt>
                <c:pt idx="216">
                  <c:v>4.319999999999998</c:v>
                </c:pt>
                <c:pt idx="217">
                  <c:v>4.388000000000003</c:v>
                </c:pt>
                <c:pt idx="218">
                  <c:v>4.388000000000003</c:v>
                </c:pt>
                <c:pt idx="219">
                  <c:v>4.457999999999995</c:v>
                </c:pt>
                <c:pt idx="220">
                  <c:v>4.457999999999995</c:v>
                </c:pt>
                <c:pt idx="221">
                  <c:v>4.537000000000003</c:v>
                </c:pt>
                <c:pt idx="222">
                  <c:v>4.537000000000003</c:v>
                </c:pt>
                <c:pt idx="223">
                  <c:v>4.703999999999997</c:v>
                </c:pt>
                <c:pt idx="224">
                  <c:v>4.703999999999997</c:v>
                </c:pt>
                <c:pt idx="225">
                  <c:v>4.788999999999999</c:v>
                </c:pt>
                <c:pt idx="226">
                  <c:v>4.788999999999999</c:v>
                </c:pt>
                <c:pt idx="227">
                  <c:v>4.878000000000005</c:v>
                </c:pt>
                <c:pt idx="228">
                  <c:v>4.878000000000005</c:v>
                </c:pt>
                <c:pt idx="229">
                  <c:v>4.986999999999997</c:v>
                </c:pt>
                <c:pt idx="230">
                  <c:v>4.986999999999997</c:v>
                </c:pt>
                <c:pt idx="231">
                  <c:v>5.115999999999985</c:v>
                </c:pt>
                <c:pt idx="232">
                  <c:v>5.115999999999985</c:v>
                </c:pt>
                <c:pt idx="233">
                  <c:v>5.25</c:v>
                </c:pt>
                <c:pt idx="234">
                  <c:v>5.25</c:v>
                </c:pt>
                <c:pt idx="235">
                  <c:v>5.393999999999997</c:v>
                </c:pt>
                <c:pt idx="236">
                  <c:v>5.393999999999997</c:v>
                </c:pt>
                <c:pt idx="237">
                  <c:v>5.542000000000002</c:v>
                </c:pt>
                <c:pt idx="238">
                  <c:v>5.542000000000002</c:v>
                </c:pt>
                <c:pt idx="239">
                  <c:v>5.710999999999998</c:v>
                </c:pt>
                <c:pt idx="240">
                  <c:v>5.710999999999998</c:v>
                </c:pt>
                <c:pt idx="241">
                  <c:v>5.903999999999998</c:v>
                </c:pt>
                <c:pt idx="242">
                  <c:v>5.903999999999998</c:v>
                </c:pt>
                <c:pt idx="243">
                  <c:v>6.117999999999975</c:v>
                </c:pt>
                <c:pt idx="244">
                  <c:v>6.117999999999975</c:v>
                </c:pt>
                <c:pt idx="245">
                  <c:v>6.574000000000002</c:v>
                </c:pt>
              </c:numCache>
            </c:numRef>
          </c:yVal>
          <c:smooth val="0"/>
        </c:ser>
        <c:dLbls>
          <c:showLegendKey val="0"/>
          <c:showVal val="0"/>
          <c:showCatName val="0"/>
          <c:showSerName val="0"/>
          <c:showPercent val="0"/>
          <c:showBubbleSize val="0"/>
        </c:dLbls>
        <c:axId val="-1557331600"/>
        <c:axId val="-1557327376"/>
      </c:scatterChart>
      <c:valAx>
        <c:axId val="-1557331600"/>
        <c:scaling>
          <c:orientation val="minMax"/>
          <c:max val="720.0"/>
          <c:min val="0.0"/>
        </c:scaling>
        <c:delete val="0"/>
        <c:axPos val="b"/>
        <c:numFmt formatCode="General" sourceLinked="1"/>
        <c:majorTickMark val="out"/>
        <c:minorTickMark val="none"/>
        <c:tickLblPos val="none"/>
        <c:spPr>
          <a:ln w="12700">
            <a:solidFill>
              <a:srgbClr val="000000"/>
            </a:solidFill>
          </a:ln>
        </c:spPr>
        <c:txPr>
          <a:bodyPr/>
          <a:lstStyle/>
          <a:p>
            <a:pPr>
              <a:defRPr sz="1200"/>
            </a:pPr>
            <a:endParaRPr lang="it-IT"/>
          </a:p>
        </c:txPr>
        <c:crossAx val="-1557327376"/>
        <c:crosses val="autoZero"/>
        <c:crossBetween val="midCat"/>
        <c:majorUnit val="180.0"/>
      </c:valAx>
      <c:valAx>
        <c:axId val="-1557327376"/>
        <c:scaling>
          <c:orientation val="minMax"/>
          <c:max val="6.0"/>
          <c:min val="0.0"/>
        </c:scaling>
        <c:delete val="0"/>
        <c:axPos val="l"/>
        <c:majorGridlines>
          <c:spPr>
            <a:ln>
              <a:noFill/>
            </a:ln>
          </c:spPr>
        </c:majorGridlines>
        <c:numFmt formatCode="General" sourceLinked="1"/>
        <c:majorTickMark val="out"/>
        <c:minorTickMark val="none"/>
        <c:tickLblPos val="nextTo"/>
        <c:spPr>
          <a:ln w="12700">
            <a:solidFill>
              <a:srgbClr val="000000"/>
            </a:solidFill>
          </a:ln>
        </c:spPr>
        <c:txPr>
          <a:bodyPr/>
          <a:lstStyle/>
          <a:p>
            <a:pPr>
              <a:defRPr sz="1400">
                <a:solidFill>
                  <a:srgbClr val="595959"/>
                </a:solidFill>
              </a:defRPr>
            </a:pPr>
            <a:endParaRPr lang="it-IT"/>
          </a:p>
        </c:txPr>
        <c:crossAx val="-1557331600"/>
        <c:crosses val="autoZero"/>
        <c:crossBetween val="midCat"/>
        <c:majorUnit val="1.0"/>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it-IT"/>
              <a:t>Share by Strength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doughnutChart>
        <c:varyColors val="1"/>
        <c:ser>
          <c:idx val="0"/>
          <c:order val="0"/>
          <c:dPt>
            <c:idx val="0"/>
            <c:bubble3D val="0"/>
            <c:spPr>
              <a:solidFill>
                <a:schemeClr val="accent1"/>
              </a:solidFill>
              <a:ln w="19050">
                <a:solidFill>
                  <a:schemeClr val="lt1"/>
                </a:solidFill>
              </a:ln>
              <a:effectLst/>
            </c:spPr>
          </c:dPt>
          <c:dPt>
            <c:idx val="1"/>
            <c:bubble3D val="0"/>
            <c:spPr>
              <a:solidFill>
                <a:srgbClr val="57C8E7">
                  <a:lumMod val="60000"/>
                  <a:lumOff val="40000"/>
                </a:srgbClr>
              </a:solidFill>
              <a:ln w="19050">
                <a:solidFill>
                  <a:schemeClr val="lt1"/>
                </a:solidFill>
              </a:ln>
              <a:effectLst/>
            </c:spPr>
          </c:dPt>
          <c:dPt>
            <c:idx val="2"/>
            <c:bubble3D val="0"/>
            <c:spPr>
              <a:solidFill>
                <a:srgbClr val="00B0F0"/>
              </a:solidFill>
              <a:ln w="19050">
                <a:solidFill>
                  <a:schemeClr val="lt1"/>
                </a:solidFill>
              </a:ln>
              <a:effectLst/>
            </c:spPr>
          </c:dPt>
          <c:dLbls>
            <c:dLbl>
              <c:idx val="0"/>
              <c:layout>
                <c:manualLayout>
                  <c:x val="-0.00277777777777778"/>
                  <c:y val="-0.111111111111111"/>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0.133333333333333"/>
                  <c:y val="0.0"/>
                </c:manualLayout>
              </c:layout>
              <c:tx>
                <c:rich>
                  <a:bodyPr/>
                  <a:lstStyle/>
                  <a:p>
                    <a:fld id="{A1CBE9C4-374C-4728-883F-575D946C0AB2}" type="VALUE">
                      <a:rPr lang="en-US" sz="1600"/>
                      <a:pPr/>
                      <a:t>[VALORE]</a:t>
                    </a:fld>
                    <a:endParaRPr lang="it-IT"/>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layout>
                <c:manualLayout>
                  <c:x val="-0.108333333333333"/>
                  <c:y val="-0.00462962962962963"/>
                </c:manualLayout>
              </c:layout>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'Foglio1 (2)'!$G$5:$I$6</c:f>
              <c:multiLvlStrCache>
                <c:ptCount val="3"/>
                <c:lvl>
                  <c:pt idx="0">
                    <c:v>75MG</c:v>
                  </c:pt>
                  <c:pt idx="1">
                    <c:v>110MG</c:v>
                  </c:pt>
                  <c:pt idx="2">
                    <c:v>150MG</c:v>
                  </c:pt>
                </c:lvl>
                <c:lvl>
                  <c:pt idx="0">
                    <c:v>Pradaxa</c:v>
                  </c:pt>
                </c:lvl>
              </c:multiLvlStrCache>
            </c:multiLvlStrRef>
          </c:cat>
          <c:val>
            <c:numRef>
              <c:f>'Foglio1 (2)'!$G$7:$I$7</c:f>
              <c:numCache>
                <c:formatCode>0.0%</c:formatCode>
                <c:ptCount val="3"/>
                <c:pt idx="0">
                  <c:v>0.0013</c:v>
                </c:pt>
                <c:pt idx="1">
                  <c:v>0.5909</c:v>
                </c:pt>
                <c:pt idx="2">
                  <c:v>0.4078</c:v>
                </c:pt>
              </c:numCache>
            </c:numRef>
          </c:val>
        </c:ser>
        <c:dLbls>
          <c:showLegendKey val="0"/>
          <c:showVal val="0"/>
          <c:showCatName val="0"/>
          <c:showSerName val="0"/>
          <c:showPercent val="0"/>
          <c:showBubbleSize val="0"/>
          <c:showLeaderLines val="1"/>
        </c:dLbls>
        <c:firstSliceAng val="0"/>
        <c:holeSize val="57"/>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it-IT"/>
              <a:t>Share by Strength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doughnutChart>
        <c:varyColors val="1"/>
        <c:ser>
          <c:idx val="0"/>
          <c:order val="0"/>
          <c:dPt>
            <c:idx val="0"/>
            <c:bubble3D val="0"/>
            <c:spPr>
              <a:solidFill>
                <a:schemeClr val="accent1"/>
              </a:solidFill>
              <a:ln w="19050">
                <a:solidFill>
                  <a:schemeClr val="lt1"/>
                </a:solidFill>
              </a:ln>
              <a:effectLst/>
            </c:spPr>
          </c:dPt>
          <c:dPt>
            <c:idx val="1"/>
            <c:bubble3D val="0"/>
            <c:spPr>
              <a:solidFill>
                <a:srgbClr val="CC99FF"/>
              </a:solidFill>
              <a:ln w="19050">
                <a:solidFill>
                  <a:schemeClr val="lt1"/>
                </a:solidFill>
              </a:ln>
              <a:effectLst/>
            </c:spPr>
          </c:dPt>
          <c:dPt>
            <c:idx val="2"/>
            <c:bubble3D val="0"/>
            <c:spPr>
              <a:solidFill>
                <a:srgbClr val="7030A0"/>
              </a:solidFill>
              <a:ln w="19050">
                <a:solidFill>
                  <a:schemeClr val="lt1"/>
                </a:solidFill>
              </a:ln>
              <a:effectLst/>
            </c:spPr>
          </c:dPt>
          <c:dLbls>
            <c:dLbl>
              <c:idx val="0"/>
              <c:layout>
                <c:manualLayout>
                  <c:x val="-0.00555555555555566"/>
                  <c:y val="-0.097222222222222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0.130308344859187"/>
                  <c:y val="0.00513363415621047"/>
                </c:manualLayout>
              </c:layout>
              <c:tx>
                <c:rich>
                  <a:bodyPr/>
                  <a:lstStyle/>
                  <a:p>
                    <a:fld id="{7024D3E0-CCBC-48D4-8D53-6B3225BBE857}" type="VALUE">
                      <a:rPr lang="en-US" sz="1600"/>
                      <a:pPr/>
                      <a:t>[VALORE]</a:t>
                    </a:fld>
                    <a:endParaRPr lang="it-IT"/>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layout>
                <c:manualLayout>
                  <c:x val="-0.116666666666667"/>
                  <c:y val="0.0"/>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'Foglio1 (2)'!$J$5:$L$6</c:f>
              <c:multiLvlStrCache>
                <c:ptCount val="3"/>
                <c:lvl>
                  <c:pt idx="0">
                    <c:v>10MG</c:v>
                  </c:pt>
                  <c:pt idx="1">
                    <c:v>15MG</c:v>
                  </c:pt>
                  <c:pt idx="2">
                    <c:v>20MG</c:v>
                  </c:pt>
                </c:lvl>
                <c:lvl>
                  <c:pt idx="0">
                    <c:v>Xarelto</c:v>
                  </c:pt>
                </c:lvl>
              </c:multiLvlStrCache>
            </c:multiLvlStrRef>
          </c:cat>
          <c:val>
            <c:numRef>
              <c:f>'Foglio1 (2)'!$J$7:$L$7</c:f>
              <c:numCache>
                <c:formatCode>0.0%</c:formatCode>
                <c:ptCount val="3"/>
                <c:pt idx="0">
                  <c:v>0.0065</c:v>
                </c:pt>
                <c:pt idx="1">
                  <c:v>0.3651</c:v>
                </c:pt>
                <c:pt idx="2">
                  <c:v>0.6284</c:v>
                </c:pt>
              </c:numCache>
            </c:numRef>
          </c:val>
        </c:ser>
        <c:dLbls>
          <c:showLegendKey val="0"/>
          <c:showVal val="0"/>
          <c:showCatName val="0"/>
          <c:showSerName val="0"/>
          <c:showPercent val="0"/>
          <c:showBubbleSize val="0"/>
          <c:showLeaderLines val="1"/>
        </c:dLbls>
        <c:firstSliceAng val="0"/>
        <c:holeSize val="57"/>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423203601765"/>
          <c:y val="0.0400625"/>
          <c:w val="0.873973634580445"/>
          <c:h val="0.919875"/>
        </c:manualLayout>
      </c:layout>
      <c:barChart>
        <c:barDir val="col"/>
        <c:grouping val="clustered"/>
        <c:varyColors val="0"/>
        <c:ser>
          <c:idx val="0"/>
          <c:order val="0"/>
          <c:tx>
            <c:strRef>
              <c:f>Sheet1!$B$1</c:f>
              <c:strCache>
                <c:ptCount val="1"/>
                <c:pt idx="0">
                  <c:v>D150 mg BID</c:v>
                </c:pt>
              </c:strCache>
            </c:strRef>
          </c:tx>
          <c:spPr>
            <a:solidFill>
              <a:srgbClr val="007370"/>
            </a:solidFill>
          </c:spPr>
          <c:invertIfNegative val="0"/>
          <c:dLbls>
            <c:dLbl>
              <c:idx val="0"/>
              <c:layout>
                <c:manualLayout>
                  <c:x val="0.0"/>
                  <c:y val="-0.025888956083904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6C3-49B0-AA12-41C40B2DA3B9}"/>
                </c:ext>
                <c:ext xmlns:c15="http://schemas.microsoft.com/office/drawing/2012/chart" uri="{CE6537A1-D6FC-4f65-9D91-7224C49458BB}"/>
              </c:extLst>
            </c:dLbl>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Sheet1!$B$2</c:f>
              <c:numCache>
                <c:formatCode>General</c:formatCode>
                <c:ptCount val="1"/>
                <c:pt idx="0">
                  <c:v>6076.0</c:v>
                </c:pt>
              </c:numCache>
            </c:numRef>
          </c:val>
          <c:extLst xmlns:c16r2="http://schemas.microsoft.com/office/drawing/2015/06/chart">
            <c:ext xmlns:c16="http://schemas.microsoft.com/office/drawing/2014/chart" uri="{C3380CC4-5D6E-409C-BE32-E72D297353CC}">
              <c16:uniqueId val="{00000000-6C09-45F9-B19A-DBFA19738B66}"/>
            </c:ext>
          </c:extLst>
        </c:ser>
        <c:ser>
          <c:idx val="1"/>
          <c:order val="1"/>
          <c:tx>
            <c:strRef>
              <c:f>Sheet1!$C$1</c:f>
              <c:strCache>
                <c:ptCount val="1"/>
                <c:pt idx="0">
                  <c:v>D110 mg BID</c:v>
                </c:pt>
              </c:strCache>
            </c:strRef>
          </c:tx>
          <c:spPr>
            <a:solidFill>
              <a:srgbClr val="0084CB"/>
            </a:solidFill>
          </c:spPr>
          <c:invertIfNegative val="0"/>
          <c:dLbls>
            <c:dLbl>
              <c:idx val="0"/>
              <c:layout>
                <c:manualLayout>
                  <c:x val="0.0"/>
                  <c:y val="0.00862965202796827"/>
                </c:manualLayout>
              </c:layout>
              <c:spPr>
                <a:noFill/>
                <a:ln>
                  <a:noFill/>
                </a:ln>
                <a:effectLst/>
              </c:spPr>
              <c:txPr>
                <a:bodyPr/>
                <a:lstStyle/>
                <a:p>
                  <a:pPr>
                    <a:defRPr sz="1200"/>
                  </a:pPr>
                  <a:endParaRPr lang="it-IT"/>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6C3-49B0-AA12-41C40B2DA3B9}"/>
                </c:ex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Sheet1!$C$2</c:f>
              <c:numCache>
                <c:formatCode>General</c:formatCode>
                <c:ptCount val="1"/>
                <c:pt idx="0">
                  <c:v>6015.0</c:v>
                </c:pt>
              </c:numCache>
            </c:numRef>
          </c:val>
          <c:extLst xmlns:c16r2="http://schemas.microsoft.com/office/drawing/2015/06/chart">
            <c:ext xmlns:c16="http://schemas.microsoft.com/office/drawing/2014/chart" uri="{C3380CC4-5D6E-409C-BE32-E72D297353CC}">
              <c16:uniqueId val="{00000001-6C09-45F9-B19A-DBFA19738B66}"/>
            </c:ext>
          </c:extLst>
        </c:ser>
        <c:ser>
          <c:idx val="2"/>
          <c:order val="2"/>
          <c:tx>
            <c:strRef>
              <c:f>Sheet1!$D$1</c:f>
              <c:strCache>
                <c:ptCount val="1"/>
                <c:pt idx="0">
                  <c:v>Warfarin</c:v>
                </c:pt>
              </c:strCache>
            </c:strRef>
          </c:tx>
          <c:spPr>
            <a:solidFill>
              <a:schemeClr val="accent1"/>
            </a:solidFill>
          </c:spPr>
          <c:invertIfNegative val="0"/>
          <c:dLbls>
            <c:dLbl>
              <c:idx val="0"/>
              <c:layout>
                <c:manualLayout>
                  <c:x val="-0.00148645923420663"/>
                  <c:y val="-0.030203782097888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6C3-49B0-AA12-41C40B2DA3B9}"/>
                </c:ext>
                <c:ext xmlns:c15="http://schemas.microsoft.com/office/drawing/2012/chart" uri="{CE6537A1-D6FC-4f65-9D91-7224C49458BB}"/>
              </c:extLst>
            </c:dLbl>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Sheet1!$D$2</c:f>
              <c:numCache>
                <c:formatCode>General</c:formatCode>
                <c:ptCount val="1"/>
                <c:pt idx="0">
                  <c:v>6022.0</c:v>
                </c:pt>
              </c:numCache>
            </c:numRef>
          </c:val>
          <c:extLst xmlns:c16r2="http://schemas.microsoft.com/office/drawing/2015/06/chart">
            <c:ext xmlns:c16="http://schemas.microsoft.com/office/drawing/2014/chart" uri="{C3380CC4-5D6E-409C-BE32-E72D297353CC}">
              <c16:uniqueId val="{00000002-6C09-45F9-B19A-DBFA19738B66}"/>
            </c:ext>
          </c:extLst>
        </c:ser>
        <c:ser>
          <c:idx val="3"/>
          <c:order val="3"/>
          <c:tx>
            <c:strRef>
              <c:f>Sheet1!$E$1</c:f>
              <c:strCache>
                <c:ptCount val="1"/>
                <c:pt idx="0">
                  <c:v>Column1</c:v>
                </c:pt>
              </c:strCache>
            </c:strRef>
          </c:tx>
          <c:spPr>
            <a:solidFill>
              <a:srgbClr val="7030A0"/>
            </a:solidFill>
          </c:spPr>
          <c:invertIfNegative val="0"/>
          <c:dPt>
            <c:idx val="0"/>
            <c:invertIfNegative val="0"/>
            <c:bubble3D val="0"/>
            <c:extLst xmlns:c16r2="http://schemas.microsoft.com/office/drawing/2015/06/chart">
              <c:ext xmlns:c16="http://schemas.microsoft.com/office/drawing/2014/chart" uri="{C3380CC4-5D6E-409C-BE32-E72D297353CC}">
                <c16:uniqueId val="{00000003-6C09-45F9-B19A-DBFA19738B6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Sheet1!$E$2</c:f>
              <c:numCache>
                <c:formatCode>General</c:formatCode>
                <c:ptCount val="1"/>
              </c:numCache>
            </c:numRef>
          </c:val>
          <c:extLst xmlns:c16r2="http://schemas.microsoft.com/office/drawing/2015/06/chart">
            <c:ext xmlns:c16="http://schemas.microsoft.com/office/drawing/2014/chart" uri="{C3380CC4-5D6E-409C-BE32-E72D297353CC}">
              <c16:uniqueId val="{00000004-6C09-45F9-B19A-DBFA19738B66}"/>
            </c:ext>
          </c:extLst>
        </c:ser>
        <c:ser>
          <c:idx val="4"/>
          <c:order val="4"/>
          <c:tx>
            <c:strRef>
              <c:f>Sheet1!$F$1</c:f>
              <c:strCache>
                <c:ptCount val="1"/>
                <c:pt idx="0">
                  <c:v>R20 mg OD</c:v>
                </c:pt>
              </c:strCache>
            </c:strRef>
          </c:tx>
          <c:spPr>
            <a:solidFill>
              <a:srgbClr val="7030A0"/>
            </a:solidFill>
          </c:spPr>
          <c:invertIfNegative val="0"/>
          <c:dPt>
            <c:idx val="0"/>
            <c:invertIfNegative val="0"/>
            <c:bubble3D val="0"/>
            <c:extLst xmlns:c16r2="http://schemas.microsoft.com/office/drawing/2015/06/chart">
              <c:ext xmlns:c16="http://schemas.microsoft.com/office/drawing/2014/chart" uri="{C3380CC4-5D6E-409C-BE32-E72D297353CC}">
                <c16:uniqueId val="{00000005-6C09-45F9-B19A-DBFA19738B66}"/>
              </c:ext>
            </c:extLst>
          </c:dPt>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Sheet1!$F$2</c:f>
              <c:numCache>
                <c:formatCode>General</c:formatCode>
                <c:ptCount val="1"/>
                <c:pt idx="0">
                  <c:v>5637.0</c:v>
                </c:pt>
              </c:numCache>
            </c:numRef>
          </c:val>
          <c:extLst xmlns:c16r2="http://schemas.microsoft.com/office/drawing/2015/06/chart">
            <c:ext xmlns:c16="http://schemas.microsoft.com/office/drawing/2014/chart" uri="{C3380CC4-5D6E-409C-BE32-E72D297353CC}">
              <c16:uniqueId val="{00000006-6C09-45F9-B19A-DBFA19738B66}"/>
            </c:ext>
          </c:extLst>
        </c:ser>
        <c:ser>
          <c:idx val="5"/>
          <c:order val="5"/>
          <c:tx>
            <c:strRef>
              <c:f>Sheet1!$G$1</c:f>
              <c:strCache>
                <c:ptCount val="1"/>
                <c:pt idx="0">
                  <c:v>R15 mg OD</c:v>
                </c:pt>
              </c:strCache>
            </c:strRef>
          </c:tx>
          <c:spPr>
            <a:solidFill>
              <a:srgbClr val="A162D0"/>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Sheet1!$G$2</c:f>
              <c:numCache>
                <c:formatCode>General</c:formatCode>
                <c:ptCount val="1"/>
                <c:pt idx="0">
                  <c:v>1474.0</c:v>
                </c:pt>
              </c:numCache>
            </c:numRef>
          </c:val>
          <c:extLst xmlns:c16r2="http://schemas.microsoft.com/office/drawing/2015/06/chart">
            <c:ext xmlns:c16="http://schemas.microsoft.com/office/drawing/2014/chart" uri="{C3380CC4-5D6E-409C-BE32-E72D297353CC}">
              <c16:uniqueId val="{00000007-6C09-45F9-B19A-DBFA19738B66}"/>
            </c:ext>
          </c:extLst>
        </c:ser>
        <c:ser>
          <c:idx val="6"/>
          <c:order val="6"/>
          <c:tx>
            <c:strRef>
              <c:f>Sheet1!$H$1</c:f>
              <c:strCache>
                <c:ptCount val="1"/>
                <c:pt idx="0">
                  <c:v>Colonne1</c:v>
                </c:pt>
              </c:strCache>
            </c:strRef>
          </c:tx>
          <c:spPr>
            <a:solidFill>
              <a:schemeClr val="accent1"/>
            </a:solidFill>
          </c:spPr>
          <c:invertIfNegative val="0"/>
          <c:dPt>
            <c:idx val="0"/>
            <c:invertIfNegative val="0"/>
            <c:bubble3D val="0"/>
            <c:extLst xmlns:c16r2="http://schemas.microsoft.com/office/drawing/2015/06/chart">
              <c:ext xmlns:c16="http://schemas.microsoft.com/office/drawing/2014/chart" uri="{C3380CC4-5D6E-409C-BE32-E72D297353CC}">
                <c16:uniqueId val="{00000008-6C09-45F9-B19A-DBFA19738B66}"/>
              </c:ext>
            </c:extLst>
          </c:dPt>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Sheet1!$H$2</c:f>
              <c:numCache>
                <c:formatCode>General</c:formatCode>
                <c:ptCount val="1"/>
                <c:pt idx="0">
                  <c:v>7116.0</c:v>
                </c:pt>
              </c:numCache>
            </c:numRef>
          </c:val>
          <c:extLst xmlns:c16r2="http://schemas.microsoft.com/office/drawing/2015/06/chart">
            <c:ext xmlns:c16="http://schemas.microsoft.com/office/drawing/2014/chart" uri="{C3380CC4-5D6E-409C-BE32-E72D297353CC}">
              <c16:uniqueId val="{00000009-6C09-45F9-B19A-DBFA19738B66}"/>
            </c:ext>
          </c:extLst>
        </c:ser>
        <c:ser>
          <c:idx val="7"/>
          <c:order val="7"/>
          <c:tx>
            <c:strRef>
              <c:f>Sheet1!$I$1</c:f>
              <c:strCache>
                <c:ptCount val="1"/>
                <c:pt idx="0">
                  <c:v>Column2</c:v>
                </c:pt>
              </c:strCache>
            </c:strRef>
          </c:tx>
          <c:spPr>
            <a:solidFill>
              <a:srgbClr val="FFB96D"/>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Sheet1!$I$2</c:f>
              <c:numCache>
                <c:formatCode>General</c:formatCode>
                <c:ptCount val="1"/>
              </c:numCache>
            </c:numRef>
          </c:val>
          <c:extLst xmlns:c16r2="http://schemas.microsoft.com/office/drawing/2015/06/chart">
            <c:ext xmlns:c16="http://schemas.microsoft.com/office/drawing/2014/chart" uri="{C3380CC4-5D6E-409C-BE32-E72D297353CC}">
              <c16:uniqueId val="{0000000A-6C09-45F9-B19A-DBFA19738B66}"/>
            </c:ext>
          </c:extLst>
        </c:ser>
        <c:ser>
          <c:idx val="8"/>
          <c:order val="8"/>
          <c:tx>
            <c:strRef>
              <c:f>Sheet1!$J$1</c:f>
              <c:strCache>
                <c:ptCount val="1"/>
                <c:pt idx="0">
                  <c:v>A5 mg BID</c:v>
                </c:pt>
              </c:strCache>
            </c:strRef>
          </c:tx>
          <c:spPr>
            <a:solidFill>
              <a:srgbClr val="FF9929"/>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Sheet1!$J$2</c:f>
              <c:numCache>
                <c:formatCode>General</c:formatCode>
                <c:ptCount val="1"/>
                <c:pt idx="0">
                  <c:v>8692.0</c:v>
                </c:pt>
              </c:numCache>
            </c:numRef>
          </c:val>
          <c:extLst xmlns:c16r2="http://schemas.microsoft.com/office/drawing/2015/06/chart">
            <c:ext xmlns:c16="http://schemas.microsoft.com/office/drawing/2014/chart" uri="{C3380CC4-5D6E-409C-BE32-E72D297353CC}">
              <c16:uniqueId val="{0000000B-6C09-45F9-B19A-DBFA19738B66}"/>
            </c:ext>
          </c:extLst>
        </c:ser>
        <c:ser>
          <c:idx val="9"/>
          <c:order val="9"/>
          <c:tx>
            <c:strRef>
              <c:f>Sheet1!$K$1</c:f>
              <c:strCache>
                <c:ptCount val="1"/>
                <c:pt idx="0">
                  <c:v>A2.5 mg BID</c:v>
                </c:pt>
              </c:strCache>
            </c:strRef>
          </c:tx>
          <c:spPr>
            <a:solidFill>
              <a:srgbClr val="FFB96D"/>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Sheet1!$K$2</c:f>
              <c:numCache>
                <c:formatCode>General</c:formatCode>
                <c:ptCount val="1"/>
                <c:pt idx="0">
                  <c:v>428.0</c:v>
                </c:pt>
              </c:numCache>
            </c:numRef>
          </c:val>
          <c:extLst xmlns:c16r2="http://schemas.microsoft.com/office/drawing/2015/06/chart">
            <c:ext xmlns:c16="http://schemas.microsoft.com/office/drawing/2014/chart" uri="{C3380CC4-5D6E-409C-BE32-E72D297353CC}">
              <c16:uniqueId val="{0000000C-6C09-45F9-B19A-DBFA19738B66}"/>
            </c:ext>
          </c:extLst>
        </c:ser>
        <c:ser>
          <c:idx val="10"/>
          <c:order val="10"/>
          <c:tx>
            <c:strRef>
              <c:f>Sheet1!$L$1</c:f>
              <c:strCache>
                <c:ptCount val="1"/>
                <c:pt idx="0">
                  <c:v>Colonne2</c:v>
                </c:pt>
              </c:strCache>
            </c:strRef>
          </c:tx>
          <c:spPr>
            <a:solidFill>
              <a:schemeClr val="accent1"/>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Sheet1!$L$2</c:f>
              <c:numCache>
                <c:formatCode>General</c:formatCode>
                <c:ptCount val="1"/>
                <c:pt idx="0">
                  <c:v>9081.0</c:v>
                </c:pt>
              </c:numCache>
            </c:numRef>
          </c:val>
          <c:extLst xmlns:c16r2="http://schemas.microsoft.com/office/drawing/2015/06/chart">
            <c:ext xmlns:c16="http://schemas.microsoft.com/office/drawing/2014/chart" uri="{C3380CC4-5D6E-409C-BE32-E72D297353CC}">
              <c16:uniqueId val="{0000000D-6C09-45F9-B19A-DBFA19738B66}"/>
            </c:ext>
          </c:extLst>
        </c:ser>
        <c:ser>
          <c:idx val="11"/>
          <c:order val="11"/>
          <c:tx>
            <c:strRef>
              <c:f>Sheet1!$M$1</c:f>
              <c:strCache>
                <c:ptCount val="1"/>
                <c:pt idx="0">
                  <c:v>Column3</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Sheet1!$M$2</c:f>
              <c:numCache>
                <c:formatCode>General</c:formatCode>
                <c:ptCount val="1"/>
              </c:numCache>
            </c:numRef>
          </c:val>
          <c:extLst xmlns:c16r2="http://schemas.microsoft.com/office/drawing/2015/06/chart">
            <c:ext xmlns:c16="http://schemas.microsoft.com/office/drawing/2014/chart" uri="{C3380CC4-5D6E-409C-BE32-E72D297353CC}">
              <c16:uniqueId val="{0000000E-6C09-45F9-B19A-DBFA19738B66}"/>
            </c:ext>
          </c:extLst>
        </c:ser>
        <c:ser>
          <c:idx val="12"/>
          <c:order val="12"/>
          <c:tx>
            <c:strRef>
              <c:f>Sheet1!$N$1</c:f>
              <c:strCache>
                <c:ptCount val="1"/>
                <c:pt idx="0">
                  <c:v>E60 mg OD</c:v>
                </c:pt>
              </c:strCache>
            </c:strRef>
          </c:tx>
          <c:spPr>
            <a:solidFill>
              <a:srgbClr val="CC0066"/>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Sheet1!$N$2</c:f>
              <c:numCache>
                <c:formatCode>General</c:formatCode>
                <c:ptCount val="1"/>
                <c:pt idx="0">
                  <c:v>5251.0</c:v>
                </c:pt>
              </c:numCache>
            </c:numRef>
          </c:val>
          <c:extLst xmlns:c16r2="http://schemas.microsoft.com/office/drawing/2015/06/chart">
            <c:ext xmlns:c16="http://schemas.microsoft.com/office/drawing/2014/chart" uri="{C3380CC4-5D6E-409C-BE32-E72D297353CC}">
              <c16:uniqueId val="{0000000F-6C09-45F9-B19A-DBFA19738B66}"/>
            </c:ext>
          </c:extLst>
        </c:ser>
        <c:ser>
          <c:idx val="13"/>
          <c:order val="13"/>
          <c:tx>
            <c:strRef>
              <c:f>Sheet1!$O$1</c:f>
              <c:strCache>
                <c:ptCount val="1"/>
                <c:pt idx="0">
                  <c:v>E30 mg OD</c:v>
                </c:pt>
              </c:strCache>
            </c:strRef>
          </c:tx>
          <c:spPr>
            <a:solidFill>
              <a:srgbClr val="FF69B4"/>
            </a:solidFill>
          </c:spPr>
          <c:invertIfNegative val="0"/>
          <c:dPt>
            <c:idx val="0"/>
            <c:invertIfNegative val="0"/>
            <c:bubble3D val="0"/>
            <c:extLst xmlns:c16r2="http://schemas.microsoft.com/office/drawing/2015/06/chart">
              <c:ext xmlns:c16="http://schemas.microsoft.com/office/drawing/2014/chart" uri="{C3380CC4-5D6E-409C-BE32-E72D297353CC}">
                <c16:uniqueId val="{00000010-6C09-45F9-B19A-DBFA19738B66}"/>
              </c:ext>
            </c:extLst>
          </c:dPt>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Number of patients</c:v>
                </c:pt>
              </c:strCache>
            </c:strRef>
          </c:cat>
          <c:val>
            <c:numRef>
              <c:f>Sheet1!$O$2</c:f>
              <c:numCache>
                <c:formatCode>General</c:formatCode>
                <c:ptCount val="1"/>
                <c:pt idx="0">
                  <c:v>1784.0</c:v>
                </c:pt>
              </c:numCache>
            </c:numRef>
          </c:val>
          <c:extLst xmlns:c16r2="http://schemas.microsoft.com/office/drawing/2015/06/chart">
            <c:ext xmlns:c16="http://schemas.microsoft.com/office/drawing/2014/chart" uri="{C3380CC4-5D6E-409C-BE32-E72D297353CC}">
              <c16:uniqueId val="{00000011-6C09-45F9-B19A-DBFA19738B66}"/>
            </c:ext>
          </c:extLst>
        </c:ser>
        <c:ser>
          <c:idx val="14"/>
          <c:order val="14"/>
          <c:tx>
            <c:strRef>
              <c:f>Sheet1!$P$1</c:f>
              <c:strCache>
                <c:ptCount val="1"/>
                <c:pt idx="0">
                  <c:v>E30 mg OD5</c:v>
                </c:pt>
              </c:strCache>
            </c:strRef>
          </c:tx>
          <c:spPr>
            <a:solidFill>
              <a:srgbClr val="FF69B4"/>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c:f>
              <c:strCache>
                <c:ptCount val="1"/>
                <c:pt idx="0">
                  <c:v>Number of patients</c:v>
                </c:pt>
              </c:strCache>
            </c:strRef>
          </c:cat>
          <c:val>
            <c:numRef>
              <c:f>Sheet1!$P$2</c:f>
              <c:numCache>
                <c:formatCode>General</c:formatCode>
                <c:ptCount val="1"/>
                <c:pt idx="0">
                  <c:v>5249.0</c:v>
                </c:pt>
              </c:numCache>
            </c:numRef>
          </c:val>
          <c:extLst xmlns:c16r2="http://schemas.microsoft.com/office/drawing/2015/06/chart">
            <c:ext xmlns:c16="http://schemas.microsoft.com/office/drawing/2014/chart" uri="{C3380CC4-5D6E-409C-BE32-E72D297353CC}">
              <c16:uniqueId val="{00000012-6C09-45F9-B19A-DBFA19738B66}"/>
            </c:ext>
          </c:extLst>
        </c:ser>
        <c:ser>
          <c:idx val="15"/>
          <c:order val="15"/>
          <c:tx>
            <c:strRef>
              <c:f>Sheet1!$Q$1</c:f>
              <c:strCache>
                <c:ptCount val="1"/>
                <c:pt idx="0">
                  <c:v>E15mg OD</c:v>
                </c:pt>
              </c:strCache>
            </c:strRef>
          </c:tx>
          <c:spPr>
            <a:solidFill>
              <a:srgbClr val="FEC4D5"/>
            </a:solidFill>
          </c:spPr>
          <c:invertIfNegative val="0"/>
          <c:dLbls>
            <c:spPr>
              <a:noFill/>
              <a:ln>
                <a:noFill/>
              </a:ln>
              <a:effectLst/>
            </c:spPr>
            <c:txPr>
              <a:bodyPr/>
              <a:lstStyle/>
              <a:p>
                <a:pPr>
                  <a:defRPr sz="1200"/>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c:f>
              <c:strCache>
                <c:ptCount val="1"/>
                <c:pt idx="0">
                  <c:v>Number of patients</c:v>
                </c:pt>
              </c:strCache>
            </c:strRef>
          </c:cat>
          <c:val>
            <c:numRef>
              <c:f>Sheet1!$Q$2</c:f>
              <c:numCache>
                <c:formatCode>General</c:formatCode>
                <c:ptCount val="1"/>
                <c:pt idx="0">
                  <c:v>1785.0</c:v>
                </c:pt>
              </c:numCache>
            </c:numRef>
          </c:val>
          <c:extLst xmlns:c16r2="http://schemas.microsoft.com/office/drawing/2015/06/chart">
            <c:ext xmlns:c16="http://schemas.microsoft.com/office/drawing/2014/chart" uri="{C3380CC4-5D6E-409C-BE32-E72D297353CC}">
              <c16:uniqueId val="{00000013-6C09-45F9-B19A-DBFA19738B66}"/>
            </c:ext>
          </c:extLst>
        </c:ser>
        <c:ser>
          <c:idx val="16"/>
          <c:order val="16"/>
          <c:tx>
            <c:strRef>
              <c:f>Sheet1!$R$1</c:f>
              <c:strCache>
                <c:ptCount val="1"/>
                <c:pt idx="0">
                  <c:v>Colonne4</c:v>
                </c:pt>
              </c:strCache>
            </c:strRef>
          </c:tx>
          <c:spPr>
            <a:solidFill>
              <a:schemeClr val="accent1"/>
            </a:solidFill>
          </c:spPr>
          <c:invertIfNegative val="0"/>
          <c:dLbls>
            <c:dLbl>
              <c:idx val="0"/>
              <c:spPr>
                <a:noFill/>
                <a:ln>
                  <a:noFill/>
                </a:ln>
                <a:effectLst/>
              </c:spPr>
              <c:txPr>
                <a:bodyPr/>
                <a:lstStyle/>
                <a:p>
                  <a:pPr>
                    <a:defRPr sz="1200"/>
                  </a:pPr>
                  <a:endParaRPr lang="it-IT"/>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c:f>
              <c:strCache>
                <c:ptCount val="1"/>
                <c:pt idx="0">
                  <c:v>Number of patients</c:v>
                </c:pt>
              </c:strCache>
            </c:strRef>
          </c:cat>
          <c:val>
            <c:numRef>
              <c:f>Sheet1!$R$2</c:f>
              <c:numCache>
                <c:formatCode>General</c:formatCode>
                <c:ptCount val="1"/>
                <c:pt idx="0">
                  <c:v>7036.0</c:v>
                </c:pt>
              </c:numCache>
            </c:numRef>
          </c:val>
          <c:extLst xmlns:c16r2="http://schemas.microsoft.com/office/drawing/2015/06/chart">
            <c:ext xmlns:c16="http://schemas.microsoft.com/office/drawing/2014/chart" uri="{C3380CC4-5D6E-409C-BE32-E72D297353CC}">
              <c16:uniqueId val="{00000014-6C09-45F9-B19A-DBFA19738B66}"/>
            </c:ext>
          </c:extLst>
        </c:ser>
        <c:dLbls>
          <c:showLegendKey val="0"/>
          <c:showVal val="1"/>
          <c:showCatName val="0"/>
          <c:showSerName val="0"/>
          <c:showPercent val="0"/>
          <c:showBubbleSize val="0"/>
        </c:dLbls>
        <c:gapWidth val="96"/>
        <c:overlap val="-10"/>
        <c:axId val="-1586333888"/>
        <c:axId val="-1586330480"/>
      </c:barChart>
      <c:catAx>
        <c:axId val="-1586333888"/>
        <c:scaling>
          <c:orientation val="minMax"/>
        </c:scaling>
        <c:delete val="0"/>
        <c:axPos val="b"/>
        <c:numFmt formatCode="General" sourceLinked="0"/>
        <c:majorTickMark val="none"/>
        <c:minorTickMark val="none"/>
        <c:tickLblPos val="none"/>
        <c:spPr>
          <a:ln>
            <a:solidFill>
              <a:schemeClr val="tx1">
                <a:lumMod val="65000"/>
              </a:schemeClr>
            </a:solidFill>
          </a:ln>
        </c:spPr>
        <c:crossAx val="-1586330480"/>
        <c:crosses val="autoZero"/>
        <c:auto val="1"/>
        <c:lblAlgn val="ctr"/>
        <c:lblOffset val="100"/>
        <c:noMultiLvlLbl val="0"/>
      </c:catAx>
      <c:valAx>
        <c:axId val="-1586330480"/>
        <c:scaling>
          <c:orientation val="minMax"/>
        </c:scaling>
        <c:delete val="0"/>
        <c:axPos val="l"/>
        <c:title>
          <c:tx>
            <c:rich>
              <a:bodyPr rot="-5400000" vert="horz"/>
              <a:lstStyle/>
              <a:p>
                <a:pPr>
                  <a:defRPr b="1"/>
                </a:pPr>
                <a:r>
                  <a:rPr lang="en-GB" b="1" dirty="0"/>
                  <a:t>Number of patients</a:t>
                </a:r>
              </a:p>
            </c:rich>
          </c:tx>
          <c:layout>
            <c:manualLayout>
              <c:xMode val="edge"/>
              <c:yMode val="edge"/>
              <c:x val="0.0104619809960283"/>
              <c:y val="0.181506270653974"/>
            </c:manualLayout>
          </c:layout>
          <c:overlay val="0"/>
        </c:title>
        <c:numFmt formatCode="General" sourceLinked="1"/>
        <c:majorTickMark val="out"/>
        <c:minorTickMark val="none"/>
        <c:tickLblPos val="nextTo"/>
        <c:spPr>
          <a:ln>
            <a:solidFill>
              <a:schemeClr val="tx1">
                <a:lumMod val="65000"/>
              </a:schemeClr>
            </a:solidFill>
          </a:ln>
        </c:spPr>
        <c:txPr>
          <a:bodyPr/>
          <a:lstStyle/>
          <a:p>
            <a:pPr>
              <a:defRPr sz="1200"/>
            </a:pPr>
            <a:endParaRPr lang="it-IT"/>
          </a:p>
        </c:txPr>
        <c:crossAx val="-1586333888"/>
        <c:crosses val="autoZero"/>
        <c:crossBetween val="between"/>
        <c:majorUnit val="2000.0"/>
      </c:valAx>
    </c:plotArea>
    <c:plotVisOnly val="1"/>
    <c:dispBlanksAs val="gap"/>
    <c:showDLblsOverMax val="0"/>
  </c:chart>
  <c:txPr>
    <a:bodyPr/>
    <a:lstStyle/>
    <a:p>
      <a:pPr>
        <a:defRPr sz="1400">
          <a:solidFill>
            <a:schemeClr val="tx1"/>
          </a:solidFill>
          <a:latin typeface="Arial" panose="020B0604020202020204" pitchFamily="34" charset="0"/>
          <a:cs typeface="Arial" panose="020B0604020202020204" pitchFamily="34" charset="0"/>
        </a:defRPr>
      </a:pPr>
      <a:endParaRPr lang="it-IT"/>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6"/>
            </a:solidFill>
          </c:spPr>
          <c:invertIfNegative val="0"/>
          <c:val>
            <c:numRef>
              <c:f>'[Chart in Microsoft PowerPoint]Sheet1'!$B$2:$B$8</c:f>
              <c:numCache>
                <c:formatCode>General</c:formatCode>
                <c:ptCount val="7"/>
                <c:pt idx="0">
                  <c:v>4.7</c:v>
                </c:pt>
                <c:pt idx="2">
                  <c:v>1.4</c:v>
                </c:pt>
                <c:pt idx="4">
                  <c:v>0.9</c:v>
                </c:pt>
                <c:pt idx="6">
                  <c:v>0.7</c:v>
                </c:pt>
              </c:numCache>
            </c:numRef>
          </c:val>
          <c:extLst xmlns:c16r2="http://schemas.microsoft.com/office/drawing/2015/06/chart">
            <c:ext xmlns:c16="http://schemas.microsoft.com/office/drawing/2014/chart" uri="{C3380CC4-5D6E-409C-BE32-E72D297353CC}">
              <c16:uniqueId val="{00000000-84D4-46B3-802D-2B1EDA060B93}"/>
            </c:ext>
          </c:extLst>
        </c:ser>
        <c:ser>
          <c:idx val="1"/>
          <c:order val="1"/>
          <c:spPr>
            <a:solidFill>
              <a:schemeClr val="accent1"/>
            </a:solidFill>
          </c:spPr>
          <c:invertIfNegative val="0"/>
          <c:val>
            <c:numRef>
              <c:f>'[Chart in Microsoft PowerPoint]Sheet1'!$C$2:$C$8</c:f>
              <c:numCache>
                <c:formatCode>General</c:formatCode>
                <c:ptCount val="7"/>
                <c:pt idx="0">
                  <c:v>4.5</c:v>
                </c:pt>
                <c:pt idx="2">
                  <c:v>0.8</c:v>
                </c:pt>
                <c:pt idx="4">
                  <c:v>0.7</c:v>
                </c:pt>
                <c:pt idx="6">
                  <c:v>0.3</c:v>
                </c:pt>
              </c:numCache>
            </c:numRef>
          </c:val>
          <c:extLst xmlns:c16r2="http://schemas.microsoft.com/office/drawing/2015/06/chart">
            <c:ext xmlns:c16="http://schemas.microsoft.com/office/drawing/2014/chart" uri="{C3380CC4-5D6E-409C-BE32-E72D297353CC}">
              <c16:uniqueId val="{00000001-84D4-46B3-802D-2B1EDA060B93}"/>
            </c:ext>
          </c:extLst>
        </c:ser>
        <c:dLbls>
          <c:showLegendKey val="0"/>
          <c:showVal val="0"/>
          <c:showCatName val="0"/>
          <c:showSerName val="0"/>
          <c:showPercent val="0"/>
          <c:showBubbleSize val="0"/>
        </c:dLbls>
        <c:gapWidth val="0"/>
        <c:axId val="-1578515744"/>
        <c:axId val="-1578674192"/>
      </c:barChart>
      <c:catAx>
        <c:axId val="-1578515744"/>
        <c:scaling>
          <c:orientation val="minMax"/>
        </c:scaling>
        <c:delete val="1"/>
        <c:axPos val="b"/>
        <c:majorTickMark val="out"/>
        <c:minorTickMark val="none"/>
        <c:tickLblPos val="nextTo"/>
        <c:crossAx val="-1578674192"/>
        <c:crosses val="autoZero"/>
        <c:auto val="1"/>
        <c:lblAlgn val="ctr"/>
        <c:lblOffset val="100"/>
        <c:noMultiLvlLbl val="0"/>
      </c:catAx>
      <c:valAx>
        <c:axId val="-1578674192"/>
        <c:scaling>
          <c:orientation val="minMax"/>
        </c:scaling>
        <c:delete val="1"/>
        <c:axPos val="l"/>
        <c:numFmt formatCode="General" sourceLinked="1"/>
        <c:majorTickMark val="out"/>
        <c:minorTickMark val="none"/>
        <c:tickLblPos val="nextTo"/>
        <c:crossAx val="-1578515744"/>
        <c:crosses val="autoZero"/>
        <c:crossBetween val="between"/>
      </c:valAx>
      <c:spPr>
        <a:noFill/>
      </c:spPr>
    </c:plotArea>
    <c:plotVisOnly val="1"/>
    <c:dispBlanksAs val="gap"/>
    <c:showDLblsOverMax val="0"/>
  </c:chart>
  <c:spPr>
    <a:noFill/>
    <a:ln>
      <a:no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5378784517282"/>
          <c:y val="0.0537243193769041"/>
          <c:w val="0.773554938403947"/>
          <c:h val="0.744293457990402"/>
        </c:manualLayout>
      </c:layout>
      <c:barChart>
        <c:barDir val="col"/>
        <c:grouping val="clustered"/>
        <c:varyColors val="0"/>
        <c:dLbls>
          <c:showLegendKey val="0"/>
          <c:showVal val="0"/>
          <c:showCatName val="0"/>
          <c:showSerName val="0"/>
          <c:showPercent val="0"/>
          <c:showBubbleSize val="0"/>
        </c:dLbls>
        <c:gapWidth val="150"/>
        <c:axId val="-1522461872"/>
        <c:axId val="-1522245536"/>
      </c:barChart>
      <c:catAx>
        <c:axId val="-1522461872"/>
        <c:scaling>
          <c:orientation val="minMax"/>
        </c:scaling>
        <c:delete val="0"/>
        <c:axPos val="b"/>
        <c:numFmt formatCode="General" sourceLinked="0"/>
        <c:majorTickMark val="out"/>
        <c:minorTickMark val="none"/>
        <c:tickLblPos val="nextTo"/>
        <c:txPr>
          <a:bodyPr/>
          <a:lstStyle/>
          <a:p>
            <a:pPr>
              <a:defRPr sz="1400">
                <a:solidFill>
                  <a:schemeClr val="tx1"/>
                </a:solidFill>
              </a:defRPr>
            </a:pPr>
            <a:endParaRPr lang="it-IT"/>
          </a:p>
        </c:txPr>
        <c:crossAx val="-1522245536"/>
        <c:crosses val="autoZero"/>
        <c:auto val="1"/>
        <c:lblAlgn val="ctr"/>
        <c:lblOffset val="100"/>
        <c:noMultiLvlLbl val="0"/>
      </c:catAx>
      <c:valAx>
        <c:axId val="-1522245536"/>
        <c:scaling>
          <c:orientation val="minMax"/>
          <c:max val="3.0"/>
        </c:scaling>
        <c:delete val="0"/>
        <c:axPos val="l"/>
        <c:majorGridlines>
          <c:spPr>
            <a:ln>
              <a:noFill/>
            </a:ln>
          </c:spPr>
        </c:majorGridlines>
        <c:numFmt formatCode="General" sourceLinked="1"/>
        <c:majorTickMark val="out"/>
        <c:minorTickMark val="none"/>
        <c:tickLblPos val="nextTo"/>
        <c:txPr>
          <a:bodyPr/>
          <a:lstStyle/>
          <a:p>
            <a:pPr>
              <a:defRPr sz="1400" baseline="0">
                <a:solidFill>
                  <a:schemeClr val="tx1"/>
                </a:solidFill>
              </a:defRPr>
            </a:pPr>
            <a:endParaRPr lang="it-IT"/>
          </a:p>
        </c:txPr>
        <c:crossAx val="-1522461872"/>
        <c:crosses val="autoZero"/>
        <c:crossBetween val="between"/>
      </c:valAx>
    </c:plotArea>
    <c:plotVisOnly val="1"/>
    <c:dispBlanksAs val="gap"/>
    <c:showDLblsOverMax val="0"/>
  </c:chart>
  <c:txPr>
    <a:bodyPr/>
    <a:lstStyle/>
    <a:p>
      <a:pPr>
        <a:defRPr sz="1800"/>
      </a:pPr>
      <a:endParaRPr lang="it-IT"/>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5378784517282"/>
          <c:y val="0.0537243193769041"/>
          <c:w val="0.773554938403947"/>
          <c:h val="0.744293457990402"/>
        </c:manualLayout>
      </c:layout>
      <c:barChart>
        <c:barDir val="col"/>
        <c:grouping val="clustered"/>
        <c:varyColors val="0"/>
        <c:ser>
          <c:idx val="0"/>
          <c:order val="0"/>
          <c:tx>
            <c:strRef>
              <c:f>Sheet1!$B$1</c:f>
              <c:strCache>
                <c:ptCount val="1"/>
                <c:pt idx="0">
                  <c:v>MBE or CRNMBE</c:v>
                </c:pt>
              </c:strCache>
            </c:strRef>
          </c:tx>
          <c:invertIfNegative val="0"/>
          <c:dPt>
            <c:idx val="0"/>
            <c:invertIfNegative val="0"/>
            <c:bubble3D val="0"/>
            <c:spPr>
              <a:solidFill>
                <a:srgbClr val="003366"/>
              </a:solidFill>
            </c:spPr>
            <c:extLst xmlns:c16r2="http://schemas.microsoft.com/office/drawing/2015/06/chart">
              <c:ext xmlns:c16="http://schemas.microsoft.com/office/drawing/2014/chart" uri="{C3380CC4-5D6E-409C-BE32-E72D297353CC}">
                <c16:uniqueId val="{00000001-9EE2-4C32-A72E-EC3E5886F308}"/>
              </c:ext>
            </c:extLst>
          </c:dPt>
          <c:dPt>
            <c:idx val="1"/>
            <c:invertIfNegative val="0"/>
            <c:bubble3D val="0"/>
            <c:spPr>
              <a:solidFill>
                <a:srgbClr val="A21636"/>
              </a:solidFill>
            </c:spPr>
            <c:extLst xmlns:c16r2="http://schemas.microsoft.com/office/drawing/2015/06/chart">
              <c:ext xmlns:c16="http://schemas.microsoft.com/office/drawing/2014/chart" uri="{C3380CC4-5D6E-409C-BE32-E72D297353CC}">
                <c16:uniqueId val="{00000003-9EE2-4C32-A72E-EC3E5886F308}"/>
              </c:ext>
            </c:extLst>
          </c:dPt>
          <c:dPt>
            <c:idx val="2"/>
            <c:invertIfNegative val="0"/>
            <c:bubble3D val="0"/>
            <c:spPr>
              <a:solidFill>
                <a:schemeClr val="accent4">
                  <a:lumMod val="20000"/>
                  <a:lumOff val="80000"/>
                </a:schemeClr>
              </a:solidFill>
            </c:spPr>
            <c:extLst xmlns:c16r2="http://schemas.microsoft.com/office/drawing/2015/06/chart">
              <c:ext xmlns:c16="http://schemas.microsoft.com/office/drawing/2014/chart" uri="{C3380CC4-5D6E-409C-BE32-E72D297353CC}">
                <c16:uniqueId val="{00000005-9EE2-4C32-A72E-EC3E5886F308}"/>
              </c:ext>
            </c:extLst>
          </c:dPt>
          <c:dPt>
            <c:idx val="3"/>
            <c:invertIfNegative val="0"/>
            <c:bubble3D val="0"/>
            <c:spPr>
              <a:solidFill>
                <a:schemeClr val="accent2"/>
              </a:solidFill>
            </c:spPr>
            <c:extLst xmlns:c16r2="http://schemas.microsoft.com/office/drawing/2015/06/chart">
              <c:ext xmlns:c16="http://schemas.microsoft.com/office/drawing/2014/chart" uri="{C3380CC4-5D6E-409C-BE32-E72D297353CC}">
                <c16:uniqueId val="{00000007-9EE2-4C32-A72E-EC3E5886F308}"/>
              </c:ext>
            </c:extLst>
          </c:dPt>
          <c:cat>
            <c:strRef>
              <c:f>Sheet1!$A$2:$A$3</c:f>
              <c:strCache>
                <c:ptCount val="2"/>
                <c:pt idx="0">
                  <c:v>Dabigatran (combined 
dose) dual therapy
(n=1744)</c:v>
                </c:pt>
                <c:pt idx="1">
                  <c:v>Warfarin 
triple therapy
(n=981)</c:v>
                </c:pt>
              </c:strCache>
            </c:strRef>
          </c:cat>
          <c:val>
            <c:numRef>
              <c:f>Sheet1!$B$2:$B$3</c:f>
              <c:numCache>
                <c:formatCode>General</c:formatCode>
                <c:ptCount val="2"/>
                <c:pt idx="0">
                  <c:v>13.7</c:v>
                </c:pt>
                <c:pt idx="1">
                  <c:v>13.4</c:v>
                </c:pt>
              </c:numCache>
            </c:numRef>
          </c:val>
          <c:extLst xmlns:c16r2="http://schemas.microsoft.com/office/drawing/2015/06/chart">
            <c:ext xmlns:c16="http://schemas.microsoft.com/office/drawing/2014/chart" uri="{C3380CC4-5D6E-409C-BE32-E72D297353CC}">
              <c16:uniqueId val="{00000008-9EE2-4C32-A72E-EC3E5886F308}"/>
            </c:ext>
          </c:extLst>
        </c:ser>
        <c:dLbls>
          <c:showLegendKey val="0"/>
          <c:showVal val="0"/>
          <c:showCatName val="0"/>
          <c:showSerName val="0"/>
          <c:showPercent val="0"/>
          <c:showBubbleSize val="0"/>
        </c:dLbls>
        <c:gapWidth val="150"/>
        <c:axId val="-1600122208"/>
        <c:axId val="-1599769072"/>
      </c:barChart>
      <c:catAx>
        <c:axId val="-1600122208"/>
        <c:scaling>
          <c:orientation val="minMax"/>
        </c:scaling>
        <c:delete val="0"/>
        <c:axPos val="b"/>
        <c:numFmt formatCode="General" sourceLinked="0"/>
        <c:majorTickMark val="out"/>
        <c:minorTickMark val="none"/>
        <c:tickLblPos val="nextTo"/>
        <c:spPr>
          <a:ln>
            <a:solidFill>
              <a:srgbClr val="1E4784"/>
            </a:solidFill>
          </a:ln>
        </c:spPr>
        <c:txPr>
          <a:bodyPr/>
          <a:lstStyle/>
          <a:p>
            <a:pPr>
              <a:defRPr sz="1100" b="1"/>
            </a:pPr>
            <a:endParaRPr lang="it-IT"/>
          </a:p>
        </c:txPr>
        <c:crossAx val="-1599769072"/>
        <c:crosses val="autoZero"/>
        <c:auto val="1"/>
        <c:lblAlgn val="ctr"/>
        <c:lblOffset val="100"/>
        <c:noMultiLvlLbl val="0"/>
      </c:catAx>
      <c:valAx>
        <c:axId val="-1599769072"/>
        <c:scaling>
          <c:orientation val="minMax"/>
          <c:max val="20.0"/>
        </c:scaling>
        <c:delete val="0"/>
        <c:axPos val="l"/>
        <c:majorGridlines>
          <c:spPr>
            <a:ln>
              <a:noFill/>
            </a:ln>
          </c:spPr>
        </c:majorGridlines>
        <c:numFmt formatCode="General" sourceLinked="1"/>
        <c:majorTickMark val="out"/>
        <c:minorTickMark val="none"/>
        <c:tickLblPos val="nextTo"/>
        <c:spPr>
          <a:ln>
            <a:solidFill>
              <a:srgbClr val="1E4784"/>
            </a:solidFill>
          </a:ln>
        </c:spPr>
        <c:txPr>
          <a:bodyPr/>
          <a:lstStyle/>
          <a:p>
            <a:pPr>
              <a:defRPr sz="1100"/>
            </a:pPr>
            <a:endParaRPr lang="it-IT"/>
          </a:p>
        </c:txPr>
        <c:crossAx val="-1600122208"/>
        <c:crosses val="autoZero"/>
        <c:crossBetween val="between"/>
      </c:valAx>
    </c:plotArea>
    <c:plotVisOnly val="1"/>
    <c:dispBlanksAs val="gap"/>
    <c:showDLblsOverMax val="0"/>
  </c:chart>
  <c:txPr>
    <a:bodyPr/>
    <a:lstStyle/>
    <a:p>
      <a:pPr>
        <a:defRPr sz="1800"/>
      </a:pPr>
      <a:endParaRPr lang="it-IT"/>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0578899600167"/>
          <c:y val="0.0716594261924156"/>
          <c:w val="0.785153187627247"/>
          <c:h val="0.770538962802063"/>
        </c:manualLayout>
      </c:layout>
      <c:barChart>
        <c:barDir val="col"/>
        <c:grouping val="clustered"/>
        <c:varyColors val="0"/>
        <c:ser>
          <c:idx val="0"/>
          <c:order val="0"/>
          <c:tx>
            <c:strRef>
              <c:f>Sheet1!$B$1</c:f>
              <c:strCache>
                <c:ptCount val="1"/>
                <c:pt idx="0">
                  <c:v>Column2</c:v>
                </c:pt>
              </c:strCache>
            </c:strRef>
          </c:tx>
          <c:spPr>
            <a:solidFill>
              <a:srgbClr val="D834B9"/>
            </a:solidFill>
          </c:spPr>
          <c:invertIfNegative val="0"/>
          <c:dPt>
            <c:idx val="0"/>
            <c:invertIfNegative val="0"/>
            <c:bubble3D val="0"/>
            <c:spPr>
              <a:solidFill>
                <a:srgbClr val="F000A0"/>
              </a:solidFill>
            </c:spPr>
          </c:dPt>
          <c:dPt>
            <c:idx val="1"/>
            <c:invertIfNegative val="0"/>
            <c:bubble3D val="0"/>
            <c:spPr>
              <a:solidFill>
                <a:srgbClr val="2F9752"/>
              </a:solidFill>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Rivaroxaban</c:v>
                </c:pt>
                <c:pt idx="1">
                  <c:v>VKA</c:v>
                </c:pt>
              </c:strCache>
            </c:strRef>
          </c:cat>
          <c:val>
            <c:numRef>
              <c:f>Sheet1!$B$2:$B$3</c:f>
              <c:numCache>
                <c:formatCode>General</c:formatCode>
                <c:ptCount val="2"/>
                <c:pt idx="0">
                  <c:v>77.0</c:v>
                </c:pt>
                <c:pt idx="1">
                  <c:v>36.3</c:v>
                </c:pt>
              </c:numCache>
            </c:numRef>
          </c:val>
        </c:ser>
        <c:dLbls>
          <c:showLegendKey val="0"/>
          <c:showVal val="0"/>
          <c:showCatName val="0"/>
          <c:showSerName val="0"/>
          <c:showPercent val="0"/>
          <c:showBubbleSize val="0"/>
        </c:dLbls>
        <c:gapWidth val="150"/>
        <c:axId val="-1555576816"/>
        <c:axId val="-1555540080"/>
      </c:barChart>
      <c:catAx>
        <c:axId val="-1555576816"/>
        <c:scaling>
          <c:orientation val="minMax"/>
        </c:scaling>
        <c:delete val="0"/>
        <c:axPos val="b"/>
        <c:numFmt formatCode="General" sourceLinked="1"/>
        <c:majorTickMark val="out"/>
        <c:minorTickMark val="none"/>
        <c:tickLblPos val="none"/>
        <c:spPr>
          <a:ln w="19050">
            <a:solidFill>
              <a:schemeClr val="tx1"/>
            </a:solidFill>
          </a:ln>
        </c:spPr>
        <c:crossAx val="-1555540080"/>
        <c:crosses val="autoZero"/>
        <c:auto val="1"/>
        <c:lblAlgn val="ctr"/>
        <c:lblOffset val="100"/>
        <c:noMultiLvlLbl val="0"/>
      </c:catAx>
      <c:valAx>
        <c:axId val="-1555540080"/>
        <c:scaling>
          <c:orientation val="minMax"/>
          <c:max val="100.0"/>
        </c:scaling>
        <c:delete val="0"/>
        <c:axPos val="l"/>
        <c:numFmt formatCode="General" sourceLinked="1"/>
        <c:majorTickMark val="out"/>
        <c:minorTickMark val="none"/>
        <c:tickLblPos val="nextTo"/>
        <c:spPr>
          <a:ln w="19050">
            <a:solidFill>
              <a:schemeClr val="tx1"/>
            </a:solidFill>
          </a:ln>
        </c:spPr>
        <c:crossAx val="-1555576816"/>
        <c:crosses val="autoZero"/>
        <c:crossBetween val="between"/>
        <c:majorUnit val="20.0"/>
      </c:valAx>
    </c:plotArea>
    <c:legend>
      <c:legendPos val="t"/>
      <c:layout>
        <c:manualLayout>
          <c:xMode val="edge"/>
          <c:yMode val="edge"/>
          <c:x val="0.181112480335864"/>
          <c:y val="0.0603448275862069"/>
          <c:w val="0.797279872494639"/>
          <c:h val="0.0744508552810209"/>
        </c:manualLayout>
      </c:layout>
      <c:overlay val="0"/>
      <c:txPr>
        <a:bodyPr/>
        <a:lstStyle/>
        <a:p>
          <a:pPr>
            <a:defRPr sz="1600">
              <a:solidFill>
                <a:schemeClr val="tx1"/>
              </a:solidFill>
            </a:defRPr>
          </a:pPr>
          <a:endParaRPr lang="it-IT"/>
        </a:p>
      </c:txPr>
    </c:legend>
    <c:plotVisOnly val="1"/>
    <c:dispBlanksAs val="gap"/>
    <c:showDLblsOverMax val="0"/>
  </c:chart>
  <c:txPr>
    <a:bodyPr/>
    <a:lstStyle/>
    <a:p>
      <a:pPr>
        <a:defRPr sz="1800">
          <a:solidFill>
            <a:schemeClr val="bg1"/>
          </a:solidFill>
          <a:latin typeface="Arial" panose="020B0604020202020204" pitchFamily="34" charset="0"/>
          <a:cs typeface="Arial" panose="020B0604020202020204" pitchFamily="34" charset="0"/>
        </a:defRPr>
      </a:pPr>
      <a:endParaRPr lang="it-IT"/>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45101025107711"/>
          <c:y val="0.127869428198473"/>
          <c:w val="0.945489897489229"/>
          <c:h val="0.711925265510066"/>
        </c:manualLayout>
      </c:layout>
      <c:barChart>
        <c:barDir val="col"/>
        <c:grouping val="clustered"/>
        <c:varyColors val="0"/>
        <c:ser>
          <c:idx val="0"/>
          <c:order val="0"/>
          <c:tx>
            <c:strRef>
              <c:f>Foglio1!$B$1</c:f>
              <c:strCache>
                <c:ptCount val="1"/>
                <c:pt idx="0">
                  <c:v>Edoxaban</c:v>
                </c:pt>
              </c:strCache>
            </c:strRef>
          </c:tx>
          <c:spPr>
            <a:solidFill>
              <a:schemeClr val="accent1"/>
            </a:solidFill>
            <a:ln>
              <a:noFill/>
            </a:ln>
            <a:effectLst/>
          </c:spPr>
          <c:invertIfNegative val="0"/>
          <c:cat>
            <c:strRef>
              <c:f>Foglio1!$A$2:$A$4</c:f>
              <c:strCache>
                <c:ptCount val="3"/>
                <c:pt idx="0">
                  <c:v>Primary efficacy endpoint*</c:v>
                </c:pt>
                <c:pt idx="1">
                  <c:v>Primary Safety endpoint**</c:v>
                </c:pt>
                <c:pt idx="2">
                  <c:v>Major Bleedings</c:v>
                </c:pt>
              </c:strCache>
            </c:strRef>
          </c:cat>
          <c:val>
            <c:numRef>
              <c:f>Foglio1!$B$2:$B$4</c:f>
              <c:numCache>
                <c:formatCode>General</c:formatCode>
                <c:ptCount val="3"/>
                <c:pt idx="0">
                  <c:v>0.5</c:v>
                </c:pt>
                <c:pt idx="1">
                  <c:v>1.5</c:v>
                </c:pt>
                <c:pt idx="2">
                  <c:v>0.3</c:v>
                </c:pt>
              </c:numCache>
            </c:numRef>
          </c:val>
        </c:ser>
        <c:ser>
          <c:idx val="1"/>
          <c:order val="1"/>
          <c:tx>
            <c:strRef>
              <c:f>Foglio1!$C$1</c:f>
              <c:strCache>
                <c:ptCount val="1"/>
                <c:pt idx="0">
                  <c:v>Enoxaparin/warfarin</c:v>
                </c:pt>
              </c:strCache>
            </c:strRef>
          </c:tx>
          <c:spPr>
            <a:solidFill>
              <a:schemeClr val="tx1">
                <a:lumMod val="60000"/>
                <a:lumOff val="40000"/>
              </a:schemeClr>
            </a:solidFill>
            <a:ln>
              <a:noFill/>
            </a:ln>
            <a:effectLst/>
          </c:spPr>
          <c:invertIfNegative val="0"/>
          <c:cat>
            <c:strRef>
              <c:f>Foglio1!$A$2:$A$4</c:f>
              <c:strCache>
                <c:ptCount val="3"/>
                <c:pt idx="0">
                  <c:v>Primary efficacy endpoint*</c:v>
                </c:pt>
                <c:pt idx="1">
                  <c:v>Primary Safety endpoint**</c:v>
                </c:pt>
                <c:pt idx="2">
                  <c:v>Major Bleedings</c:v>
                </c:pt>
              </c:strCache>
            </c:strRef>
          </c:cat>
          <c:val>
            <c:numRef>
              <c:f>Foglio1!$C$2:$C$4</c:f>
              <c:numCache>
                <c:formatCode>General</c:formatCode>
                <c:ptCount val="3"/>
                <c:pt idx="0">
                  <c:v>1.0</c:v>
                </c:pt>
                <c:pt idx="1">
                  <c:v>1.0</c:v>
                </c:pt>
                <c:pt idx="2">
                  <c:v>0.5</c:v>
                </c:pt>
              </c:numCache>
            </c:numRef>
          </c:val>
        </c:ser>
        <c:dLbls>
          <c:showLegendKey val="0"/>
          <c:showVal val="0"/>
          <c:showCatName val="0"/>
          <c:showSerName val="0"/>
          <c:showPercent val="0"/>
          <c:showBubbleSize val="0"/>
        </c:dLbls>
        <c:gapWidth val="219"/>
        <c:overlap val="-27"/>
        <c:axId val="-1594364720"/>
        <c:axId val="-1594391664"/>
      </c:barChart>
      <c:catAx>
        <c:axId val="-1594364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1594391664"/>
        <c:crosses val="autoZero"/>
        <c:auto val="1"/>
        <c:lblAlgn val="ctr"/>
        <c:lblOffset val="100"/>
        <c:noMultiLvlLbl val="0"/>
      </c:catAx>
      <c:valAx>
        <c:axId val="-1594391664"/>
        <c:scaling>
          <c:orientation val="minMax"/>
          <c:max val="6.0"/>
        </c:scaling>
        <c:delete val="0"/>
        <c:axPos val="l"/>
        <c:majorGridlines>
          <c:spPr>
            <a:ln w="9525" cap="flat" cmpd="sng" algn="ctr">
              <a:noFill/>
              <a:round/>
            </a:ln>
            <a:effectLst/>
          </c:spPr>
        </c:majorGridlines>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15943647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tx1"/>
      </a:solidFill>
    </a:ln>
    <a:effectLst/>
  </c:spPr>
  <c:txPr>
    <a:bodyPr/>
    <a:lstStyle/>
    <a:p>
      <a:pPr>
        <a:defRPr sz="1400"/>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5186" name="Rectangle 2"/>
          <p:cNvSpPr>
            <a:spLocks noGrp="1" noChangeArrowheads="1"/>
          </p:cNvSpPr>
          <p:nvPr>
            <p:ph type="hdr" sz="quarter"/>
          </p:nvPr>
        </p:nvSpPr>
        <p:spPr bwMode="auto">
          <a:xfrm>
            <a:off x="0" y="0"/>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605187" name="Rectangle 3"/>
          <p:cNvSpPr>
            <a:spLocks noGrp="1" noChangeArrowheads="1"/>
          </p:cNvSpPr>
          <p:nvPr>
            <p:ph type="dt" sz="quarter" idx="1"/>
          </p:nvPr>
        </p:nvSpPr>
        <p:spPr bwMode="auto">
          <a:xfrm>
            <a:off x="3884613" y="0"/>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605188" name="Rectangle 4"/>
          <p:cNvSpPr>
            <a:spLocks noGrp="1" noChangeArrowheads="1"/>
          </p:cNvSpPr>
          <p:nvPr>
            <p:ph type="ftr" sz="quarter" idx="2"/>
          </p:nvPr>
        </p:nvSpPr>
        <p:spPr bwMode="auto">
          <a:xfrm>
            <a:off x="0" y="9236075"/>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605189" name="Rectangle 5"/>
          <p:cNvSpPr>
            <a:spLocks noGrp="1" noChangeArrowheads="1"/>
          </p:cNvSpPr>
          <p:nvPr>
            <p:ph type="sldNum" sz="quarter" idx="3"/>
          </p:nvPr>
        </p:nvSpPr>
        <p:spPr bwMode="auto">
          <a:xfrm>
            <a:off x="3884613" y="9236075"/>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BAA5C346-2BCD-8C44-9F18-DE1655230338}" type="slidenum">
              <a:rPr lang="en-GB"/>
              <a:pPr/>
              <a:t>‹n.›</a:t>
            </a:fld>
            <a:endParaRPr lang="en-GB"/>
          </a:p>
        </p:txBody>
      </p:sp>
    </p:spTree>
    <p:extLst>
      <p:ext uri="{BB962C8B-B14F-4D97-AF65-F5344CB8AC3E}">
        <p14:creationId xmlns:p14="http://schemas.microsoft.com/office/powerpoint/2010/main" val="751288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33795" name="Rectangle 3"/>
          <p:cNvSpPr>
            <a:spLocks noGrp="1" noChangeArrowheads="1"/>
          </p:cNvSpPr>
          <p:nvPr>
            <p:ph type="dt" idx="1"/>
          </p:nvPr>
        </p:nvSpPr>
        <p:spPr bwMode="auto">
          <a:xfrm>
            <a:off x="3884613" y="0"/>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33796" name="Rectangle 4"/>
          <p:cNvSpPr>
            <a:spLocks noGrp="1" noRot="1" noChangeAspect="1" noChangeArrowheads="1" noTextEdit="1"/>
          </p:cNvSpPr>
          <p:nvPr>
            <p:ph type="sldImg" idx="2"/>
          </p:nvPr>
        </p:nvSpPr>
        <p:spPr bwMode="auto">
          <a:xfrm>
            <a:off x="998538" y="728663"/>
            <a:ext cx="4860925" cy="3646487"/>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33797" name="Rectangle 5"/>
          <p:cNvSpPr>
            <a:spLocks noGrp="1" noChangeArrowheads="1"/>
          </p:cNvSpPr>
          <p:nvPr>
            <p:ph type="body" sz="quarter" idx="3"/>
          </p:nvPr>
        </p:nvSpPr>
        <p:spPr bwMode="auto">
          <a:xfrm>
            <a:off x="685800" y="4618038"/>
            <a:ext cx="5486400" cy="4376737"/>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GB"/>
              <a:t>Fare clic per modificare gli stili del testo dello schema</a:t>
            </a:r>
          </a:p>
          <a:p>
            <a:pPr lvl="1"/>
            <a:r>
              <a:rPr lang="en-GB"/>
              <a:t>Secondo livello</a:t>
            </a:r>
          </a:p>
          <a:p>
            <a:pPr lvl="2"/>
            <a:r>
              <a:rPr lang="en-GB"/>
              <a:t>Terzo livello</a:t>
            </a:r>
          </a:p>
          <a:p>
            <a:pPr lvl="3"/>
            <a:r>
              <a:rPr lang="en-GB"/>
              <a:t>Quarto livello</a:t>
            </a:r>
          </a:p>
          <a:p>
            <a:pPr lvl="4"/>
            <a:r>
              <a:rPr lang="en-GB"/>
              <a:t>Quinto livello</a:t>
            </a:r>
          </a:p>
        </p:txBody>
      </p:sp>
      <p:sp>
        <p:nvSpPr>
          <p:cNvPr id="33798" name="Rectangle 6"/>
          <p:cNvSpPr>
            <a:spLocks noGrp="1" noChangeArrowheads="1"/>
          </p:cNvSpPr>
          <p:nvPr>
            <p:ph type="ftr" sz="quarter" idx="4"/>
          </p:nvPr>
        </p:nvSpPr>
        <p:spPr bwMode="auto">
          <a:xfrm>
            <a:off x="0" y="9236075"/>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33799" name="Rectangle 7"/>
          <p:cNvSpPr>
            <a:spLocks noGrp="1" noChangeArrowheads="1"/>
          </p:cNvSpPr>
          <p:nvPr>
            <p:ph type="sldNum" sz="quarter" idx="5"/>
          </p:nvPr>
        </p:nvSpPr>
        <p:spPr bwMode="auto">
          <a:xfrm>
            <a:off x="3884613" y="9236075"/>
            <a:ext cx="2971800" cy="485775"/>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36B2F4F-A4AC-1545-BC08-807B97DB1326}" type="slidenum">
              <a:rPr lang="en-GB"/>
              <a:pPr/>
              <a:t>‹n.›</a:t>
            </a:fld>
            <a:endParaRPr lang="en-GB"/>
          </a:p>
        </p:txBody>
      </p:sp>
    </p:spTree>
    <p:extLst>
      <p:ext uri="{BB962C8B-B14F-4D97-AF65-F5344CB8AC3E}">
        <p14:creationId xmlns:p14="http://schemas.microsoft.com/office/powerpoint/2010/main" val="215472869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mn-cs"/>
      </a:defRPr>
    </a:lvl1pPr>
    <a:lvl2pPr marL="457106" algn="l" rtl="0" fontAlgn="base">
      <a:spcBef>
        <a:spcPct val="30000"/>
      </a:spcBef>
      <a:spcAft>
        <a:spcPct val="0"/>
      </a:spcAft>
      <a:defRPr sz="1200" kern="1200">
        <a:solidFill>
          <a:schemeClr val="tx1"/>
        </a:solidFill>
        <a:latin typeface="Arial" charset="0"/>
        <a:ea typeface="ＭＳ Ｐゴシック" charset="0"/>
        <a:cs typeface="+mn-cs"/>
      </a:defRPr>
    </a:lvl2pPr>
    <a:lvl3pPr marL="914210" algn="l" rtl="0" fontAlgn="base">
      <a:spcBef>
        <a:spcPct val="30000"/>
      </a:spcBef>
      <a:spcAft>
        <a:spcPct val="0"/>
      </a:spcAft>
      <a:defRPr sz="1200" kern="1200">
        <a:solidFill>
          <a:schemeClr val="tx1"/>
        </a:solidFill>
        <a:latin typeface="Arial" charset="0"/>
        <a:ea typeface="ＭＳ Ｐゴシック" charset="0"/>
        <a:cs typeface="+mn-cs"/>
      </a:defRPr>
    </a:lvl3pPr>
    <a:lvl4pPr marL="1371316" algn="l" rtl="0" fontAlgn="base">
      <a:spcBef>
        <a:spcPct val="30000"/>
      </a:spcBef>
      <a:spcAft>
        <a:spcPct val="0"/>
      </a:spcAft>
      <a:defRPr sz="1200" kern="1200">
        <a:solidFill>
          <a:schemeClr val="tx1"/>
        </a:solidFill>
        <a:latin typeface="Arial" charset="0"/>
        <a:ea typeface="ＭＳ Ｐゴシック" charset="0"/>
        <a:cs typeface="+mn-cs"/>
      </a:defRPr>
    </a:lvl4pPr>
    <a:lvl5pPr marL="1828421" algn="l" rtl="0" fontAlgn="base">
      <a:spcBef>
        <a:spcPct val="30000"/>
      </a:spcBef>
      <a:spcAft>
        <a:spcPct val="0"/>
      </a:spcAft>
      <a:defRPr sz="1200" kern="1200">
        <a:solidFill>
          <a:schemeClr val="tx1"/>
        </a:solidFill>
        <a:latin typeface="Arial" charset="0"/>
        <a:ea typeface="ＭＳ Ｐゴシック" charset="0"/>
        <a:cs typeface="+mn-cs"/>
      </a:defRPr>
    </a:lvl5pPr>
    <a:lvl6pPr marL="2285526" algn="l" defTabSz="457106" rtl="0" eaLnBrk="1" latinLnBrk="0" hangingPunct="1">
      <a:defRPr sz="1200" kern="1200">
        <a:solidFill>
          <a:schemeClr val="tx1"/>
        </a:solidFill>
        <a:latin typeface="+mn-lt"/>
        <a:ea typeface="+mn-ea"/>
        <a:cs typeface="+mn-cs"/>
      </a:defRPr>
    </a:lvl6pPr>
    <a:lvl7pPr marL="2742630" algn="l" defTabSz="457106" rtl="0" eaLnBrk="1" latinLnBrk="0" hangingPunct="1">
      <a:defRPr sz="1200" kern="1200">
        <a:solidFill>
          <a:schemeClr val="tx1"/>
        </a:solidFill>
        <a:latin typeface="+mn-lt"/>
        <a:ea typeface="+mn-ea"/>
        <a:cs typeface="+mn-cs"/>
      </a:defRPr>
    </a:lvl7pPr>
    <a:lvl8pPr marL="3199736" algn="l" defTabSz="457106" rtl="0" eaLnBrk="1" latinLnBrk="0" hangingPunct="1">
      <a:defRPr sz="1200" kern="1200">
        <a:solidFill>
          <a:schemeClr val="tx1"/>
        </a:solidFill>
        <a:latin typeface="+mn-lt"/>
        <a:ea typeface="+mn-ea"/>
        <a:cs typeface="+mn-cs"/>
      </a:defRPr>
    </a:lvl8pPr>
    <a:lvl9pPr marL="3656841" algn="l" defTabSz="45710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5144AF3-A80C-442A-8B41-3D867432C5CE}" type="slidenum">
              <a:rPr lang="en-US">
                <a:solidFill>
                  <a:prstClr val="black"/>
                </a:solidFill>
              </a:rPr>
              <a:pPr eaLnBrk="1" hangingPunct="1"/>
              <a:t>18</a:t>
            </a:fld>
            <a:endParaRPr lang="en-US">
              <a:solidFill>
                <a:prstClr val="black"/>
              </a:solidFill>
            </a:endParaRPr>
          </a:p>
        </p:txBody>
      </p:sp>
      <p:sp>
        <p:nvSpPr>
          <p:cNvPr id="111619" name="Rectangle 2"/>
          <p:cNvSpPr>
            <a:spLocks noGrp="1" noRot="1" noChangeAspect="1" noChangeArrowheads="1" noTextEdit="1"/>
          </p:cNvSpPr>
          <p:nvPr>
            <p:ph type="sldImg"/>
          </p:nvPr>
        </p:nvSpPr>
        <p:spPr>
          <a:xfrm>
            <a:off x="1146175" y="338138"/>
            <a:ext cx="4570413" cy="3427412"/>
          </a:xfrm>
          <a:ln/>
        </p:spPr>
      </p:sp>
      <p:sp>
        <p:nvSpPr>
          <p:cNvPr id="111620" name="Rectangle 3"/>
          <p:cNvSpPr>
            <a:spLocks noGrp="1" noChangeArrowheads="1"/>
          </p:cNvSpPr>
          <p:nvPr>
            <p:ph type="body" idx="1"/>
          </p:nvPr>
        </p:nvSpPr>
        <p:spPr>
          <a:xfrm>
            <a:off x="611188" y="4217988"/>
            <a:ext cx="5635625" cy="4427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endParaRPr lang="en-GB" smtClean="0"/>
          </a:p>
        </p:txBody>
      </p:sp>
    </p:spTree>
    <p:extLst>
      <p:ext uri="{BB962C8B-B14F-4D97-AF65-F5344CB8AC3E}">
        <p14:creationId xmlns:p14="http://schemas.microsoft.com/office/powerpoint/2010/main" val="1328291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r>
              <a:rPr lang="en-GB" dirty="0"/>
              <a:t>Cannon CP et al. </a:t>
            </a:r>
            <a:r>
              <a:rPr lang="en-GB" dirty="0" err="1"/>
              <a:t>Clin</a:t>
            </a:r>
            <a:r>
              <a:rPr lang="en-GB" dirty="0"/>
              <a:t> </a:t>
            </a:r>
            <a:r>
              <a:rPr lang="en-GB" dirty="0" err="1"/>
              <a:t>Cardiol</a:t>
            </a:r>
            <a:r>
              <a:rPr lang="en-GB" dirty="0"/>
              <a:t> 2016;39:555–64</a:t>
            </a:r>
          </a:p>
          <a:p>
            <a:r>
              <a:rPr lang="en-GB" dirty="0"/>
              <a:t>Cannon CP et al. N </a:t>
            </a:r>
            <a:r>
              <a:rPr lang="en-GB" dirty="0" err="1"/>
              <a:t>Engl</a:t>
            </a:r>
            <a:r>
              <a:rPr lang="en-GB" dirty="0"/>
              <a:t> J Med 2017;doi: 10.1056/NEJMoa1708454</a:t>
            </a:r>
          </a:p>
          <a:p>
            <a:endParaRPr lang="en-GB" dirty="0"/>
          </a:p>
          <a:p>
            <a:r>
              <a:rPr lang="en-GB" b="1" dirty="0"/>
              <a:t>P2Y12 inhibitor</a:t>
            </a:r>
          </a:p>
          <a:p>
            <a:r>
              <a:rPr lang="en-GB" dirty="0" err="1"/>
              <a:t>Clopidogrel</a:t>
            </a:r>
            <a:r>
              <a:rPr lang="en-GB" dirty="0"/>
              <a:t> 75 mg once daily or ticagrelor 90 mg twice daily according to the local label for ≥12 months following randomization, with the choice of agent at the discretion of the investigator. Discontinuation of clopidogrel or ticagrelor or switching to ASA (≤100 mg once daily) after 12 months of treatment will also be at the discretion of the investigator. The use of </a:t>
            </a:r>
            <a:r>
              <a:rPr lang="en-GB" dirty="0" err="1"/>
              <a:t>prasugrel</a:t>
            </a:r>
            <a:r>
              <a:rPr lang="en-GB" dirty="0"/>
              <a:t> was not allowed.</a:t>
            </a:r>
          </a:p>
          <a:p>
            <a:endParaRPr lang="en-GB" dirty="0"/>
          </a:p>
          <a:p>
            <a:r>
              <a:rPr lang="en-GB" b="1" dirty="0"/>
              <a:t>Treatment</a:t>
            </a:r>
            <a:r>
              <a:rPr lang="en-GB" b="1" baseline="0" dirty="0"/>
              <a:t> duration</a:t>
            </a:r>
            <a:endParaRPr lang="en-GB" b="1"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sz="1000" kern="0" dirty="0">
                <a:latin typeface="Arial" panose="020B0604020202020204"/>
              </a:rPr>
              <a:t>6-month minimum treatment duration with visits every 3 months for the first year, then visits and telephone contact alternating every 3 months and a 1-month post-treatment visit.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000" kern="0" dirty="0">
              <a:latin typeface="Arial" panose="020B060402020202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000" kern="0" dirty="0">
                <a:latin typeface="Arial" panose="020B0604020202020204"/>
              </a:rPr>
              <a:t>Patients</a:t>
            </a:r>
            <a:r>
              <a:rPr lang="en-GB" sz="1000" kern="0" baseline="0" dirty="0">
                <a:latin typeface="Arial" panose="020B0604020202020204"/>
              </a:rPr>
              <a:t> had a </a:t>
            </a:r>
            <a:r>
              <a:rPr lang="en-GB" dirty="0"/>
              <a:t>4-week follow-up visit, and telephone follow-ups were conducted at 15, 21, and 27 months.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t>Formally tested endpoint included: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 Non-inferiority and superiority of 110 mg and 150 mg dual therapy in time to first ISTH major bleeding event or clinically relevant non-major bleeding event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 Time to first event of death, thromboembolic event (MI, stroke, systemic embolism) with and without unplanned revascularization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pPr defTabSz="457200">
              <a:defRPr/>
            </a:pPr>
            <a:fld id="{6B8B981E-1FF5-8347-B91A-08243D0B7EB2}" type="slidenum">
              <a:rPr lang="en-US" smtClean="0">
                <a:solidFill>
                  <a:prstClr val="black"/>
                </a:solidFill>
                <a:latin typeface="Arial" panose="020B0604020202020204" pitchFamily="34" charset="0"/>
                <a:cs typeface="Arial" panose="020B0604020202020204" pitchFamily="34" charset="0"/>
              </a:rPr>
              <a:pPr defTabSz="457200">
                <a:defRPr/>
              </a:pPr>
              <a:t>44</a:t>
            </a:fld>
            <a:endParaRPr lang="en-US"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0211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kern="0" baseline="0" dirty="0">
                <a:latin typeface="Arial" panose="020B0604020202020204"/>
              </a:rPr>
              <a:t>Reference</a:t>
            </a:r>
          </a:p>
          <a:p>
            <a:r>
              <a:rPr lang="en-GB" sz="1000" b="0" kern="0" baseline="0" dirty="0">
                <a:latin typeface="Arial" panose="020B0604020202020204"/>
              </a:rPr>
              <a:t>Cannon CP et al. ESC 2017</a:t>
            </a:r>
          </a:p>
          <a:p>
            <a:r>
              <a:rPr lang="en-GB" sz="1000" b="0" kern="0" baseline="0" dirty="0">
                <a:latin typeface="Arial" panose="020B0604020202020204"/>
              </a:rPr>
              <a:t>Cannon CP et al. N </a:t>
            </a:r>
            <a:r>
              <a:rPr lang="en-GB" sz="1000" b="0" kern="0" baseline="0" dirty="0" err="1">
                <a:latin typeface="Arial" panose="020B0604020202020204"/>
              </a:rPr>
              <a:t>Engl</a:t>
            </a:r>
            <a:r>
              <a:rPr lang="en-GB" sz="1000" b="0" kern="0" baseline="0" dirty="0">
                <a:latin typeface="Arial" panose="020B0604020202020204"/>
              </a:rPr>
              <a:t> J Med 2017;doi: 10.1056/NEJMoa1708454</a:t>
            </a:r>
            <a:endParaRPr lang="en-GB" sz="900" b="0" kern="0" dirty="0">
              <a:latin typeface="Arial" panose="020B0604020202020204"/>
            </a:endParaRPr>
          </a:p>
          <a:p>
            <a:endParaRPr lang="en-GB" dirty="0"/>
          </a:p>
          <a:p>
            <a:r>
              <a:rPr lang="en-GB" dirty="0"/>
              <a:t>HRs and Wald CIs from Cox proportional hazard model. For the dabigatran 110 mg vs warfarin comparison, the model is stratified by age, non-elderly vs elderly (&lt;70 or ≥70 in Japan and &lt;80 or ≥80 years old elsewhere). For the dabigatran 150 mg vs warfarin comparison, an </a:t>
            </a:r>
            <a:r>
              <a:rPr lang="en-GB" dirty="0" err="1"/>
              <a:t>unstratified</a:t>
            </a:r>
            <a:r>
              <a:rPr lang="en-GB" dirty="0"/>
              <a:t> model is used; elderly patients outside the USA and Japan are excluded. Full analysis set presented. Non-inferiority P</a:t>
            </a:r>
            <a:r>
              <a:rPr lang="en-GB" baseline="0" dirty="0"/>
              <a:t> </a:t>
            </a:r>
            <a:r>
              <a:rPr lang="en-GB" dirty="0"/>
              <a:t>value is one sided (alpha=0.025).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7995000-CE6F-42CD-B467-E8FB0DB8ECB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2475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kern="0" baseline="0" dirty="0">
                <a:latin typeface="Arial" panose="020B0604020202020204"/>
              </a:rPr>
              <a:t>Reference</a:t>
            </a:r>
          </a:p>
          <a:p>
            <a:r>
              <a:rPr lang="en-GB" sz="1000" b="0" kern="0" baseline="0" dirty="0">
                <a:latin typeface="Arial" panose="020B0604020202020204"/>
              </a:rPr>
              <a:t>Cannon CP et al. N </a:t>
            </a:r>
            <a:r>
              <a:rPr lang="en-GB" sz="1000" b="0" kern="0" baseline="0" dirty="0" err="1">
                <a:latin typeface="Arial" panose="020B0604020202020204"/>
              </a:rPr>
              <a:t>Engl</a:t>
            </a:r>
            <a:r>
              <a:rPr lang="en-GB" sz="1000" b="0" kern="0" baseline="0" dirty="0">
                <a:latin typeface="Arial" panose="020B0604020202020204"/>
              </a:rPr>
              <a:t> J Med 2017;doi: 10.1056/NEJMoa1708454</a:t>
            </a:r>
          </a:p>
          <a:p>
            <a:r>
              <a:rPr lang="en-GB" sz="900" b="0" kern="0" baseline="0" dirty="0">
                <a:latin typeface="Arial" panose="020B0604020202020204"/>
              </a:rPr>
              <a:t>Cannon CP et al. ESC 2017</a:t>
            </a:r>
          </a:p>
          <a:p>
            <a:endParaRPr lang="en-GB" sz="900" b="0" kern="0" baseline="0" dirty="0">
              <a:latin typeface="Arial" panose="020B0604020202020204"/>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8B981E-1FF5-8347-B91A-08243D0B7EB2}"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2475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GB" b="1" dirty="0" smtClean="0"/>
          </a:p>
          <a:p>
            <a:r>
              <a:rPr lang="en-GB" b="1" dirty="0" smtClean="0"/>
              <a:t>Abbreviations</a:t>
            </a:r>
          </a:p>
          <a:p>
            <a:r>
              <a:rPr lang="en-GB" dirty="0" smtClean="0"/>
              <a:t>INR, international normalized ratio; VKA, vitamin K antagonist</a:t>
            </a:r>
          </a:p>
          <a:p>
            <a:endParaRPr lang="en-GB" dirty="0" smtClean="0"/>
          </a:p>
          <a:p>
            <a:r>
              <a:rPr lang="en-GB" b="1" dirty="0" smtClean="0"/>
              <a:t>Reference</a:t>
            </a:r>
          </a:p>
          <a:p>
            <a:pPr marL="228600" lvl="0" indent="-228600">
              <a:buFont typeface="+mj-lt"/>
              <a:buAutoNum type="arabicPeriod"/>
            </a:pPr>
            <a:r>
              <a:rPr lang="en-GB" dirty="0" smtClean="0"/>
              <a:t>Cappato R </a:t>
            </a:r>
            <a:r>
              <a:rPr lang="en-GB" i="1" dirty="0" smtClean="0"/>
              <a:t>et al</a:t>
            </a:r>
            <a:r>
              <a:rPr lang="en-GB" dirty="0" smtClean="0"/>
              <a:t>. </a:t>
            </a:r>
            <a:r>
              <a:rPr lang="en-GB" i="1" dirty="0" smtClean="0"/>
              <a:t>Eur Heart J </a:t>
            </a:r>
            <a:r>
              <a:rPr lang="en-GB" dirty="0" smtClean="0"/>
              <a:t>2014: doi: 10.1093/eurheartj/ehu367</a:t>
            </a:r>
            <a:endParaRPr lang="en-GB" dirty="0"/>
          </a:p>
        </p:txBody>
      </p:sp>
      <p:sp>
        <p:nvSpPr>
          <p:cNvPr id="4" name="Slide Number Placeholder 3"/>
          <p:cNvSpPr>
            <a:spLocks noGrp="1"/>
          </p:cNvSpPr>
          <p:nvPr>
            <p:ph type="sldNum" sz="quarter" idx="10"/>
          </p:nvPr>
        </p:nvSpPr>
        <p:spPr/>
        <p:txBody>
          <a:bodyPr/>
          <a:lstStyle/>
          <a:p>
            <a:fld id="{B51D3928-92A4-4B15-BEDD-2DFC2B670746}" type="slidenum">
              <a:rPr lang="de-DE" smtClean="0">
                <a:solidFill>
                  <a:prstClr val="black"/>
                </a:solidFill>
                <a:latin typeface="Calibri"/>
              </a:rPr>
              <a:pPr/>
              <a:t>49</a:t>
            </a:fld>
            <a:endParaRPr lang="de-DE">
              <a:solidFill>
                <a:prstClr val="black"/>
              </a:solidFill>
              <a:latin typeface="Calibri"/>
            </a:endParaRP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2190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ct val="0"/>
              </a:spcBef>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pPr>
              <a:defRPr/>
            </a:pPr>
            <a:fld id="{4CB3B8E8-D64B-4DDD-9105-C45163DDE03D}" type="slidenum">
              <a:rPr lang="de-DE" smtClean="0">
                <a:solidFill>
                  <a:prstClr val="black"/>
                </a:solidFill>
              </a:rPr>
              <a:pPr>
                <a:defRPr/>
              </a:pPr>
              <a:t>50</a:t>
            </a:fld>
            <a:endParaRPr lang="de-DE" dirty="0">
              <a:solidFill>
                <a:prstClr val="black"/>
              </a:solidFill>
            </a:endParaRPr>
          </a:p>
        </p:txBody>
      </p:sp>
    </p:spTree>
    <p:extLst>
      <p:ext uri="{BB962C8B-B14F-4D97-AF65-F5344CB8AC3E}">
        <p14:creationId xmlns:p14="http://schemas.microsoft.com/office/powerpoint/2010/main" val="945444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282475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GB" b="1" dirty="0" smtClean="0"/>
          </a:p>
          <a:p>
            <a:r>
              <a:rPr lang="en-GB" b="1" dirty="0" smtClean="0"/>
              <a:t>Abbreviations</a:t>
            </a:r>
          </a:p>
          <a:p>
            <a:r>
              <a:rPr lang="en-GB" dirty="0" smtClean="0"/>
              <a:t>INR, international normalized ratio; VKA, vitamin K antagonist</a:t>
            </a:r>
          </a:p>
          <a:p>
            <a:endParaRPr lang="en-GB" dirty="0" smtClean="0"/>
          </a:p>
          <a:p>
            <a:r>
              <a:rPr lang="en-GB" b="1" dirty="0" smtClean="0"/>
              <a:t>Reference</a:t>
            </a:r>
          </a:p>
          <a:p>
            <a:pPr marL="228600" lvl="0" indent="-228600">
              <a:buFont typeface="+mj-lt"/>
              <a:buAutoNum type="arabicPeriod"/>
            </a:pPr>
            <a:r>
              <a:rPr lang="en-GB" dirty="0" smtClean="0"/>
              <a:t>Cappato R </a:t>
            </a:r>
            <a:r>
              <a:rPr lang="en-GB" i="1" dirty="0" smtClean="0"/>
              <a:t>et al</a:t>
            </a:r>
            <a:r>
              <a:rPr lang="en-GB" dirty="0" smtClean="0"/>
              <a:t>. </a:t>
            </a:r>
            <a:r>
              <a:rPr lang="en-GB" i="1" dirty="0" smtClean="0"/>
              <a:t>Eur Heart J </a:t>
            </a:r>
            <a:r>
              <a:rPr lang="en-GB" dirty="0" smtClean="0"/>
              <a:t>2014: doi: 10.1093/eurheartj/ehu367</a:t>
            </a:r>
            <a:endParaRPr lang="en-GB" dirty="0"/>
          </a:p>
        </p:txBody>
      </p:sp>
      <p:sp>
        <p:nvSpPr>
          <p:cNvPr id="4" name="Slide Number Placeholder 3"/>
          <p:cNvSpPr>
            <a:spLocks noGrp="1"/>
          </p:cNvSpPr>
          <p:nvPr>
            <p:ph type="sldNum" sz="quarter" idx="10"/>
          </p:nvPr>
        </p:nvSpPr>
        <p:spPr/>
        <p:txBody>
          <a:bodyPr/>
          <a:lstStyle/>
          <a:p>
            <a:fld id="{B51D3928-92A4-4B15-BEDD-2DFC2B670746}" type="slidenum">
              <a:rPr lang="de-DE" smtClean="0">
                <a:solidFill>
                  <a:prstClr val="black"/>
                </a:solidFill>
                <a:latin typeface="Calibri"/>
              </a:rPr>
              <a:pPr/>
              <a:t>60</a:t>
            </a:fld>
            <a:endParaRPr lang="de-DE">
              <a:solidFill>
                <a:prstClr val="black"/>
              </a:solidFill>
              <a:latin typeface="Calibri"/>
            </a:endParaRP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353626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D811743-A41A-436A-8FE3-E4FE284C5751}" type="slidenum">
              <a:rPr lang="it-IT" smtClean="0">
                <a:solidFill>
                  <a:prstClr val="black"/>
                </a:solidFill>
              </a:rPr>
              <a:pPr/>
              <a:t>61</a:t>
            </a:fld>
            <a:endParaRPr lang="it-IT">
              <a:solidFill>
                <a:prstClr val="black"/>
              </a:solidFill>
            </a:endParaRPr>
          </a:p>
        </p:txBody>
      </p:sp>
    </p:spTree>
    <p:extLst>
      <p:ext uri="{BB962C8B-B14F-4D97-AF65-F5344CB8AC3E}">
        <p14:creationId xmlns:p14="http://schemas.microsoft.com/office/powerpoint/2010/main" val="1246604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D811743-A41A-436A-8FE3-E4FE284C5751}" type="slidenum">
              <a:rPr lang="it-IT" smtClean="0">
                <a:solidFill>
                  <a:prstClr val="black"/>
                </a:solidFill>
              </a:rPr>
              <a:pPr/>
              <a:t>62</a:t>
            </a:fld>
            <a:endParaRPr lang="it-IT">
              <a:solidFill>
                <a:prstClr val="black"/>
              </a:solidFill>
            </a:endParaRPr>
          </a:p>
        </p:txBody>
      </p:sp>
    </p:spTree>
    <p:extLst>
      <p:ext uri="{BB962C8B-B14F-4D97-AF65-F5344CB8AC3E}">
        <p14:creationId xmlns:p14="http://schemas.microsoft.com/office/powerpoint/2010/main" val="393741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Rot="1" noChangeAspect="1" noChangeArrowheads="1" noTextEdit="1"/>
          </p:cNvSpPr>
          <p:nvPr>
            <p:ph type="sldImg"/>
          </p:nvPr>
        </p:nvSpPr>
        <p:spPr>
          <a:ln/>
        </p:spPr>
      </p:sp>
      <p:sp>
        <p:nvSpPr>
          <p:cNvPr id="11878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da-DK" altLang="en-US" dirty="0" smtClean="0">
                <a:solidFill>
                  <a:srgbClr val="FFFFFF"/>
                </a:solidFill>
                <a:latin typeface="Arial" pitchFamily="34" charset="0"/>
                <a:ea typeface="ＭＳ Ｐゴシック" pitchFamily="34" charset="-128"/>
                <a:cs typeface="Arial" pitchFamily="34" charset="0"/>
              </a:rPr>
              <a:t>...</a:t>
            </a:r>
            <a:r>
              <a:rPr lang="da-DK" altLang="en-US" baseline="0" dirty="0" smtClean="0">
                <a:solidFill>
                  <a:srgbClr val="FFFFFF"/>
                </a:solidFill>
                <a:latin typeface="Arial" pitchFamily="34" charset="0"/>
                <a:ea typeface="ＭＳ Ｐゴシック" pitchFamily="34" charset="-128"/>
                <a:cs typeface="Arial" pitchFamily="34" charset="0"/>
              </a:rPr>
              <a:t> a fronte di un profilo emorragico  sovrapponibile. Quello che si evidenzia è che con l’avenzare dell’età si ha un trend di aumento di eventi emorragici (maggiori e non maggiori clinicamente rilevanti) legati alla fragilità dei pazienti arruolati, ma...</a:t>
            </a:r>
            <a:endParaRPr lang="da-DK" altLang="en-US" dirty="0">
              <a:solidFill>
                <a:srgbClr val="FFFFFF"/>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480325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xfrm>
            <a:off x="1143000" y="684213"/>
            <a:ext cx="4570413" cy="3429000"/>
          </a:xfrm>
          <a:noFill/>
          <a:ln>
            <a:solidFill>
              <a:srgbClr val="000000"/>
            </a:solidFill>
            <a:miter lim="800000"/>
            <a:headEnd/>
            <a:tailEnd/>
          </a:ln>
        </p:spPr>
      </p:sp>
      <p:sp>
        <p:nvSpPr>
          <p:cNvPr id="28674" name="Notes Placeholder 2"/>
          <p:cNvSpPr>
            <a:spLocks noGrp="1"/>
          </p:cNvSpPr>
          <p:nvPr>
            <p:ph type="body" idx="1"/>
          </p:nvPr>
        </p:nvSpPr>
        <p:spPr>
          <a:xfrm>
            <a:off x="685338" y="4342777"/>
            <a:ext cx="5487326" cy="4116672"/>
          </a:xfrm>
          <a:noFill/>
          <a:ln/>
        </p:spPr>
        <p:txBody>
          <a:bodyPr lIns="94473" tIns="47236" rIns="94473" bIns="47236"/>
          <a:lstStyle/>
          <a:p>
            <a:pPr eaLnBrk="1" hangingPunct="1">
              <a:spcBef>
                <a:spcPct val="0"/>
              </a:spcBef>
            </a:pPr>
            <a:r>
              <a:rPr lang="en-US" altLang="en-US" b="1" smtClean="0"/>
              <a:t>Apixaban vs Warfarin in Patients ≥80 vs &lt;80 Years</a:t>
            </a:r>
          </a:p>
          <a:p>
            <a:pPr eaLnBrk="1" hangingPunct="1">
              <a:spcBef>
                <a:spcPct val="0"/>
              </a:spcBef>
            </a:pPr>
            <a:r>
              <a:rPr lang="en-US" altLang="en-US" smtClean="0"/>
              <a:t>Shown is a comparison of bleeding, primary efficacy, and all-cause mortality results in patients who were &lt;80 years old and patients who were ≥80 years old in the ARISTOTLE trial.</a:t>
            </a:r>
          </a:p>
        </p:txBody>
      </p:sp>
      <p:sp>
        <p:nvSpPr>
          <p:cNvPr id="28675" name="Rectangle 5"/>
          <p:cNvSpPr>
            <a:spLocks noChangeArrowheads="1"/>
          </p:cNvSpPr>
          <p:nvPr/>
        </p:nvSpPr>
        <p:spPr bwMode="auto">
          <a:xfrm>
            <a:off x="1145315" y="8410678"/>
            <a:ext cx="4575087" cy="553998"/>
          </a:xfrm>
          <a:prstGeom prst="rect">
            <a:avLst/>
          </a:prstGeom>
          <a:noFill/>
          <a:ln w="9525">
            <a:noFill/>
            <a:miter lim="800000"/>
            <a:headEnd/>
            <a:tailEnd/>
          </a:ln>
        </p:spPr>
        <p:txBody>
          <a:bodyPr lIns="0" tIns="0" rIns="0" bIns="0" anchor="b">
            <a:spAutoFit/>
          </a:bodyPr>
          <a:lstStyle/>
          <a:p>
            <a:pPr defTabSz="906529" fontAlgn="base">
              <a:lnSpc>
                <a:spcPct val="90000"/>
              </a:lnSpc>
              <a:spcBef>
                <a:spcPts val="391"/>
              </a:spcBef>
              <a:spcAft>
                <a:spcPct val="0"/>
              </a:spcAft>
            </a:pPr>
            <a:r>
              <a:rPr lang="en-US" altLang="en-US" sz="1000">
                <a:solidFill>
                  <a:srgbClr val="000000"/>
                </a:solidFill>
                <a:cs typeface="Arial" charset="0"/>
              </a:rPr>
              <a:t>Halvorsen S, on behalf of the ARISTOTLE Investigators and Committees. Efficacy and safety of apixaban compared with warfarin according to age for stroke prevention in atrial fibrillation. American College of Cardiology; March 9-11, 2013; San Francisco, California. </a:t>
            </a:r>
          </a:p>
        </p:txBody>
      </p:sp>
      <p:sp>
        <p:nvSpPr>
          <p:cNvPr id="97285" name="Slide Number Placeholder 3"/>
          <p:cNvSpPr txBox="1">
            <a:spLocks noGrp="1"/>
          </p:cNvSpPr>
          <p:nvPr/>
        </p:nvSpPr>
        <p:spPr bwMode="auto">
          <a:xfrm>
            <a:off x="3885120" y="8683995"/>
            <a:ext cx="2971336" cy="458447"/>
          </a:xfrm>
          <a:prstGeom prst="rect">
            <a:avLst/>
          </a:prstGeom>
          <a:noFill/>
          <a:extLst/>
        </p:spPr>
        <p:txBody>
          <a:bodyPr lIns="94473" tIns="47236" rIns="94473" bIns="47236"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defTabSz="888248" fontAlgn="base">
              <a:spcBef>
                <a:spcPct val="0"/>
              </a:spcBef>
              <a:spcAft>
                <a:spcPct val="0"/>
              </a:spcAft>
              <a:defRPr/>
            </a:pPr>
            <a:fld id="{B7AB65AA-632F-436E-B9A2-87EB5CA94F3F}" type="slidenum">
              <a:rPr lang="en-US" altLang="en-US" sz="1300">
                <a:solidFill>
                  <a:srgbClr val="000000"/>
                </a:solidFill>
              </a:rPr>
              <a:pPr algn="r" defTabSz="888248" fontAlgn="base">
                <a:spcBef>
                  <a:spcPct val="0"/>
                </a:spcBef>
                <a:spcAft>
                  <a:spcPct val="0"/>
                </a:spcAft>
                <a:defRPr/>
              </a:pPr>
              <a:t>19</a:t>
            </a:fld>
            <a:endParaRPr lang="en-US" altLang="en-US" sz="1300">
              <a:solidFill>
                <a:srgbClr val="000000"/>
              </a:solidFill>
            </a:endParaRPr>
          </a:p>
        </p:txBody>
      </p:sp>
    </p:spTree>
    <p:extLst>
      <p:ext uri="{BB962C8B-B14F-4D97-AF65-F5344CB8AC3E}">
        <p14:creationId xmlns:p14="http://schemas.microsoft.com/office/powerpoint/2010/main" val="282475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GB" sz="1200" b="0" i="0" u="none" strike="noStrike" kern="1200" cap="none" spc="0" normalizeH="0" baseline="0" noProof="0" dirty="0" smtClean="0">
                <a:ln>
                  <a:noFill/>
                </a:ln>
                <a:solidFill>
                  <a:srgbClr val="03497C"/>
                </a:solidFill>
                <a:effectLst/>
                <a:uLnTx/>
                <a:uFillTx/>
                <a:latin typeface="Arial"/>
              </a:rPr>
              <a:t>Data from this nationwide Danish register indicate that, in first time dabigatran users with no history of VKA use, both doses of dabigatran are associated with a positive safety profile vs warfarin.</a:t>
            </a:r>
          </a:p>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GB" sz="1200" b="0" i="0" u="none" strike="noStrike" kern="1200" cap="none" spc="0" normalizeH="0" baseline="0" noProof="0" dirty="0" smtClean="0">
                <a:ln>
                  <a:noFill/>
                </a:ln>
                <a:solidFill>
                  <a:srgbClr val="03497C"/>
                </a:solidFill>
                <a:effectLst/>
                <a:uLnTx/>
                <a:uFillTx/>
                <a:latin typeface="Arial"/>
              </a:rPr>
              <a:t>Treatment with either dabigatran 150 mg BID or 110 mg BID was associated with a significantly lower risk of any bleeding compared with warfarin in VKA-naïve patients.  </a:t>
            </a:r>
          </a:p>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GB" sz="1200" b="0" i="0" u="none" strike="noStrike" kern="1200" cap="none" spc="0" normalizeH="0" baseline="0" noProof="0" dirty="0" smtClean="0">
                <a:ln>
                  <a:noFill/>
                </a:ln>
                <a:solidFill>
                  <a:srgbClr val="03497C"/>
                </a:solidFill>
                <a:effectLst/>
                <a:uLnTx/>
                <a:uFillTx/>
                <a:latin typeface="Arial"/>
              </a:rPr>
              <a:t>Dabigatran 150 mg BID was associated with a lower risk of major bleeding and ICH, and a similar risk of fatal bleeding and GI bleeding, compared with warfarin.  Dabigatran 110 mg BID was associated with a lower risk of fatal bleeding, GI bleeding, and ICH, and a similar risk of major bleeding compared with warfarin. These findings are consistent with those of RE-LY</a:t>
            </a:r>
            <a:r>
              <a:rPr kumimoji="0" lang="en-GB" sz="1200" b="0" i="0" u="none" strike="noStrike" kern="1200" cap="none" spc="0" normalizeH="0" baseline="30000" noProof="0" dirty="0" smtClean="0">
                <a:ln>
                  <a:noFill/>
                </a:ln>
                <a:solidFill>
                  <a:srgbClr val="03497C"/>
                </a:solidFill>
                <a:effectLst/>
                <a:uLnTx/>
                <a:uFillTx/>
                <a:latin typeface="Arial"/>
              </a:rPr>
              <a:t>®</a:t>
            </a:r>
            <a:r>
              <a:rPr kumimoji="0" lang="en-GB" sz="1200" b="0" i="0" u="none" strike="noStrike" kern="1200" cap="none" spc="0" normalizeH="0" baseline="0" noProof="0" dirty="0" smtClean="0">
                <a:ln>
                  <a:noFill/>
                </a:ln>
                <a:solidFill>
                  <a:srgbClr val="03497C"/>
                </a:solidFill>
                <a:effectLst/>
                <a:uLnTx/>
                <a:uFillTx/>
                <a:latin typeface="Arial"/>
              </a:rPr>
              <a:t>.</a:t>
            </a:r>
          </a:p>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GB" sz="1200" b="0" i="0" u="none" strike="noStrike" kern="1200" cap="none" spc="0" normalizeH="0" baseline="0" noProof="0" dirty="0" smtClean="0">
                <a:ln>
                  <a:noFill/>
                </a:ln>
                <a:solidFill>
                  <a:srgbClr val="03497C"/>
                </a:solidFill>
                <a:effectLst/>
                <a:uLnTx/>
                <a:uFillTx/>
                <a:latin typeface="Arial"/>
              </a:rPr>
              <a:t>The authors concluded that there was no evidence of marked excess of overall bleeding events when comparing dabigatran with warfarin users, irrespective of prior VKA-experience.</a:t>
            </a:r>
          </a:p>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GB" sz="1200" b="0" i="0" u="none" strike="noStrike" kern="1200" cap="none" spc="0" normalizeH="0" baseline="0" noProof="0" dirty="0" smtClean="0">
                <a:ln>
                  <a:noFill/>
                </a:ln>
                <a:solidFill>
                  <a:srgbClr val="03497C"/>
                </a:solidFill>
                <a:effectLst/>
                <a:uLnTx/>
                <a:uFillTx/>
                <a:latin typeface="Arial"/>
              </a:rPr>
              <a:t>It is important to note that this analysis considers patients receiving either dabigatran 150 mg BID or dabigatran 110 mg BID, as both of these doses are approved in the EU. The previous US analyses include patients receiving either dabigatran 150 mg BID or dabigatran 75 mg BID; dabigatran 110 mg BID is not approved for use in the USA.</a:t>
            </a:r>
          </a:p>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smtClean="0">
              <a:ln>
                <a:noFill/>
              </a:ln>
              <a:solidFill>
                <a:srgbClr val="03497C"/>
              </a:solidFill>
              <a:effectLst/>
              <a:uLnTx/>
              <a:uFillTx/>
              <a:latin typeface="Arial"/>
            </a:endParaRPr>
          </a:p>
          <a:p>
            <a:pPr marL="0" marR="0" lvl="4" indent="0" algn="l" defTabSz="914400" rtl="0" eaLnBrk="1" fontAlgn="auto" latinLnBrk="0" hangingPunct="1">
              <a:lnSpc>
                <a:spcPct val="100000"/>
              </a:lnSpc>
              <a:spcBef>
                <a:spcPts val="0"/>
              </a:spcBef>
              <a:spcAft>
                <a:spcPts val="300"/>
              </a:spcAft>
              <a:buClr>
                <a:srgbClr val="AC2117"/>
              </a:buClr>
              <a:buSzTx/>
              <a:buFont typeface="+mj-lt"/>
              <a:buNone/>
              <a:tabLst/>
              <a:defRPr/>
            </a:pPr>
            <a:r>
              <a:rPr kumimoji="0" lang="en-GB" sz="1000" b="0" i="0" u="none" strike="noStrike" kern="1200" cap="none" spc="0" normalizeH="0" baseline="0" noProof="0" dirty="0" smtClean="0">
                <a:ln>
                  <a:noFill/>
                </a:ln>
                <a:solidFill>
                  <a:srgbClr val="03497C"/>
                </a:solidFill>
                <a:effectLst/>
                <a:uLnTx/>
                <a:uFillTx/>
                <a:latin typeface="Arial"/>
              </a:rPr>
              <a:t>Larsen TB et al. Am J Med 2014a;127:650–6.e5.</a:t>
            </a:r>
            <a:endParaRPr kumimoji="0" lang="en-GB" sz="1000" b="0" i="0" u="none" strike="noStrike" kern="1200" cap="none" spc="0" normalizeH="0" baseline="0" noProof="0" dirty="0">
              <a:ln>
                <a:noFill/>
              </a:ln>
              <a:solidFill>
                <a:srgbClr val="03497C"/>
              </a:solidFill>
              <a:effectLst/>
              <a:uLnTx/>
              <a:uFillTx/>
              <a:latin typeface="Arial"/>
            </a:endParaRPr>
          </a:p>
        </p:txBody>
      </p:sp>
      <p:sp>
        <p:nvSpPr>
          <p:cNvPr id="4" name="Slide Number Placeholder 3"/>
          <p:cNvSpPr>
            <a:spLocks noGrp="1"/>
          </p:cNvSpPr>
          <p:nvPr>
            <p:ph type="sldNum" sz="quarter" idx="10"/>
          </p:nvPr>
        </p:nvSpPr>
        <p:spPr/>
        <p:txBody>
          <a:bodyPr/>
          <a:lstStyle/>
          <a:p>
            <a:fld id="{0F5C6415-1257-C940-8E42-D9A7FF4103C5}"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695518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lienbildplatzhalter 1"/>
          <p:cNvSpPr>
            <a:spLocks noGrp="1" noRot="1" noChangeAspect="1" noTextEdit="1"/>
          </p:cNvSpPr>
          <p:nvPr>
            <p:ph type="sldImg"/>
          </p:nvPr>
        </p:nvSpPr>
        <p:spPr>
          <a:ln/>
        </p:spPr>
      </p:sp>
      <p:sp>
        <p:nvSpPr>
          <p:cNvPr id="21507"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dirty="0" err="1" smtClean="0">
                <a:latin typeface="Arial" pitchFamily="34" charset="0"/>
                <a:ea typeface="ＭＳ Ｐゴシック" charset="-128"/>
              </a:rPr>
              <a:t>Anche</a:t>
            </a:r>
            <a:r>
              <a:rPr lang="de-DE" altLang="de-DE" dirty="0" smtClean="0">
                <a:latin typeface="Arial" pitchFamily="34" charset="0"/>
                <a:ea typeface="ＭＳ Ｐゴシック" charset="-128"/>
              </a:rPr>
              <a:t> </a:t>
            </a:r>
            <a:r>
              <a:rPr lang="de-DE" altLang="de-DE" dirty="0" err="1" smtClean="0">
                <a:latin typeface="Arial" pitchFamily="34" charset="0"/>
                <a:ea typeface="ＭＳ Ｐゴシック" charset="-128"/>
              </a:rPr>
              <a:t>nei</a:t>
            </a:r>
            <a:r>
              <a:rPr lang="de-DE" altLang="de-DE" dirty="0" smtClean="0">
                <a:latin typeface="Arial" pitchFamily="34" charset="0"/>
                <a:ea typeface="ＭＳ Ｐゴシック" charset="-128"/>
              </a:rPr>
              <a:t> </a:t>
            </a:r>
            <a:r>
              <a:rPr lang="de-DE" altLang="de-DE" dirty="0" err="1" smtClean="0">
                <a:latin typeface="Arial" pitchFamily="34" charset="0"/>
                <a:ea typeface="ＭＳ Ｐゴシック" charset="-128"/>
              </a:rPr>
              <a:t>pazienti</a:t>
            </a:r>
            <a:r>
              <a:rPr lang="de-DE" altLang="de-DE" dirty="0" smtClean="0">
                <a:latin typeface="Arial" pitchFamily="34" charset="0"/>
                <a:ea typeface="ＭＳ Ｐゴシック" charset="-128"/>
              </a:rPr>
              <a:t> ultra75 </a:t>
            </a:r>
            <a:r>
              <a:rPr lang="de-DE" altLang="de-DE" dirty="0" err="1" smtClean="0">
                <a:latin typeface="Arial" pitchFamily="34" charset="0"/>
                <a:ea typeface="ＭＳ Ｐゴシック" charset="-128"/>
              </a:rPr>
              <a:t>enni</a:t>
            </a:r>
            <a:r>
              <a:rPr lang="de-DE" altLang="de-DE" dirty="0" smtClean="0">
                <a:latin typeface="Arial" pitchFamily="34" charset="0"/>
                <a:ea typeface="ＭＳ Ｐゴシック" charset="-128"/>
              </a:rPr>
              <a:t> </a:t>
            </a:r>
            <a:r>
              <a:rPr lang="de-DE" altLang="de-DE" dirty="0" err="1" smtClean="0">
                <a:latin typeface="Arial" pitchFamily="34" charset="0"/>
                <a:ea typeface="ＭＳ Ｐゴシック" charset="-128"/>
              </a:rPr>
              <a:t>rivaroxaban</a:t>
            </a:r>
            <a:r>
              <a:rPr lang="de-DE" altLang="de-DE" dirty="0" smtClean="0">
                <a:latin typeface="Arial" pitchFamily="34" charset="0"/>
                <a:ea typeface="ＭＳ Ｐゴシック" charset="-128"/>
              </a:rPr>
              <a:t> </a:t>
            </a:r>
            <a:r>
              <a:rPr lang="de-DE" altLang="de-DE" dirty="0" err="1" smtClean="0">
                <a:latin typeface="Arial" pitchFamily="34" charset="0"/>
                <a:ea typeface="ＭＳ Ｐゴシック" charset="-128"/>
              </a:rPr>
              <a:t>risulta</a:t>
            </a:r>
            <a:r>
              <a:rPr lang="de-DE" altLang="de-DE" baseline="0" dirty="0" smtClean="0">
                <a:latin typeface="Arial" pitchFamily="34" charset="0"/>
                <a:ea typeface="ＭＳ Ｐゴシック" charset="-128"/>
              </a:rPr>
              <a:t> </a:t>
            </a:r>
            <a:r>
              <a:rPr lang="de-DE" altLang="de-DE" baseline="0" dirty="0" err="1" smtClean="0">
                <a:latin typeface="Arial" pitchFamily="34" charset="0"/>
                <a:ea typeface="ＭＳ Ｐゴシック" charset="-128"/>
              </a:rPr>
              <a:t>essere</a:t>
            </a:r>
            <a:r>
              <a:rPr lang="de-DE" altLang="de-DE" baseline="0" dirty="0" smtClean="0">
                <a:latin typeface="Arial" pitchFamily="34" charset="0"/>
                <a:ea typeface="ＭＳ Ｐゴシック" charset="-128"/>
              </a:rPr>
              <a:t> </a:t>
            </a:r>
            <a:r>
              <a:rPr lang="de-DE" altLang="de-DE" baseline="0" dirty="0" err="1" smtClean="0">
                <a:latin typeface="Arial" pitchFamily="34" charset="0"/>
                <a:ea typeface="ＭＳ Ｐゴシック" charset="-128"/>
              </a:rPr>
              <a:t>assolutamente</a:t>
            </a:r>
            <a:r>
              <a:rPr lang="de-DE" altLang="de-DE" baseline="0" dirty="0" smtClean="0">
                <a:latin typeface="Arial" pitchFamily="34" charset="0"/>
                <a:ea typeface="ＭＳ Ｐゴシック" charset="-128"/>
              </a:rPr>
              <a:t> </a:t>
            </a:r>
            <a:r>
              <a:rPr lang="de-DE" altLang="de-DE" baseline="0" dirty="0" err="1" smtClean="0">
                <a:latin typeface="Arial" pitchFamily="34" charset="0"/>
                <a:ea typeface="ＭＳ Ｐゴシック" charset="-128"/>
              </a:rPr>
              <a:t>sovrapponibile</a:t>
            </a:r>
            <a:r>
              <a:rPr lang="de-DE" altLang="de-DE" baseline="0" dirty="0" smtClean="0">
                <a:latin typeface="Arial" pitchFamily="34" charset="0"/>
                <a:ea typeface="ＭＳ Ｐゴシック" charset="-128"/>
              </a:rPr>
              <a:t> a </a:t>
            </a:r>
            <a:r>
              <a:rPr lang="de-DE" altLang="de-DE" baseline="0" dirty="0" err="1" smtClean="0">
                <a:latin typeface="Arial" pitchFamily="34" charset="0"/>
                <a:ea typeface="ＭＳ Ｐゴシック" charset="-128"/>
              </a:rPr>
              <a:t>warfarin</a:t>
            </a:r>
            <a:r>
              <a:rPr lang="de-DE" altLang="de-DE" baseline="0" dirty="0" smtClean="0">
                <a:latin typeface="Arial" pitchFamily="34" charset="0"/>
                <a:ea typeface="ＭＳ Ｐゴシック" charset="-128"/>
              </a:rPr>
              <a:t> in </a:t>
            </a:r>
            <a:r>
              <a:rPr lang="de-DE" altLang="de-DE" baseline="0" dirty="0" err="1" smtClean="0">
                <a:latin typeface="Arial" pitchFamily="34" charset="0"/>
                <a:ea typeface="ＭＳ Ｐゴシック" charset="-128"/>
              </a:rPr>
              <a:t>termini</a:t>
            </a:r>
            <a:r>
              <a:rPr lang="de-DE" altLang="de-DE" baseline="0" dirty="0" smtClean="0">
                <a:latin typeface="Arial" pitchFamily="34" charset="0"/>
                <a:ea typeface="ＭＳ Ｐゴシック" charset="-128"/>
              </a:rPr>
              <a:t> di </a:t>
            </a:r>
            <a:r>
              <a:rPr lang="de-DE" altLang="de-DE" baseline="0" dirty="0" err="1" smtClean="0">
                <a:latin typeface="Arial" pitchFamily="34" charset="0"/>
                <a:ea typeface="ＭＳ Ｐゴシック" charset="-128"/>
              </a:rPr>
              <a:t>riduzioni</a:t>
            </a:r>
            <a:r>
              <a:rPr lang="de-DE" altLang="de-DE" baseline="0" dirty="0" smtClean="0">
                <a:latin typeface="Arial" pitchFamily="34" charset="0"/>
                <a:ea typeface="ＭＳ Ｐゴシック" charset="-128"/>
              </a:rPr>
              <a:t> di </a:t>
            </a:r>
            <a:r>
              <a:rPr lang="de-DE" altLang="de-DE" baseline="0" dirty="0" err="1" smtClean="0">
                <a:latin typeface="Arial" pitchFamily="34" charset="0"/>
                <a:ea typeface="ＭＳ Ｐゴシック" charset="-128"/>
              </a:rPr>
              <a:t>stroke</a:t>
            </a:r>
            <a:r>
              <a:rPr lang="de-DE" altLang="de-DE" baseline="0" dirty="0" smtClean="0">
                <a:latin typeface="Arial" pitchFamily="34" charset="0"/>
                <a:ea typeface="ＭＳ Ｐゴシック" charset="-128"/>
              </a:rPr>
              <a:t> e TIA…</a:t>
            </a:r>
            <a:endParaRPr lang="de-DE" altLang="de-DE" dirty="0" smtClean="0">
              <a:latin typeface="Arial" pitchFamily="34" charset="0"/>
              <a:ea typeface="ＭＳ Ｐゴシック" charset="-128"/>
            </a:endParaRPr>
          </a:p>
        </p:txBody>
      </p:sp>
      <p:sp>
        <p:nvSpPr>
          <p:cNvPr id="21508" name="Foliennummernplatzhalt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8694" eaLnBrk="0" hangingPunct="0">
              <a:defRPr sz="2400">
                <a:solidFill>
                  <a:srgbClr val="FFFF00"/>
                </a:solidFill>
                <a:latin typeface="Arial" pitchFamily="34" charset="0"/>
                <a:ea typeface="ＭＳ Ｐゴシック" charset="-128"/>
              </a:defRPr>
            </a:lvl1pPr>
            <a:lvl2pPr marL="37925535" indent="-37468409" defTabSz="958694"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126" eaLnBrk="0" fontAlgn="base" hangingPunct="0">
              <a:spcBef>
                <a:spcPct val="0"/>
              </a:spcBef>
              <a:spcAft>
                <a:spcPct val="0"/>
              </a:spcAft>
              <a:defRPr sz="2400">
                <a:solidFill>
                  <a:srgbClr val="FFFF00"/>
                </a:solidFill>
                <a:latin typeface="Arial" pitchFamily="34" charset="0"/>
                <a:ea typeface="ＭＳ Ｐゴシック" charset="-128"/>
              </a:defRPr>
            </a:lvl6pPr>
            <a:lvl7pPr marL="914251" eaLnBrk="0" fontAlgn="base" hangingPunct="0">
              <a:spcBef>
                <a:spcPct val="0"/>
              </a:spcBef>
              <a:spcAft>
                <a:spcPct val="0"/>
              </a:spcAft>
              <a:defRPr sz="2400">
                <a:solidFill>
                  <a:srgbClr val="FFFF00"/>
                </a:solidFill>
                <a:latin typeface="Arial" pitchFamily="34" charset="0"/>
                <a:ea typeface="ＭＳ Ｐゴシック" charset="-128"/>
              </a:defRPr>
            </a:lvl7pPr>
            <a:lvl8pPr marL="1371377" eaLnBrk="0" fontAlgn="base" hangingPunct="0">
              <a:spcBef>
                <a:spcPct val="0"/>
              </a:spcBef>
              <a:spcAft>
                <a:spcPct val="0"/>
              </a:spcAft>
              <a:defRPr sz="2400">
                <a:solidFill>
                  <a:srgbClr val="FFFF00"/>
                </a:solidFill>
                <a:latin typeface="Arial" pitchFamily="34" charset="0"/>
                <a:ea typeface="ＭＳ Ｐゴシック" charset="-128"/>
              </a:defRPr>
            </a:lvl8pPr>
            <a:lvl9pPr marL="1828502" eaLnBrk="0" fontAlgn="base" hangingPunct="0">
              <a:spcBef>
                <a:spcPct val="0"/>
              </a:spcBef>
              <a:spcAft>
                <a:spcPct val="0"/>
              </a:spcAft>
              <a:defRPr sz="2400">
                <a:solidFill>
                  <a:srgbClr val="FFFF00"/>
                </a:solidFill>
                <a:latin typeface="Arial" pitchFamily="34" charset="0"/>
                <a:ea typeface="ＭＳ Ｐゴシック" charset="-128"/>
              </a:defRPr>
            </a:lvl9pPr>
          </a:lstStyle>
          <a:p>
            <a:pPr eaLnBrk="1" hangingPunct="1"/>
            <a:fld id="{E6FF8B6A-9D0D-4810-AC26-D99807738A8B}" type="slidenum">
              <a:rPr lang="en-GB" altLang="de-DE" sz="1100">
                <a:solidFill>
                  <a:srgbClr val="000000"/>
                </a:solidFill>
              </a:rPr>
              <a:pPr eaLnBrk="1" hangingPunct="1"/>
              <a:t>66</a:t>
            </a:fld>
            <a:endParaRPr lang="en-GB" altLang="de-DE" sz="1100">
              <a:solidFill>
                <a:srgbClr val="000000"/>
              </a:solidFill>
            </a:endParaRPr>
          </a:p>
        </p:txBody>
      </p:sp>
    </p:spTree>
    <p:extLst>
      <p:ext uri="{BB962C8B-B14F-4D97-AF65-F5344CB8AC3E}">
        <p14:creationId xmlns:p14="http://schemas.microsoft.com/office/powerpoint/2010/main" val="1350323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 se analizziamo il dato dell’incidenza</a:t>
            </a:r>
            <a:r>
              <a:rPr lang="it-IT" baseline="0" dirty="0" smtClean="0"/>
              <a:t> di emorragie intracraniche, ritroviamo una minor incidenza (seppur non significativa) di eventi nel braccio </a:t>
            </a:r>
            <a:r>
              <a:rPr lang="it-IT" baseline="0" dirty="0" err="1" smtClean="0"/>
              <a:t>rivaroxaban</a:t>
            </a:r>
            <a:r>
              <a:rPr lang="it-IT" baseline="0" dirty="0" smtClean="0"/>
              <a:t> vs braccio </a:t>
            </a:r>
            <a:r>
              <a:rPr lang="it-IT" baseline="0" dirty="0" err="1" smtClean="0"/>
              <a:t>warfarin</a:t>
            </a:r>
            <a:r>
              <a:rPr lang="it-IT" baseline="0" dirty="0" smtClean="0"/>
              <a:t> anche nei pazienti anziani e fragili. </a:t>
            </a:r>
          </a:p>
          <a:p>
            <a:r>
              <a:rPr lang="it-IT" baseline="0" dirty="0" smtClean="0"/>
              <a:t>Nota: il paziente anziano e fragile se va incontro ad un sanguinamento maggiore e molto più probabile che questo lo si riscontri a livello </a:t>
            </a:r>
            <a:r>
              <a:rPr lang="it-IT" baseline="0" dirty="0" err="1" smtClean="0"/>
              <a:t>gatrointestinale</a:t>
            </a:r>
            <a:r>
              <a:rPr lang="it-IT" baseline="0" dirty="0" smtClean="0"/>
              <a:t> (più gestibile e meno invalidante rispetto ad un intracranico.</a:t>
            </a:r>
          </a:p>
          <a:p>
            <a:r>
              <a:rPr lang="it-IT" baseline="0" dirty="0" smtClean="0"/>
              <a:t>Punto focale da non dimenticare è che  la sicurezza va vista a tutto tondo: il rischio emorragico non può essere disgiunto dall’efficacia nella riduzione dell’ictus.</a:t>
            </a:r>
          </a:p>
        </p:txBody>
      </p:sp>
      <p:sp>
        <p:nvSpPr>
          <p:cNvPr id="4" name="Segnaposto numero diapositiva 3"/>
          <p:cNvSpPr>
            <a:spLocks noGrp="1"/>
          </p:cNvSpPr>
          <p:nvPr>
            <p:ph type="sldNum" sz="quarter" idx="10"/>
          </p:nvPr>
        </p:nvSpPr>
        <p:spPr/>
        <p:txBody>
          <a:bodyPr/>
          <a:lstStyle/>
          <a:p>
            <a:fld id="{2DA15CEE-6E14-491D-8066-F19BAB005052}" type="slidenum">
              <a:rPr lang="it-IT" smtClean="0">
                <a:solidFill>
                  <a:prstClr val="black"/>
                </a:solidFill>
              </a:rPr>
              <a:pPr/>
              <a:t>67</a:t>
            </a:fld>
            <a:endParaRPr lang="it-IT">
              <a:solidFill>
                <a:prstClr val="black"/>
              </a:solidFill>
            </a:endParaRPr>
          </a:p>
        </p:txBody>
      </p:sp>
    </p:spTree>
    <p:extLst>
      <p:ext uri="{BB962C8B-B14F-4D97-AF65-F5344CB8AC3E}">
        <p14:creationId xmlns:p14="http://schemas.microsoft.com/office/powerpoint/2010/main" val="633818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984943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998538" y="728663"/>
            <a:ext cx="4860925" cy="3646487"/>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543B6B4F-D023-FA45-8EA3-B57C1C12D73B}" type="slidenum">
              <a:rPr lang="it-IT" smtClean="0">
                <a:solidFill>
                  <a:prstClr val="black"/>
                </a:solidFill>
                <a:latin typeface="Calibri"/>
              </a:rPr>
              <a:pPr/>
              <a:t>96</a:t>
            </a:fld>
            <a:endParaRPr lang="it-IT">
              <a:solidFill>
                <a:prstClr val="black"/>
              </a:solidFill>
              <a:latin typeface="Calibri"/>
            </a:endParaRPr>
          </a:p>
        </p:txBody>
      </p:sp>
    </p:spTree>
    <p:extLst>
      <p:ext uri="{BB962C8B-B14F-4D97-AF65-F5344CB8AC3E}">
        <p14:creationId xmlns:p14="http://schemas.microsoft.com/office/powerpoint/2010/main" val="1078174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xfrm>
            <a:off x="3884613" y="9233890"/>
            <a:ext cx="2971800" cy="487861"/>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9" tIns="45715" rIns="91429" bIns="45715"/>
          <a:lstStyle>
            <a:lvl1pPr algn="ctr" eaLnBrk="0" hangingPunct="0">
              <a:defRPr sz="2400" b="1">
                <a:solidFill>
                  <a:srgbClr val="000000"/>
                </a:solidFill>
                <a:latin typeface="Arial" charset="0"/>
                <a:ea typeface="ＭＳ Ｐゴシック" charset="0"/>
                <a:cs typeface="ＭＳ Ｐゴシック" charset="0"/>
              </a:defRPr>
            </a:lvl1pPr>
            <a:lvl2pPr marL="742950" indent="-285750" algn="ctr" eaLnBrk="0" hangingPunct="0">
              <a:defRPr sz="2400" b="1">
                <a:solidFill>
                  <a:srgbClr val="000000"/>
                </a:solidFill>
                <a:latin typeface="Arial" charset="0"/>
                <a:ea typeface="ＭＳ Ｐゴシック" charset="0"/>
              </a:defRPr>
            </a:lvl2pPr>
            <a:lvl3pPr marL="1143000" indent="-228600" algn="ctr" eaLnBrk="0" hangingPunct="0">
              <a:defRPr sz="2400" b="1">
                <a:solidFill>
                  <a:srgbClr val="000000"/>
                </a:solidFill>
                <a:latin typeface="Arial" charset="0"/>
                <a:ea typeface="ＭＳ Ｐゴシック" charset="0"/>
              </a:defRPr>
            </a:lvl3pPr>
            <a:lvl4pPr marL="1600200" indent="-228600" algn="ctr" eaLnBrk="0" hangingPunct="0">
              <a:defRPr sz="2400" b="1">
                <a:solidFill>
                  <a:srgbClr val="000000"/>
                </a:solidFill>
                <a:latin typeface="Arial" charset="0"/>
                <a:ea typeface="ＭＳ Ｐゴシック" charset="0"/>
              </a:defRPr>
            </a:lvl4pPr>
            <a:lvl5pPr marL="2057400" indent="-228600" algn="ctr" eaLnBrk="0" hangingPunct="0">
              <a:defRPr sz="2400" b="1">
                <a:solidFill>
                  <a:srgbClr val="000000"/>
                </a:solidFill>
                <a:latin typeface="Arial" charset="0"/>
                <a:ea typeface="ＭＳ Ｐゴシック" charset="0"/>
              </a:defRPr>
            </a:lvl5pPr>
            <a:lvl6pPr marL="2514600" indent="-228600" algn="ctr" eaLnBrk="0" fontAlgn="base" hangingPunct="0">
              <a:spcBef>
                <a:spcPct val="0"/>
              </a:spcBef>
              <a:spcAft>
                <a:spcPct val="0"/>
              </a:spcAft>
              <a:defRPr sz="2400" b="1">
                <a:solidFill>
                  <a:srgbClr val="000000"/>
                </a:solidFill>
                <a:latin typeface="Arial" charset="0"/>
                <a:ea typeface="ＭＳ Ｐゴシック" charset="0"/>
              </a:defRPr>
            </a:lvl6pPr>
            <a:lvl7pPr marL="2971800" indent="-228600" algn="ctr" eaLnBrk="0" fontAlgn="base" hangingPunct="0">
              <a:spcBef>
                <a:spcPct val="0"/>
              </a:spcBef>
              <a:spcAft>
                <a:spcPct val="0"/>
              </a:spcAft>
              <a:defRPr sz="2400" b="1">
                <a:solidFill>
                  <a:srgbClr val="000000"/>
                </a:solidFill>
                <a:latin typeface="Arial" charset="0"/>
                <a:ea typeface="ＭＳ Ｐゴシック" charset="0"/>
              </a:defRPr>
            </a:lvl7pPr>
            <a:lvl8pPr marL="3429000" indent="-228600" algn="ctr" eaLnBrk="0" fontAlgn="base" hangingPunct="0">
              <a:spcBef>
                <a:spcPct val="0"/>
              </a:spcBef>
              <a:spcAft>
                <a:spcPct val="0"/>
              </a:spcAft>
              <a:defRPr sz="2400" b="1">
                <a:solidFill>
                  <a:srgbClr val="000000"/>
                </a:solidFill>
                <a:latin typeface="Arial" charset="0"/>
                <a:ea typeface="ＭＳ Ｐゴシック" charset="0"/>
              </a:defRPr>
            </a:lvl8pPr>
            <a:lvl9pPr marL="3886200" indent="-228600" algn="ctr" eaLnBrk="0" fontAlgn="base" hangingPunct="0">
              <a:spcBef>
                <a:spcPct val="0"/>
              </a:spcBef>
              <a:spcAft>
                <a:spcPct val="0"/>
              </a:spcAft>
              <a:defRPr sz="2400" b="1">
                <a:solidFill>
                  <a:srgbClr val="000000"/>
                </a:solidFill>
                <a:latin typeface="Arial" charset="0"/>
                <a:ea typeface="ＭＳ Ｐゴシック" charset="0"/>
              </a:defRPr>
            </a:lvl9pPr>
          </a:lstStyle>
          <a:p>
            <a:pPr algn="r" eaLnBrk="1" hangingPunct="1"/>
            <a:fld id="{FE50D03F-48FF-0C41-8232-C70D426827A4}" type="slidenum">
              <a:rPr lang="en-US" sz="1200" b="0">
                <a:latin typeface="Times New Roman" charset="0"/>
              </a:rPr>
              <a:pPr algn="r" eaLnBrk="1" hangingPunct="1"/>
              <a:t>99</a:t>
            </a:fld>
            <a:endParaRPr lang="en-US" sz="1200" b="0">
              <a:latin typeface="Times New Roman" charset="0"/>
            </a:endParaRPr>
          </a:p>
        </p:txBody>
      </p:sp>
      <p:sp>
        <p:nvSpPr>
          <p:cNvPr id="132098" name="Rectangle 2"/>
          <p:cNvSpPr>
            <a:spLocks noGrp="1" noRot="1" noChangeAspect="1" noChangeArrowheads="1" noTextEdit="1"/>
          </p:cNvSpPr>
          <p:nvPr>
            <p:ph type="sldImg"/>
          </p:nvPr>
        </p:nvSpPr>
        <p:spPr>
          <a:xfrm>
            <a:off x="998538" y="727075"/>
            <a:ext cx="4860925" cy="3646488"/>
          </a:xfrm>
          <a:ln/>
        </p:spPr>
      </p:sp>
      <p:sp>
        <p:nvSpPr>
          <p:cNvPr id="132099" name="Rectangle 3"/>
          <p:cNvSpPr>
            <a:spLocks noGrp="1" noChangeArrowheads="1"/>
          </p:cNvSpPr>
          <p:nvPr>
            <p:ph type="body" idx="1"/>
          </p:nvPr>
        </p:nvSpPr>
        <p:spPr>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F1E2938-3AF9-7842-9A39-A62C3B0E512A}" type="slidenum">
              <a:rPr lang="en-GB">
                <a:solidFill>
                  <a:prstClr val="black"/>
                </a:solidFill>
              </a:rPr>
              <a:pPr/>
              <a:t>102</a:t>
            </a:fld>
            <a:endParaRPr lang="en-GB">
              <a:solidFill>
                <a:prstClr val="black"/>
              </a:solidFill>
            </a:endParaRPr>
          </a:p>
        </p:txBody>
      </p:sp>
      <p:sp>
        <p:nvSpPr>
          <p:cNvPr id="1220610" name="Rectangle 6"/>
          <p:cNvSpPr txBox="1">
            <a:spLocks noGrp="1" noChangeArrowheads="1"/>
          </p:cNvSpPr>
          <p:nvPr/>
        </p:nvSpPr>
        <p:spPr bwMode="auto">
          <a:xfrm>
            <a:off x="3884613" y="9236075"/>
            <a:ext cx="2971800" cy="485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lgn="r"/>
            <a:fld id="{91AD4FE0-BE65-7D41-BC9E-8BEE18658BB7}" type="slidenum">
              <a:rPr lang="en-GB" sz="1200">
                <a:solidFill>
                  <a:prstClr val="black"/>
                </a:solidFill>
                <a:latin typeface="Times New Roman" charset="0"/>
                <a:cs typeface="Arial" charset="0"/>
              </a:rPr>
              <a:pPr algn="r"/>
              <a:t>102</a:t>
            </a:fld>
            <a:endParaRPr lang="en-GB" sz="1200">
              <a:solidFill>
                <a:prstClr val="black"/>
              </a:solidFill>
              <a:latin typeface="Times New Roman" charset="0"/>
              <a:cs typeface="Arial" charset="0"/>
            </a:endParaRPr>
          </a:p>
        </p:txBody>
      </p:sp>
      <p:sp>
        <p:nvSpPr>
          <p:cNvPr id="1220611" name="Rectangle 1"/>
          <p:cNvSpPr>
            <a:spLocks noGrp="1" noRot="1" noChangeAspect="1" noChangeArrowheads="1" noTextEdit="1"/>
          </p:cNvSpPr>
          <p:nvPr>
            <p:ph type="sldImg"/>
          </p:nvPr>
        </p:nvSpPr>
        <p:spPr>
          <a:xfrm>
            <a:off x="998538" y="739775"/>
            <a:ext cx="4859337" cy="3644900"/>
          </a:xfrm>
          <a:ln/>
          <a:extLst>
            <a:ext uri="{FAA26D3D-D897-4be2-8F04-BA451C77F1D7}">
              <ma14:placeholderFlag xmlns:ma14="http://schemas.microsoft.com/office/mac/drawingml/2011/main" val="1"/>
            </a:ext>
          </a:extLst>
        </p:spPr>
      </p:sp>
      <p:sp>
        <p:nvSpPr>
          <p:cNvPr id="1220612" name="Text Box 2"/>
          <p:cNvSpPr>
            <a:spLocks noGrp="1" noChangeArrowheads="1"/>
          </p:cNvSpPr>
          <p:nvPr>
            <p:ph type="body" idx="1"/>
          </p:nvPr>
        </p:nvSpPr>
        <p:spPr/>
        <p:txBody>
          <a:bodyPr tIns="9279"/>
          <a:lstStyle/>
          <a:p>
            <a:pPr algn="just">
              <a:lnSpc>
                <a:spcPct val="93000"/>
              </a:lnSpc>
              <a:spcBef>
                <a:spcPct val="0"/>
              </a:spcBef>
              <a:tabLst>
                <a:tab pos="633413" algn="l"/>
                <a:tab pos="1268413" algn="l"/>
                <a:tab pos="1903413" algn="l"/>
                <a:tab pos="2538413" algn="l"/>
                <a:tab pos="3171825" algn="l"/>
                <a:tab pos="3806825" algn="l"/>
                <a:tab pos="4441825" algn="l"/>
                <a:tab pos="5076825" algn="l"/>
              </a:tabLst>
            </a:pPr>
            <a:endParaRPr lang="en-GB">
              <a:cs typeface="DejaVu Sans" charset="0"/>
            </a:endParaRPr>
          </a:p>
          <a:p>
            <a:pPr algn="just">
              <a:lnSpc>
                <a:spcPct val="93000"/>
              </a:lnSpc>
              <a:spcBef>
                <a:spcPct val="0"/>
              </a:spcBef>
              <a:tabLst>
                <a:tab pos="633413" algn="l"/>
                <a:tab pos="1268413" algn="l"/>
                <a:tab pos="1903413" algn="l"/>
                <a:tab pos="2538413" algn="l"/>
                <a:tab pos="3171825" algn="l"/>
                <a:tab pos="3806825" algn="l"/>
                <a:tab pos="4441825" algn="l"/>
                <a:tab pos="5076825" algn="l"/>
              </a:tabLst>
            </a:pPr>
            <a:endParaRPr lang="en-GB">
              <a:cs typeface="DejaVu Sans" charset="0"/>
            </a:endParaRPr>
          </a:p>
          <a:p>
            <a:pPr algn="just">
              <a:lnSpc>
                <a:spcPct val="93000"/>
              </a:lnSpc>
              <a:spcBef>
                <a:spcPct val="0"/>
              </a:spcBef>
              <a:tabLst>
                <a:tab pos="633413" algn="l"/>
                <a:tab pos="1268413" algn="l"/>
                <a:tab pos="1903413" algn="l"/>
                <a:tab pos="2538413" algn="l"/>
                <a:tab pos="3171825" algn="l"/>
                <a:tab pos="3806825" algn="l"/>
                <a:tab pos="4441825" algn="l"/>
                <a:tab pos="5076825" algn="l"/>
              </a:tabLst>
            </a:pPr>
            <a:endParaRPr lang="en-GB">
              <a:cs typeface="DejaVu Sans" charset="0"/>
            </a:endParaRPr>
          </a:p>
          <a:p>
            <a:pPr algn="just">
              <a:lnSpc>
                <a:spcPct val="93000"/>
              </a:lnSpc>
              <a:spcBef>
                <a:spcPct val="0"/>
              </a:spcBef>
              <a:tabLst>
                <a:tab pos="633413" algn="l"/>
                <a:tab pos="1268413" algn="l"/>
                <a:tab pos="1903413" algn="l"/>
                <a:tab pos="2538413" algn="l"/>
                <a:tab pos="3171825" algn="l"/>
                <a:tab pos="3806825" algn="l"/>
                <a:tab pos="4441825" algn="l"/>
                <a:tab pos="5076825" algn="l"/>
              </a:tabLst>
            </a:pPr>
            <a:endParaRPr lang="en-GB">
              <a:cs typeface="DejaVu Sans" charset="0"/>
            </a:endParaRPr>
          </a:p>
          <a:p>
            <a:pPr>
              <a:tabLst>
                <a:tab pos="633413" algn="l"/>
                <a:tab pos="1268413" algn="l"/>
                <a:tab pos="1903413" algn="l"/>
                <a:tab pos="2538413" algn="l"/>
                <a:tab pos="3171825" algn="l"/>
                <a:tab pos="3806825" algn="l"/>
                <a:tab pos="4441825" algn="l"/>
                <a:tab pos="5076825" algn="l"/>
              </a:tabLst>
            </a:pPr>
            <a:r>
              <a:rPr lang="it-IT"/>
              <a:t>Time between aspirin withdrawal and vascular event (mean ± standard deviation).</a:t>
            </a:r>
          </a:p>
          <a:p>
            <a:pPr>
              <a:tabLst>
                <a:tab pos="633413" algn="l"/>
                <a:tab pos="1268413" algn="l"/>
                <a:tab pos="1903413" algn="l"/>
                <a:tab pos="2538413" algn="l"/>
                <a:tab pos="3171825" algn="l"/>
                <a:tab pos="3806825" algn="l"/>
                <a:tab pos="4441825" algn="l"/>
                <a:tab pos="5076825" algn="l"/>
              </a:tabLst>
            </a:pPr>
            <a:endParaRPr lang="it-IT"/>
          </a:p>
          <a:p>
            <a:pPr>
              <a:tabLst>
                <a:tab pos="633413" algn="l"/>
                <a:tab pos="1268413" algn="l"/>
                <a:tab pos="1903413" algn="l"/>
                <a:tab pos="2538413" algn="l"/>
                <a:tab pos="3171825" algn="l"/>
                <a:tab pos="3806825" algn="l"/>
                <a:tab pos="4441825" algn="l"/>
                <a:tab pos="5076825" algn="l"/>
              </a:tabLst>
            </a:pPr>
            <a:r>
              <a:rPr lang="en-GB"/>
              <a:t>© This slide is made available for non-commercial use only. Please note that permission may be required for re-use of images in which the copyright is owned by a third party.</a:t>
            </a:r>
            <a:endParaRPr lang="it-I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egnaposto immagine diapositiva 1"/>
          <p:cNvSpPr>
            <a:spLocks noGrp="1" noRot="1" noChangeAspect="1" noTextEdit="1"/>
          </p:cNvSpPr>
          <p:nvPr>
            <p:ph type="sldImg"/>
          </p:nvPr>
        </p:nvSpPr>
        <p:spPr bwMode="auto">
          <a:xfrm>
            <a:off x="998538" y="728663"/>
            <a:ext cx="4860925" cy="364648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9" name="Segnaposto note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it-IT" smtClean="0"/>
              <a:t>NB: i pazienti sono stati seguiti per 30 gg dopo l’intervento</a:t>
            </a:r>
          </a:p>
        </p:txBody>
      </p:sp>
      <p:sp>
        <p:nvSpPr>
          <p:cNvPr id="4" name="Segnaposto numero diapositiva 3"/>
          <p:cNvSpPr>
            <a:spLocks noGrp="1"/>
          </p:cNvSpPr>
          <p:nvPr>
            <p:ph type="sldNum" sz="quarter" idx="5"/>
          </p:nvPr>
        </p:nvSpPr>
        <p:spPr/>
        <p:txBody>
          <a:bodyPr/>
          <a:lstStyle/>
          <a:p>
            <a:pPr>
              <a:defRPr/>
            </a:pPr>
            <a:fld id="{9EE4D138-C43A-4F90-A2B5-F10A8E260FC6}" type="slidenum">
              <a:rPr lang="it-IT" smtClean="0">
                <a:solidFill>
                  <a:prstClr val="black"/>
                </a:solidFill>
              </a:rPr>
              <a:pPr>
                <a:defRPr/>
              </a:pPr>
              <a:t>106</a:t>
            </a:fld>
            <a:endParaRPr lang="it-IT">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egnaposto immagine diapositiva 1"/>
          <p:cNvSpPr>
            <a:spLocks noGrp="1" noRot="1" noChangeAspect="1" noTextEdit="1"/>
          </p:cNvSpPr>
          <p:nvPr>
            <p:ph type="sldImg"/>
          </p:nvPr>
        </p:nvSpPr>
        <p:spPr bwMode="auto">
          <a:xfrm>
            <a:off x="998538" y="728663"/>
            <a:ext cx="4860925" cy="364648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9" name="Segnaposto note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it-IT" smtClean="0"/>
              <a:t>NB: i pazienti sono stati seguiti per 30 gg dopo l’intervento</a:t>
            </a:r>
          </a:p>
        </p:txBody>
      </p:sp>
      <p:sp>
        <p:nvSpPr>
          <p:cNvPr id="4" name="Segnaposto numero diapositiva 3"/>
          <p:cNvSpPr>
            <a:spLocks noGrp="1"/>
          </p:cNvSpPr>
          <p:nvPr>
            <p:ph type="sldNum" sz="quarter" idx="5"/>
          </p:nvPr>
        </p:nvSpPr>
        <p:spPr/>
        <p:txBody>
          <a:bodyPr/>
          <a:lstStyle/>
          <a:p>
            <a:pPr>
              <a:defRPr/>
            </a:pPr>
            <a:fld id="{9EE4D138-C43A-4F90-A2B5-F10A8E260FC6}" type="slidenum">
              <a:rPr lang="it-IT" smtClean="0">
                <a:solidFill>
                  <a:prstClr val="black"/>
                </a:solidFill>
              </a:rPr>
              <a:pPr>
                <a:defRPr/>
              </a:pPr>
              <a:t>107</a:t>
            </a:fld>
            <a:endParaRPr lang="it-IT">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egnaposto immagine diapositiva 1"/>
          <p:cNvSpPr>
            <a:spLocks noGrp="1" noRot="1" noChangeAspect="1" noTextEdit="1"/>
          </p:cNvSpPr>
          <p:nvPr>
            <p:ph type="sldImg"/>
          </p:nvPr>
        </p:nvSpPr>
        <p:spPr bwMode="auto">
          <a:xfrm>
            <a:off x="998538" y="728663"/>
            <a:ext cx="4860925" cy="364648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9" name="Segnaposto note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it-IT" smtClean="0"/>
              <a:t>NB: i pazienti sono stati seguiti per 30 gg dopo l’intervento</a:t>
            </a:r>
          </a:p>
        </p:txBody>
      </p:sp>
      <p:sp>
        <p:nvSpPr>
          <p:cNvPr id="4" name="Segnaposto numero diapositiva 3"/>
          <p:cNvSpPr>
            <a:spLocks noGrp="1"/>
          </p:cNvSpPr>
          <p:nvPr>
            <p:ph type="sldNum" sz="quarter" idx="5"/>
          </p:nvPr>
        </p:nvSpPr>
        <p:spPr/>
        <p:txBody>
          <a:bodyPr/>
          <a:lstStyle/>
          <a:p>
            <a:pPr>
              <a:defRPr/>
            </a:pPr>
            <a:fld id="{9EE4D138-C43A-4F90-A2B5-F10A8E260FC6}" type="slidenum">
              <a:rPr lang="it-IT" smtClean="0">
                <a:solidFill>
                  <a:prstClr val="black"/>
                </a:solidFill>
              </a:rPr>
              <a:pPr>
                <a:defRPr/>
              </a:pPr>
              <a:t>108</a:t>
            </a:fld>
            <a:endParaRPr lang="it-IT">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Osservando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tassi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di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eventi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stratificati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per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età</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per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trattamento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c’è</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stato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un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aumento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del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rischio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con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l’aumentare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dell’età</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in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tutti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gruppi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di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trattamento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in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tutti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gli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outcomes.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Quando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confrontano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edoxaban</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warfarin,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nel</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braccio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edoxaban</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60/30mg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sono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verificati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tassi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simili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di stroke/EES, stroke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ischemico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sanguinamenti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maggiori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ma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sono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state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significativamente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ridotte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le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emorragie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intracraniche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nei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pz</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con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età</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superiore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 65aa.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È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importante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sottolineare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che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non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c’è</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stata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alcuna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interazione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in base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all’età</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che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risultati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di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efficacia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sicurezza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di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Edoxaban</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verso Warfarin in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tutti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gruppi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di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pz</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sono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conformi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quelli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dello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studio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principale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(la p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interazione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non è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significativa</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NB: ALLA DOMANDA SE EDOXABAN NEI PZ PIU’ GIOVANI (&lt;65aa) NON RIDUCE LE ICH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L’incidenza</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di ICH con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Edoxaban</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è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sovrapponibile</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in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tutte</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e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tre</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le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fasce</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d’età</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con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il</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Warfarin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c’è</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invece</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un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peggioramento</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con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l’aumentare</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dell’età</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Questo</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è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il</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motive per cui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il</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maggior</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beneficio</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si</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osserva</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negli</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smtClean="0">
                <a:ln>
                  <a:noFill/>
                </a:ln>
                <a:solidFill>
                  <a:prstClr val="black"/>
                </a:solidFill>
                <a:effectLst/>
                <a:uLnTx/>
                <a:uFillTx/>
                <a:latin typeface="Times New Roman" pitchFamily="18" charset="0"/>
                <a:ea typeface="+mn-ea"/>
                <a:cs typeface="+mn-cs"/>
              </a:rPr>
              <a:t>anziani</a:t>
            </a:r>
            <a:r>
              <a:rPr kumimoji="0" lang="en-US" altLang="ja-JP" sz="1200" b="0" i="0" u="none" strike="noStrike" kern="1200" cap="none" spc="0" normalizeH="0" baseline="0" noProof="0" dirty="0" smtClean="0">
                <a:ln>
                  <a:noFill/>
                </a:ln>
                <a:solidFill>
                  <a:prstClr val="black"/>
                </a:solidFill>
                <a:effectLst/>
                <a:uLnTx/>
                <a:uFillTx/>
                <a:latin typeface="Times New Roman" pitchFamily="18"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Sono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stati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analizzati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anche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altri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end point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presenti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nel</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lavoro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ma non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nella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diapositiva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che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includono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lo stroke fatale,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sanguinamenti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fatali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sanguinamenti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GI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maggiori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e per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tutti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questi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non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sono</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osservate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differenze</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secoda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dell’età</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–la Pint è sempre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stata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 non </a:t>
            </a:r>
            <a:r>
              <a:rPr kumimoji="0" lang="en-US" altLang="ja-JP" sz="1200" b="0" i="0" u="none" strike="noStrike" kern="1200" cap="none" spc="0" normalizeH="0" baseline="0" noProof="0" dirty="0" err="1">
                <a:ln>
                  <a:noFill/>
                </a:ln>
                <a:solidFill>
                  <a:prstClr val="black"/>
                </a:solidFill>
                <a:effectLst/>
                <a:uLnTx/>
                <a:uFillTx/>
                <a:latin typeface="Times New Roman" pitchFamily="18" charset="0"/>
                <a:ea typeface="+mn-ea"/>
                <a:cs typeface="+mn-cs"/>
              </a:rPr>
              <a:t>significativa</a:t>
            </a:r>
            <a:r>
              <a:rPr kumimoji="0" lang="en-US" altLang="ja-JP" sz="1200" b="0" i="0" u="none" strike="noStrike" kern="1200" cap="none" spc="0" normalizeH="0" baseline="0" noProof="0" dirty="0">
                <a:ln>
                  <a:noFill/>
                </a:ln>
                <a:solidFill>
                  <a:prstClr val="black"/>
                </a:solidFill>
                <a:effectLst/>
                <a:uLnTx/>
                <a:uFillTx/>
                <a:latin typeface="Times New Roman" pitchFamily="18"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1" i="0" u="none" strike="noStrike" kern="1200" cap="none" spc="0" normalizeH="0" baseline="0" noProof="0" dirty="0">
              <a:ln>
                <a:noFill/>
              </a:ln>
              <a:solidFill>
                <a:prstClr val="black"/>
              </a:solidFill>
              <a:effectLst/>
              <a:uLnTx/>
              <a:uFillTx/>
              <a:latin typeface="Times New Roman" pitchFamily="18" charset="0"/>
              <a:ea typeface="+mn-ea"/>
              <a:cs typeface="+mn-cs"/>
            </a:endParaRPr>
          </a:p>
        </p:txBody>
      </p:sp>
      <p:sp>
        <p:nvSpPr>
          <p:cNvPr id="4" name="Segnaposto numero diapositiva 3"/>
          <p:cNvSpPr>
            <a:spLocks noGrp="1"/>
          </p:cNvSpPr>
          <p:nvPr>
            <p:ph type="sldNum" sz="quarter" idx="10"/>
          </p:nvPr>
        </p:nvSpPr>
        <p:spPr/>
        <p:txBody>
          <a:bodyPr/>
          <a:lstStyle/>
          <a:p>
            <a:fld id="{E6B2A1C6-539D-4D10-AE5F-2F285F5A7AB5}" type="slidenum">
              <a:rPr lang="it-IT" smtClean="0">
                <a:solidFill>
                  <a:prstClr val="black"/>
                </a:solidFill>
              </a:rPr>
              <a:pPr/>
              <a:t>21</a:t>
            </a:fld>
            <a:endParaRPr lang="it-IT">
              <a:solidFill>
                <a:prstClr val="black"/>
              </a:solidFill>
            </a:endParaRPr>
          </a:p>
        </p:txBody>
      </p:sp>
    </p:spTree>
    <p:extLst>
      <p:ext uri="{BB962C8B-B14F-4D97-AF65-F5344CB8AC3E}">
        <p14:creationId xmlns:p14="http://schemas.microsoft.com/office/powerpoint/2010/main" val="3058933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egnaposto immagine diapositiva 1"/>
          <p:cNvSpPr>
            <a:spLocks noGrp="1" noRot="1" noChangeAspect="1" noTextEdit="1"/>
          </p:cNvSpPr>
          <p:nvPr>
            <p:ph type="sldImg"/>
          </p:nvPr>
        </p:nvSpPr>
        <p:spPr bwMode="auto">
          <a:xfrm>
            <a:off x="998538" y="728663"/>
            <a:ext cx="4860925" cy="364648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9" name="Segnaposto note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it-IT" smtClean="0"/>
              <a:t>NB: i pazienti sono stati seguiti per 30 gg dopo l’intervento</a:t>
            </a:r>
          </a:p>
        </p:txBody>
      </p:sp>
      <p:sp>
        <p:nvSpPr>
          <p:cNvPr id="4" name="Segnaposto numero diapositiva 3"/>
          <p:cNvSpPr>
            <a:spLocks noGrp="1"/>
          </p:cNvSpPr>
          <p:nvPr>
            <p:ph type="sldNum" sz="quarter" idx="5"/>
          </p:nvPr>
        </p:nvSpPr>
        <p:spPr/>
        <p:txBody>
          <a:bodyPr/>
          <a:lstStyle/>
          <a:p>
            <a:pPr>
              <a:defRPr/>
            </a:pPr>
            <a:fld id="{9EE4D138-C43A-4F90-A2B5-F10A8E260FC6}" type="slidenum">
              <a:rPr lang="it-IT" smtClean="0">
                <a:solidFill>
                  <a:prstClr val="black"/>
                </a:solidFill>
              </a:rPr>
              <a:pPr>
                <a:defRPr/>
              </a:pPr>
              <a:t>109</a:t>
            </a:fld>
            <a:endParaRPr lang="it-IT">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None/>
              <a:tabLst/>
              <a:defRPr/>
            </a:pPr>
            <a:r>
              <a:rPr lang="en-US" altLang="en-US" b="1" dirty="0"/>
              <a:t>References</a:t>
            </a:r>
            <a:endParaRPr lang="en-GB" altLang="en-US" b="1" dirty="0"/>
          </a:p>
          <a:p>
            <a:pPr marL="228600" marR="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GB" altLang="en-US" dirty="0"/>
              <a:t>Connolly SJ et al. N Engl J Med 2009;361:1139–51</a:t>
            </a:r>
          </a:p>
          <a:p>
            <a:pPr marL="228600" marR="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en-GB" dirty="0">
                <a:latin typeface="Arial" panose="020B0604020202020204" pitchFamily="34" charset="0"/>
                <a:ea typeface="Geneva"/>
                <a:cs typeface="Arial" panose="020B0604020202020204" pitchFamily="34" charset="0"/>
              </a:rPr>
              <a:t>Fox KA et al. Eur Heart J 2011;32:2387</a:t>
            </a:r>
            <a:r>
              <a:rPr lang="en-GB" altLang="en-US" dirty="0"/>
              <a:t>–</a:t>
            </a:r>
            <a:r>
              <a:rPr lang="en-GB" dirty="0">
                <a:latin typeface="Arial" panose="020B0604020202020204" pitchFamily="34" charset="0"/>
                <a:ea typeface="Geneva"/>
                <a:cs typeface="Arial" panose="020B0604020202020204" pitchFamily="34" charset="0"/>
              </a:rPr>
              <a:t>94</a:t>
            </a:r>
          </a:p>
          <a:p>
            <a:pPr marL="228600" marR="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da-DK" dirty="0"/>
              <a:t>Granger CB et al. N Engl J Med 2011;365:981–92</a:t>
            </a:r>
          </a:p>
          <a:p>
            <a:pPr marL="228600" marR="0" indent="-228600" algn="l" defTabSz="914400" rtl="0" eaLnBrk="1" fontAlgn="auto" latinLnBrk="0" hangingPunct="1">
              <a:lnSpc>
                <a:spcPct val="100000"/>
              </a:lnSpc>
              <a:spcBef>
                <a:spcPts val="0"/>
              </a:spcBef>
              <a:spcAft>
                <a:spcPts val="0"/>
              </a:spcAft>
              <a:buClrTx/>
              <a:buSzTx/>
              <a:buFont typeface="Arial" pitchFamily="34" charset="0"/>
              <a:buAutoNum type="arabicPeriod"/>
              <a:tabLst/>
              <a:defRPr/>
            </a:pPr>
            <a:r>
              <a:rPr lang="it-IT" altLang="en-US" dirty="0"/>
              <a:t>Giugliano RP et al. N Engl J Med 2013;369:2093–104</a:t>
            </a:r>
            <a:endParaRPr lang="en-GB" altLang="en-US" dirty="0"/>
          </a:p>
          <a:p>
            <a:pPr marL="0" indent="0">
              <a:buNone/>
            </a:pPr>
            <a:endParaRPr lang="en-GB" dirty="0"/>
          </a:p>
        </p:txBody>
      </p:sp>
      <p:sp>
        <p:nvSpPr>
          <p:cNvPr id="4" name="Slide Number Placeholder 3"/>
          <p:cNvSpPr>
            <a:spLocks noGrp="1"/>
          </p:cNvSpPr>
          <p:nvPr>
            <p:ph type="sldNum" sz="quarter" idx="10"/>
          </p:nvPr>
        </p:nvSpPr>
        <p:spPr/>
        <p:txBody>
          <a:bodyPr/>
          <a:lstStyle/>
          <a:p>
            <a:fld id="{0F5C6415-1257-C940-8E42-D9A7FF4103C5}"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457850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Slide Image Placeholder 1"/>
          <p:cNvSpPr>
            <a:spLocks noGrp="1" noRot="1" noChangeAspect="1" noTextEdit="1"/>
          </p:cNvSpPr>
          <p:nvPr>
            <p:ph type="sldImg"/>
          </p:nvPr>
        </p:nvSpPr>
        <p:spPr>
          <a:xfrm>
            <a:off x="917575" y="744538"/>
            <a:ext cx="4962525" cy="3722687"/>
          </a:xfrm>
          <a:ln/>
        </p:spPr>
      </p:sp>
      <p:sp>
        <p:nvSpPr>
          <p:cNvPr id="768003" name="Notes Placeholder 2"/>
          <p:cNvSpPr>
            <a:spLocks noGrp="1"/>
          </p:cNvSpPr>
          <p:nvPr>
            <p:ph type="body" idx="1"/>
          </p:nvPr>
        </p:nvSpPr>
        <p:spPr>
          <a:noFill/>
        </p:spPr>
        <p:txBody>
          <a:bodyPr/>
          <a:lstStyle/>
          <a:p>
            <a:endParaRPr lang="en-GB" altLang="it-IT" smtClean="0">
              <a:latin typeface="Arial" pitchFamily="34" charset="0"/>
            </a:endParaRPr>
          </a:p>
        </p:txBody>
      </p:sp>
      <p:sp>
        <p:nvSpPr>
          <p:cNvPr id="768004"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46BC1017-E277-4719-846C-2F4711E7104D}" type="slidenum">
              <a:rPr lang="de-DE" altLang="it-IT" smtClean="0">
                <a:solidFill>
                  <a:srgbClr val="000000"/>
                </a:solidFill>
              </a:rPr>
              <a:pPr eaLnBrk="1" hangingPunct="1">
                <a:spcBef>
                  <a:spcPct val="0"/>
                </a:spcBef>
              </a:pPr>
              <a:t>25</a:t>
            </a:fld>
            <a:endParaRPr lang="de-DE" altLang="it-IT" smtClean="0">
              <a:solidFill>
                <a:srgbClr val="000000"/>
              </a:solidFill>
            </a:endParaRPr>
          </a:p>
        </p:txBody>
      </p:sp>
    </p:spTree>
    <p:extLst>
      <p:ext uri="{BB962C8B-B14F-4D97-AF65-F5344CB8AC3E}">
        <p14:creationId xmlns:p14="http://schemas.microsoft.com/office/powerpoint/2010/main" val="1144682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050" dirty="0"/>
              <a:t>I pazienti che presentano i criteri clinici per ridurre il dosaggio sono pazienti ad alto rischio:</a:t>
            </a:r>
          </a:p>
          <a:p>
            <a:r>
              <a:rPr lang="it-IT" sz="1050" baseline="0" dirty="0"/>
              <a:t>g</a:t>
            </a:r>
            <a:r>
              <a:rPr lang="it-IT" sz="1050" dirty="0"/>
              <a:t>li eventi di </a:t>
            </a:r>
            <a:r>
              <a:rPr lang="it-IT" sz="1050" dirty="0" err="1"/>
              <a:t>stroke</a:t>
            </a:r>
            <a:r>
              <a:rPr lang="it-IT" sz="1050" dirty="0"/>
              <a:t> e quelli di sanguinamento aumentano sia nei pazienti trattati con </a:t>
            </a:r>
            <a:r>
              <a:rPr lang="it-IT" sz="1050" dirty="0" err="1"/>
              <a:t>warfarin</a:t>
            </a:r>
            <a:r>
              <a:rPr lang="it-IT" sz="1050" baseline="0" dirty="0"/>
              <a:t> che nei pazienti trattati con </a:t>
            </a:r>
            <a:r>
              <a:rPr lang="it-IT" sz="1050" baseline="0" dirty="0" err="1"/>
              <a:t>edoxaban</a:t>
            </a:r>
            <a:r>
              <a:rPr lang="it-IT" sz="1050" baseline="0" dirty="0"/>
              <a:t>. Questi sono i pz che più difficilmente vengono trattati, a causa soprattutto del loro alto rischio emorragico.</a:t>
            </a:r>
          </a:p>
          <a:p>
            <a:endParaRPr lang="it-IT" sz="1050" baseline="0" dirty="0"/>
          </a:p>
          <a:p>
            <a:r>
              <a:rPr lang="it-IT" sz="1050" baseline="0" dirty="0"/>
              <a:t>Questo grafico riassume i risultati di </a:t>
            </a:r>
            <a:r>
              <a:rPr lang="it-IT" sz="1050" baseline="0" dirty="0" err="1"/>
              <a:t>edoxaban</a:t>
            </a:r>
            <a:r>
              <a:rPr lang="it-IT" sz="1050" baseline="0" dirty="0"/>
              <a:t> ridotto a 30mg nell’end </a:t>
            </a:r>
            <a:r>
              <a:rPr lang="it-IT" sz="1050" baseline="0" dirty="0" err="1"/>
              <a:t>point</a:t>
            </a:r>
            <a:r>
              <a:rPr lang="it-IT" sz="1050" baseline="0" dirty="0"/>
              <a:t> primario di efficacia e sicurezza.</a:t>
            </a:r>
            <a:endParaRPr lang="it-IT" sz="105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05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05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sng" strike="noStrike" kern="1200" cap="none" spc="0" normalizeH="0" baseline="0" noProof="0" dirty="0">
                <a:ln>
                  <a:noFill/>
                </a:ln>
                <a:solidFill>
                  <a:prstClr val="black"/>
                </a:solidFill>
                <a:effectLst/>
                <a:uLnTx/>
                <a:uFillTx/>
                <a:latin typeface="+mn-lt"/>
                <a:ea typeface="+mn-ea"/>
                <a:cs typeface="+mn-cs"/>
              </a:rPr>
              <a:t>QUAL E’ IL MESSAGGIO</a:t>
            </a:r>
            <a:r>
              <a:rPr kumimoji="0" lang="it-IT" sz="900" b="1" i="0" u="sng" strike="noStrike" kern="1200" cap="none" spc="0" normalizeH="0" baseline="0" noProof="0" dirty="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900" b="0" i="0" u="sng" strike="noStrike" kern="1200" cap="none" spc="0" normalizeH="0" baseline="0" noProof="0" dirty="0">
                <a:ln>
                  <a:noFill/>
                </a:ln>
                <a:solidFill>
                  <a:prstClr val="black"/>
                </a:solidFill>
                <a:effectLst/>
                <a:uLnTx/>
                <a:uFillTx/>
                <a:latin typeface="+mn-lt"/>
                <a:ea typeface="+mn-ea"/>
                <a:cs typeface="+mn-cs"/>
              </a:rPr>
              <a:t>Riducendo il dosaggio in questa categoria di pz si mantiene l’efficacia e aumenta la sicurezza di </a:t>
            </a:r>
            <a:r>
              <a:rPr kumimoji="0" lang="it-IT" sz="900" b="0" i="0" u="sng" strike="noStrike" kern="1200" cap="none" spc="0" normalizeH="0" baseline="0" noProof="0" dirty="0" err="1">
                <a:ln>
                  <a:noFill/>
                </a:ln>
                <a:solidFill>
                  <a:prstClr val="black"/>
                </a:solidFill>
                <a:effectLst/>
                <a:uLnTx/>
                <a:uFillTx/>
                <a:latin typeface="+mn-lt"/>
                <a:ea typeface="+mn-ea"/>
                <a:cs typeface="+mn-cs"/>
              </a:rPr>
              <a:t>edoxaban</a:t>
            </a:r>
            <a:r>
              <a:rPr kumimoji="0" lang="it-IT" sz="900" b="0" i="0" u="sng" strike="noStrike" kern="1200" cap="none" spc="0" normalizeH="0" baseline="0" noProof="0" dirty="0">
                <a:ln>
                  <a:noFill/>
                </a:ln>
                <a:solidFill>
                  <a:prstClr val="black"/>
                </a:solidFill>
                <a:effectLst/>
                <a:uLnTx/>
                <a:uFillTx/>
                <a:latin typeface="+mn-lt"/>
                <a:ea typeface="+mn-ea"/>
                <a:cs typeface="+mn-cs"/>
              </a:rPr>
              <a:t> verso </a:t>
            </a:r>
            <a:r>
              <a:rPr kumimoji="0" lang="it-IT" sz="900" b="0" i="0" u="sng" strike="noStrike" kern="1200" cap="none" spc="0" normalizeH="0" baseline="0" noProof="0" dirty="0" err="1">
                <a:ln>
                  <a:noFill/>
                </a:ln>
                <a:solidFill>
                  <a:prstClr val="black"/>
                </a:solidFill>
                <a:effectLst/>
                <a:uLnTx/>
                <a:uFillTx/>
                <a:latin typeface="+mn-lt"/>
                <a:ea typeface="+mn-ea"/>
                <a:cs typeface="+mn-cs"/>
              </a:rPr>
              <a:t>warfarin</a:t>
            </a:r>
            <a:endParaRPr kumimoji="0" lang="it-IT" sz="900" b="0" i="0" u="sng" strike="noStrike" kern="1200" cap="none" spc="0" normalizeH="0" baseline="0" noProof="0" dirty="0">
              <a:ln>
                <a:noFill/>
              </a:ln>
              <a:solidFill>
                <a:prstClr val="black"/>
              </a:solidFill>
              <a:effectLst/>
              <a:uLnTx/>
              <a:uFillTx/>
              <a:latin typeface="+mn-lt"/>
              <a:ea typeface="+mn-ea"/>
              <a:cs typeface="+mn-cs"/>
            </a:endParaRPr>
          </a:p>
          <a:p>
            <a:endParaRPr kumimoji="0" lang="it-IT" sz="1050" b="0" i="0" u="sng" strike="noStrike" kern="1200" cap="none" spc="0" normalizeH="0" baseline="0" noProof="0" dirty="0">
              <a:ln>
                <a:noFill/>
              </a:ln>
              <a:solidFill>
                <a:prstClr val="black"/>
              </a:solidFill>
              <a:effectLst/>
              <a:uLnTx/>
              <a:uFillTx/>
              <a:latin typeface="+mn-lt"/>
              <a:ea typeface="+mn-ea"/>
              <a:cs typeface="+mn-cs"/>
            </a:endParaRPr>
          </a:p>
        </p:txBody>
      </p:sp>
      <p:sp>
        <p:nvSpPr>
          <p:cNvPr id="4" name="Segnaposto numero diapositiva 3"/>
          <p:cNvSpPr>
            <a:spLocks noGrp="1"/>
          </p:cNvSpPr>
          <p:nvPr>
            <p:ph type="sldNum" sz="quarter" idx="10"/>
          </p:nvPr>
        </p:nvSpPr>
        <p:spPr/>
        <p:txBody>
          <a:bodyPr/>
          <a:lstStyle/>
          <a:p>
            <a:fld id="{E6B2A1C6-539D-4D10-AE5F-2F285F5A7AB5}" type="slidenum">
              <a:rPr lang="it-IT" smtClean="0"/>
              <a:t>28</a:t>
            </a:fld>
            <a:endParaRPr lang="it-IT"/>
          </a:p>
        </p:txBody>
      </p:sp>
    </p:spTree>
    <p:extLst>
      <p:ext uri="{BB962C8B-B14F-4D97-AF65-F5344CB8AC3E}">
        <p14:creationId xmlns:p14="http://schemas.microsoft.com/office/powerpoint/2010/main" val="720006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Abbreviations</a:t>
            </a:r>
          </a:p>
          <a:p>
            <a:pPr marL="0" marR="0" indent="0" algn="l" defTabSz="914400" rtl="0" eaLnBrk="1" fontAlgn="auto" latinLnBrk="0" hangingPunct="1">
              <a:lnSpc>
                <a:spcPct val="100000"/>
              </a:lnSpc>
              <a:spcBef>
                <a:spcPts val="0"/>
              </a:spcBef>
              <a:spcAft>
                <a:spcPts val="0"/>
              </a:spcAft>
              <a:buClrTx/>
              <a:buSzTx/>
              <a:buFontTx/>
              <a:buNone/>
              <a:tabLst/>
              <a:defRPr/>
            </a:pPr>
            <a:r>
              <a:rPr lang="en-GB" b="0" baseline="0" dirty="0" smtClean="0"/>
              <a:t>ASA, aspirin; BID, twice daily; </a:t>
            </a:r>
            <a:r>
              <a:rPr lang="en-GB" b="0" baseline="0" dirty="0" err="1" smtClean="0"/>
              <a:t>CrCl</a:t>
            </a:r>
            <a:r>
              <a:rPr lang="en-GB" b="0" baseline="0" dirty="0" smtClean="0"/>
              <a:t>, creatinine clearance; DAPT, dual antiplatelet therapy; NVAF, non </a:t>
            </a:r>
            <a:r>
              <a:rPr lang="en-GB" b="0" baseline="0" dirty="0" err="1" smtClean="0"/>
              <a:t>valvular</a:t>
            </a:r>
            <a:r>
              <a:rPr lang="en-GB" b="0" baseline="0" dirty="0" smtClean="0"/>
              <a:t> atrial fibrillation; </a:t>
            </a:r>
            <a:r>
              <a:rPr lang="en-GB" b="0" dirty="0" smtClean="0"/>
              <a:t>OD,</a:t>
            </a:r>
            <a:r>
              <a:rPr lang="en-GB" b="0" baseline="0" dirty="0" smtClean="0"/>
              <a:t> once daily; PCI, percutaneous coronary intervention; VKA, vitamin K antagonist</a:t>
            </a:r>
            <a:endParaRPr lang="en-GB"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Executive Committee</a:t>
            </a:r>
          </a:p>
          <a:p>
            <a:pPr marL="171450" indent="-171450">
              <a:buFont typeface="Arial" panose="020B0604020202020204" pitchFamily="34" charset="0"/>
              <a:buChar char="•"/>
            </a:pPr>
            <a:r>
              <a:rPr lang="en-US" sz="1100" dirty="0" smtClean="0"/>
              <a:t>C. Michael Gibson, MD, MS (Study Chairman)</a:t>
            </a:r>
          </a:p>
          <a:p>
            <a:pPr marL="171450" indent="-171450">
              <a:buFont typeface="Arial" panose="020B0604020202020204" pitchFamily="34" charset="0"/>
              <a:buChar char="•"/>
            </a:pPr>
            <a:r>
              <a:rPr lang="en-US" sz="1100" dirty="0" smtClean="0"/>
              <a:t>Keith A. Fox, </a:t>
            </a:r>
            <a:r>
              <a:rPr lang="en-US" sz="1100" dirty="0" err="1" smtClean="0"/>
              <a:t>MBChB</a:t>
            </a:r>
            <a:r>
              <a:rPr lang="en-US" sz="1100" dirty="0" smtClean="0"/>
              <a:t> (Study Co-chair)</a:t>
            </a:r>
          </a:p>
          <a:p>
            <a:pPr marL="171450" indent="-171450">
              <a:buFont typeface="Arial" panose="020B0604020202020204" pitchFamily="34" charset="0"/>
              <a:buChar char="•"/>
            </a:pPr>
            <a:r>
              <a:rPr lang="en-US" sz="1100" dirty="0" err="1" smtClean="0"/>
              <a:t>Christoph</a:t>
            </a:r>
            <a:r>
              <a:rPr lang="en-US" sz="1100" dirty="0" smtClean="0"/>
              <a:t> Bode, MD</a:t>
            </a:r>
          </a:p>
          <a:p>
            <a:pPr marL="171450" indent="-171450">
              <a:buFont typeface="Arial" panose="020B0604020202020204" pitchFamily="34" charset="0"/>
              <a:buChar char="•"/>
            </a:pPr>
            <a:r>
              <a:rPr lang="en-US" sz="1100" dirty="0" smtClean="0"/>
              <a:t>Marc Cohen, MD</a:t>
            </a:r>
          </a:p>
          <a:p>
            <a:pPr marL="171450" indent="-171450">
              <a:buFont typeface="Arial" panose="020B0604020202020204" pitchFamily="34" charset="0"/>
              <a:buChar char="•"/>
            </a:pPr>
            <a:r>
              <a:rPr lang="en-US" sz="1100" dirty="0" smtClean="0"/>
              <a:t>Jonathan L. </a:t>
            </a:r>
            <a:r>
              <a:rPr lang="en-US" sz="1100" dirty="0" err="1" smtClean="0"/>
              <a:t>Halperin</a:t>
            </a:r>
            <a:r>
              <a:rPr lang="en-US" sz="1100" dirty="0" smtClean="0"/>
              <a:t>, MD</a:t>
            </a:r>
          </a:p>
          <a:p>
            <a:pPr marL="171450" indent="-171450">
              <a:buFont typeface="Arial" panose="020B0604020202020204" pitchFamily="34" charset="0"/>
              <a:buChar char="•"/>
            </a:pPr>
            <a:r>
              <a:rPr lang="en-US" sz="1100" dirty="0" smtClean="0"/>
              <a:t>Steen Husted, MD</a:t>
            </a:r>
          </a:p>
          <a:p>
            <a:pPr marL="171450" indent="-171450">
              <a:buFont typeface="Arial" panose="020B0604020202020204" pitchFamily="34" charset="0"/>
              <a:buChar char="•"/>
            </a:pPr>
            <a:r>
              <a:rPr lang="en-US" sz="1100" dirty="0" smtClean="0"/>
              <a:t>Gregory Y.H. Lip, </a:t>
            </a:r>
            <a:r>
              <a:rPr lang="en-US" sz="1100" dirty="0" err="1" smtClean="0"/>
              <a:t>MBChB</a:t>
            </a:r>
            <a:endParaRPr lang="en-US" sz="1100" dirty="0" smtClean="0"/>
          </a:p>
          <a:p>
            <a:pPr marL="171450" indent="-171450">
              <a:buFont typeface="Arial" panose="020B0604020202020204" pitchFamily="34" charset="0"/>
              <a:buChar char="•"/>
            </a:pPr>
            <a:r>
              <a:rPr lang="en-US" sz="1100" dirty="0" smtClean="0"/>
              <a:t>Roxana Mehran, MD</a:t>
            </a:r>
          </a:p>
          <a:p>
            <a:pPr marL="171450" indent="-171450">
              <a:buFont typeface="Arial" panose="020B0604020202020204" pitchFamily="34" charset="0"/>
              <a:buChar char="•"/>
            </a:pPr>
            <a:r>
              <a:rPr lang="en-US" sz="1100" dirty="0" smtClean="0"/>
              <a:t>Eric Peterson, MD</a:t>
            </a:r>
          </a:p>
          <a:p>
            <a:pPr marL="171450" indent="-171450">
              <a:buFont typeface="Arial" panose="020B0604020202020204" pitchFamily="34" charset="0"/>
              <a:buChar char="•"/>
            </a:pPr>
            <a:r>
              <a:rPr lang="en-US" sz="1100" dirty="0" err="1" smtClean="0"/>
              <a:t>Freek</a:t>
            </a:r>
            <a:r>
              <a:rPr lang="en-US" sz="1100" dirty="0" smtClean="0"/>
              <a:t> </a:t>
            </a:r>
            <a:r>
              <a:rPr lang="en-US" sz="1100" dirty="0" err="1" smtClean="0"/>
              <a:t>Verheugt</a:t>
            </a:r>
            <a:r>
              <a:rPr lang="en-US" sz="1100" dirty="0" smtClean="0"/>
              <a:t>, MD</a:t>
            </a:r>
            <a:endParaRPr lang="en-GB" sz="11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FE12A04-9E3C-4CA4-8E37-57D068AB06B1}" type="slidenum">
              <a:rPr lang="en-GB" smtClean="0">
                <a:solidFill>
                  <a:prstClr val="black"/>
                </a:solidFill>
              </a:rPr>
              <a:pPr/>
              <a:t>41</a:t>
            </a:fld>
            <a:endParaRPr lang="en-GB" dirty="0">
              <a:solidFill>
                <a:prstClr val="black"/>
              </a:solidFill>
            </a:endParaRPr>
          </a:p>
        </p:txBody>
      </p:sp>
    </p:spTree>
    <p:extLst>
      <p:ext uri="{BB962C8B-B14F-4D97-AF65-F5344CB8AC3E}">
        <p14:creationId xmlns:p14="http://schemas.microsoft.com/office/powerpoint/2010/main" val="415473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FE12A04-9E3C-4CA4-8E37-57D068AB06B1}" type="slidenum">
              <a:rPr lang="en-GB" smtClean="0">
                <a:solidFill>
                  <a:prstClr val="black"/>
                </a:solidFill>
              </a:rPr>
              <a:pPr/>
              <a:t>42</a:t>
            </a:fld>
            <a:endParaRPr lang="en-GB" dirty="0">
              <a:solidFill>
                <a:prstClr val="black"/>
              </a:solidFill>
            </a:endParaRPr>
          </a:p>
        </p:txBody>
      </p:sp>
    </p:spTree>
    <p:extLst>
      <p:ext uri="{BB962C8B-B14F-4D97-AF65-F5344CB8AC3E}">
        <p14:creationId xmlns:p14="http://schemas.microsoft.com/office/powerpoint/2010/main" val="47834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FE12A04-9E3C-4CA4-8E37-57D068AB06B1}" type="slidenum">
              <a:rPr lang="en-GB" smtClean="0">
                <a:solidFill>
                  <a:prstClr val="black"/>
                </a:solidFill>
              </a:rPr>
              <a:pPr/>
              <a:t>43</a:t>
            </a:fld>
            <a:endParaRPr lang="en-GB" dirty="0">
              <a:solidFill>
                <a:prstClr val="black"/>
              </a:solidFill>
            </a:endParaRPr>
          </a:p>
        </p:txBody>
      </p:sp>
    </p:spTree>
    <p:extLst>
      <p:ext uri="{BB962C8B-B14F-4D97-AF65-F5344CB8AC3E}">
        <p14:creationId xmlns:p14="http://schemas.microsoft.com/office/powerpoint/2010/main" val="722978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7.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7.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172034" name="Rectangle 2"/>
          <p:cNvSpPr>
            <a:spLocks noGrp="1" noChangeArrowheads="1"/>
          </p:cNvSpPr>
          <p:nvPr>
            <p:ph type="ctrTitle"/>
          </p:nvPr>
        </p:nvSpPr>
        <p:spPr>
          <a:xfrm>
            <a:off x="685800" y="2130447"/>
            <a:ext cx="7772400" cy="1470025"/>
          </a:xfrm>
        </p:spPr>
        <p:txBody>
          <a:bodyPr/>
          <a:lstStyle>
            <a:lvl1pPr>
              <a:defRPr/>
            </a:lvl1pPr>
          </a:lstStyle>
          <a:p>
            <a:pPr lvl="0"/>
            <a:r>
              <a:rPr lang="en-US" noProof="0" smtClean="0"/>
              <a:t>Click to edit Master title style</a:t>
            </a:r>
          </a:p>
        </p:txBody>
      </p:sp>
      <p:sp>
        <p:nvSpPr>
          <p:cNvPr id="172035" name="Rectangle 3"/>
          <p:cNvSpPr>
            <a:spLocks noGrp="1" noChangeArrowheads="1"/>
          </p:cNvSpPr>
          <p:nvPr>
            <p:ph type="subTitle" idx="1"/>
          </p:nvPr>
        </p:nvSpPr>
        <p:spPr>
          <a:xfrm>
            <a:off x="1371600" y="3886202"/>
            <a:ext cx="6400800" cy="1752600"/>
          </a:xfrm>
        </p:spPr>
        <p:txBody>
          <a:bodyPr/>
          <a:lstStyle>
            <a:lvl1pPr marL="0" indent="0" algn="ctr">
              <a:buFontTx/>
              <a:buNone/>
              <a:defRPr/>
            </a:lvl1pPr>
          </a:lstStyle>
          <a:p>
            <a:pPr lvl="0"/>
            <a:r>
              <a:rPr lang="en-US" noProof="0" smtClean="0"/>
              <a:t>Click to edit Master subtitle style</a:t>
            </a:r>
          </a:p>
        </p:txBody>
      </p:sp>
      <p:sp>
        <p:nvSpPr>
          <p:cNvPr id="172036" name="Rectangle 4"/>
          <p:cNvSpPr>
            <a:spLocks noGrp="1" noChangeArrowheads="1"/>
          </p:cNvSpPr>
          <p:nvPr>
            <p:ph type="ftr" sz="quarter" idx="3"/>
          </p:nvPr>
        </p:nvSpPr>
        <p:spPr>
          <a:xfrm>
            <a:off x="3124200" y="6245225"/>
            <a:ext cx="2895600" cy="476250"/>
          </a:xfrm>
        </p:spPr>
        <p:txBody>
          <a:bodyPr/>
          <a:lstStyle>
            <a:lvl1pPr>
              <a:defRPr/>
            </a:lvl1pPr>
          </a:lstStyle>
          <a:p>
            <a:endParaRPr lang="en-US"/>
          </a:p>
        </p:txBody>
      </p:sp>
      <p:sp>
        <p:nvSpPr>
          <p:cNvPr id="172037" name="Rectangle 5"/>
          <p:cNvSpPr>
            <a:spLocks noGrp="1" noChangeArrowheads="1"/>
          </p:cNvSpPr>
          <p:nvPr>
            <p:ph type="sldNum" sz="quarter" idx="4"/>
          </p:nvPr>
        </p:nvSpPr>
        <p:spPr>
          <a:xfrm>
            <a:off x="6553200" y="6245225"/>
            <a:ext cx="2133600" cy="476250"/>
          </a:xfrm>
        </p:spPr>
        <p:txBody>
          <a:bodyPr/>
          <a:lstStyle>
            <a:lvl1pPr>
              <a:defRPr/>
            </a:lvl1pPr>
          </a:lstStyle>
          <a:p>
            <a:fld id="{89A532CC-3C05-E540-AAFF-A19416A00F62}" type="slidenum">
              <a:rPr lang="en-US"/>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piè di pagina 3"/>
          <p:cNvSpPr>
            <a:spLocks noGrp="1"/>
          </p:cNvSpPr>
          <p:nvPr>
            <p:ph type="ftr" sz="quarter" idx="10"/>
          </p:nvPr>
        </p:nvSpPr>
        <p:spPr/>
        <p:txBody>
          <a:bodyPr/>
          <a:lstStyle>
            <a:lvl1pPr>
              <a:defRPr/>
            </a:lvl1pPr>
          </a:lstStyle>
          <a:p>
            <a:endParaRPr lang="en-US"/>
          </a:p>
        </p:txBody>
      </p:sp>
      <p:sp>
        <p:nvSpPr>
          <p:cNvPr id="5" name="Segnaposto numero diapositiva 4"/>
          <p:cNvSpPr>
            <a:spLocks noGrp="1"/>
          </p:cNvSpPr>
          <p:nvPr>
            <p:ph type="sldNum" sz="quarter" idx="11"/>
          </p:nvPr>
        </p:nvSpPr>
        <p:spPr/>
        <p:txBody>
          <a:bodyPr/>
          <a:lstStyle>
            <a:lvl1pPr>
              <a:defRPr/>
            </a:lvl1pPr>
          </a:lstStyle>
          <a:p>
            <a:fld id="{4381C40B-9266-3C44-BAD3-DD20D89767D2}" type="slidenum">
              <a:rPr lang="en-US"/>
              <a:pPr/>
              <a:t>‹n.›</a:t>
            </a:fld>
            <a:endParaRPr lang="en-US"/>
          </a:p>
        </p:txBody>
      </p:sp>
    </p:spTree>
    <p:extLst>
      <p:ext uri="{BB962C8B-B14F-4D97-AF65-F5344CB8AC3E}">
        <p14:creationId xmlns:p14="http://schemas.microsoft.com/office/powerpoint/2010/main" val="362013267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ub-Headline + 2 Contents">
    <p:spTree>
      <p:nvGrpSpPr>
        <p:cNvPr id="1" name=""/>
        <p:cNvGrpSpPr/>
        <p:nvPr/>
      </p:nvGrpSpPr>
      <p:grpSpPr>
        <a:xfrm>
          <a:off x="0" y="0"/>
          <a:ext cx="0" cy="0"/>
          <a:chOff x="0" y="0"/>
          <a:chExt cx="0" cy="0"/>
        </a:xfrm>
      </p:grpSpPr>
      <p:sp>
        <p:nvSpPr>
          <p:cNvPr id="8" name="Content Placeholder 7"/>
          <p:cNvSpPr>
            <a:spLocks noGrp="1"/>
          </p:cNvSpPr>
          <p:nvPr>
            <p:ph sz="quarter" idx="22"/>
          </p:nvPr>
        </p:nvSpPr>
        <p:spPr>
          <a:xfrm>
            <a:off x="612774"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10" name="Content Placeholder 7"/>
          <p:cNvSpPr>
            <a:spLocks noGrp="1"/>
          </p:cNvSpPr>
          <p:nvPr>
            <p:ph sz="quarter" idx="23"/>
          </p:nvPr>
        </p:nvSpPr>
        <p:spPr>
          <a:xfrm>
            <a:off x="4860480"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2" name="Title 1"/>
          <p:cNvSpPr>
            <a:spLocks noGrp="1"/>
          </p:cNvSpPr>
          <p:nvPr>
            <p:ph type="title" hasCustomPrompt="1"/>
          </p:nvPr>
        </p:nvSpPr>
        <p:spPr/>
        <p:txBody>
          <a:bodyPr/>
          <a:lstStyle/>
          <a:p>
            <a:r>
              <a:rPr lang="en-GB" noProof="0" dirty="0" smtClean="0"/>
              <a:t>Click to edit Master title text</a:t>
            </a:r>
            <a:endParaRPr lang="en-GB" dirty="0"/>
          </a:p>
        </p:txBody>
      </p:sp>
      <p:sp>
        <p:nvSpPr>
          <p:cNvPr id="7"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ím és tábláza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5" name="Table Placeholder 4"/>
          <p:cNvSpPr>
            <a:spLocks noGrp="1"/>
          </p:cNvSpPr>
          <p:nvPr>
            <p:ph type="tbl" sz="quarter" idx="11"/>
          </p:nvPr>
        </p:nvSpPr>
        <p:spPr>
          <a:xfrm>
            <a:off x="612000" y="1376772"/>
            <a:ext cx="8281175" cy="4860516"/>
          </a:xfrm>
        </p:spPr>
        <p:txBody>
          <a:bodyPr/>
          <a:lstStyle>
            <a:lvl1pPr>
              <a:defRPr>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Sub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5" name="Table Placeholder 4"/>
          <p:cNvSpPr>
            <a:spLocks noGrp="1"/>
          </p:cNvSpPr>
          <p:nvPr>
            <p:ph type="tbl" sz="quarter" idx="11"/>
          </p:nvPr>
        </p:nvSpPr>
        <p:spPr>
          <a:xfrm>
            <a:off x="612000" y="1825200"/>
            <a:ext cx="8281175" cy="4365288"/>
          </a:xfrm>
        </p:spPr>
        <p:txBody>
          <a:bodyPr/>
          <a:lstStyle>
            <a:lvl1pPr>
              <a:defRPr>
                <a:solidFill>
                  <a:schemeClr val="tx1"/>
                </a:solidFill>
              </a:defRPr>
            </a:lvl1pPr>
          </a:lstStyle>
          <a:p>
            <a:r>
              <a:rPr lang="hu-HU" noProof="0" smtClean="0"/>
              <a:t>Táblázat beszúrásához kattintson az ikonra</a:t>
            </a:r>
            <a:endParaRPr lang="en-GB" noProof="0" dirty="0"/>
          </a:p>
        </p:txBody>
      </p:sp>
      <p:sp>
        <p:nvSpPr>
          <p:cNvPr id="4"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Table Placeholder 2"/>
          <p:cNvSpPr>
            <a:spLocks noGrp="1"/>
          </p:cNvSpPr>
          <p:nvPr>
            <p:ph type="tbl" sz="quarter" idx="18"/>
          </p:nvPr>
        </p:nvSpPr>
        <p:spPr>
          <a:xfrm>
            <a:off x="611188" y="1376772"/>
            <a:ext cx="8281987" cy="2268537"/>
          </a:xfrm>
        </p:spPr>
        <p:txBody>
          <a:bodyPr/>
          <a:lstStyle>
            <a:lvl1pPr>
              <a:defRPr sz="1800">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ub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Table Placeholder 2"/>
          <p:cNvSpPr>
            <a:spLocks noGrp="1"/>
          </p:cNvSpPr>
          <p:nvPr>
            <p:ph type="tbl" sz="quarter" idx="18"/>
          </p:nvPr>
        </p:nvSpPr>
        <p:spPr>
          <a:xfrm>
            <a:off x="611188" y="1825200"/>
            <a:ext cx="8281987" cy="1763712"/>
          </a:xfrm>
        </p:spPr>
        <p:txBody>
          <a:bodyPr/>
          <a:lstStyle>
            <a:lvl1pPr>
              <a:defRPr sz="1800">
                <a:solidFill>
                  <a:schemeClr val="tx1"/>
                </a:solidFill>
              </a:defRPr>
            </a:lvl1pPr>
          </a:lstStyle>
          <a:p>
            <a:r>
              <a:rPr lang="hu-HU" noProof="0" smtClean="0"/>
              <a:t>Táblázat beszúrásához kattintson az ikonra</a:t>
            </a:r>
            <a:endParaRPr lang="en-GB" noProof="0" dirty="0"/>
          </a:p>
        </p:txBody>
      </p:sp>
      <p:sp>
        <p:nvSpPr>
          <p:cNvPr id="5"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Content Placeholder 5"/>
          <p:cNvSpPr>
            <a:spLocks noGrp="1"/>
          </p:cNvSpPr>
          <p:nvPr>
            <p:ph sz="quarter" idx="16"/>
          </p:nvPr>
        </p:nvSpPr>
        <p:spPr>
          <a:xfrm>
            <a:off x="612774" y="1376772"/>
            <a:ext cx="8280401" cy="2268599"/>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Table Placeholder 2"/>
          <p:cNvSpPr>
            <a:spLocks noGrp="1"/>
          </p:cNvSpPr>
          <p:nvPr>
            <p:ph type="tbl" sz="quarter" idx="18"/>
          </p:nvPr>
        </p:nvSpPr>
        <p:spPr>
          <a:xfrm>
            <a:off x="611188" y="3744000"/>
            <a:ext cx="8281987" cy="2493288"/>
          </a:xfrm>
        </p:spPr>
        <p:txBody>
          <a:bodyPr/>
          <a:lstStyle>
            <a:lvl1pPr>
              <a:defRPr sz="1800">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Sub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Content Placeholder 5"/>
          <p:cNvSpPr>
            <a:spLocks noGrp="1"/>
          </p:cNvSpPr>
          <p:nvPr>
            <p:ph sz="quarter" idx="16"/>
          </p:nvPr>
        </p:nvSpPr>
        <p:spPr>
          <a:xfrm>
            <a:off x="612774" y="1825200"/>
            <a:ext cx="8280401" cy="1764121"/>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Table Placeholder 2"/>
          <p:cNvSpPr>
            <a:spLocks noGrp="1"/>
          </p:cNvSpPr>
          <p:nvPr>
            <p:ph type="tbl" sz="quarter" idx="18"/>
          </p:nvPr>
        </p:nvSpPr>
        <p:spPr>
          <a:xfrm>
            <a:off x="611188" y="3744000"/>
            <a:ext cx="8281987" cy="2493288"/>
          </a:xfrm>
        </p:spPr>
        <p:txBody>
          <a:bodyPr/>
          <a:lstStyle>
            <a:lvl1pPr>
              <a:defRPr sz="1800">
                <a:solidFill>
                  <a:schemeClr val="tx1"/>
                </a:solidFill>
              </a:defRPr>
            </a:lvl1pPr>
          </a:lstStyle>
          <a:p>
            <a:r>
              <a:rPr lang="hu-HU" noProof="0" smtClean="0"/>
              <a:t>Táblázat beszúrásához kattintson az ikonra</a:t>
            </a:r>
            <a:endParaRPr lang="en-GB" noProof="0" dirty="0"/>
          </a:p>
        </p:txBody>
      </p:sp>
      <p:sp>
        <p:nvSpPr>
          <p:cNvPr id="6"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3513" y="152400"/>
            <a:ext cx="1941512" cy="5634038"/>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85812" y="152400"/>
            <a:ext cx="5675313" cy="5634038"/>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piè di pagina 3"/>
          <p:cNvSpPr>
            <a:spLocks noGrp="1"/>
          </p:cNvSpPr>
          <p:nvPr>
            <p:ph type="ftr" sz="quarter" idx="10"/>
          </p:nvPr>
        </p:nvSpPr>
        <p:spPr/>
        <p:txBody>
          <a:bodyPr/>
          <a:lstStyle>
            <a:lvl1pPr>
              <a:defRPr/>
            </a:lvl1pPr>
          </a:lstStyle>
          <a:p>
            <a:endParaRPr lang="en-US"/>
          </a:p>
        </p:txBody>
      </p:sp>
      <p:sp>
        <p:nvSpPr>
          <p:cNvPr id="5" name="Segnaposto numero diapositiva 4"/>
          <p:cNvSpPr>
            <a:spLocks noGrp="1"/>
          </p:cNvSpPr>
          <p:nvPr>
            <p:ph type="sldNum" sz="quarter" idx="11"/>
          </p:nvPr>
        </p:nvSpPr>
        <p:spPr/>
        <p:txBody>
          <a:bodyPr/>
          <a:lstStyle>
            <a:lvl1pPr>
              <a:defRPr/>
            </a:lvl1pPr>
          </a:lstStyle>
          <a:p>
            <a:fld id="{5EE79C75-7F02-804C-9914-1D600D263587}" type="slidenum">
              <a:rPr lang="en-US"/>
              <a:pPr/>
              <a:t>‹n.›</a:t>
            </a:fld>
            <a:endParaRPr lang="en-US"/>
          </a:p>
        </p:txBody>
      </p:sp>
    </p:spTree>
    <p:extLst>
      <p:ext uri="{BB962C8B-B14F-4D97-AF65-F5344CB8AC3E}">
        <p14:creationId xmlns:p14="http://schemas.microsoft.com/office/powerpoint/2010/main" val="223968175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Content Placeholder 5"/>
          <p:cNvSpPr>
            <a:spLocks noGrp="1"/>
          </p:cNvSpPr>
          <p:nvPr>
            <p:ph sz="quarter" idx="17"/>
          </p:nvPr>
        </p:nvSpPr>
        <p:spPr>
          <a:xfrm>
            <a:off x="612774" y="1376772"/>
            <a:ext cx="8280401" cy="2269812"/>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Tree>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ub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Content Placeholder 5"/>
          <p:cNvSpPr>
            <a:spLocks noGrp="1"/>
          </p:cNvSpPr>
          <p:nvPr>
            <p:ph sz="quarter" idx="17"/>
          </p:nvPr>
        </p:nvSpPr>
        <p:spPr>
          <a:xfrm>
            <a:off x="612774" y="1825200"/>
            <a:ext cx="8280401" cy="1763774"/>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9400" y="44450"/>
            <a:ext cx="83820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95275" y="1676400"/>
            <a:ext cx="40767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24375" y="1676400"/>
            <a:ext cx="40767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5275" y="1676400"/>
            <a:ext cx="40767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24375" y="1676400"/>
            <a:ext cx="40767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79400" y="44450"/>
            <a:ext cx="8382000" cy="12954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84162" y="1676400"/>
            <a:ext cx="8402637" cy="4419600"/>
          </a:xfrm>
        </p:spPr>
        <p:txBody>
          <a:bodyPr>
            <a:normAutofit/>
          </a:bodyPr>
          <a:lstStyle/>
          <a:p>
            <a:pPr lvl="0"/>
            <a:endParaRPr lang="en-GB" noProof="0" dirty="0" smtClean="0"/>
          </a:p>
        </p:txBody>
      </p:sp>
    </p:spTree>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5" y="3609975"/>
            <a:ext cx="7451725"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a:t>Click to edit Master subtitle text</a:t>
            </a:r>
          </a:p>
        </p:txBody>
      </p:sp>
      <p:sp>
        <p:nvSpPr>
          <p:cNvPr id="3" name="Title 2"/>
          <p:cNvSpPr>
            <a:spLocks noGrp="1"/>
          </p:cNvSpPr>
          <p:nvPr>
            <p:ph type="title" hasCustomPrompt="1"/>
          </p:nvPr>
        </p:nvSpPr>
        <p:spPr>
          <a:xfrm>
            <a:off x="612775" y="2809561"/>
            <a:ext cx="7451725" cy="492443"/>
          </a:xfrm>
        </p:spPr>
        <p:txBody>
          <a:bodyPr wrap="square">
            <a:spAutoFit/>
          </a:bodyPr>
          <a:lstStyle>
            <a:lvl1pPr>
              <a:defRPr sz="3200"/>
            </a:lvl1pPr>
          </a:lstStyle>
          <a:p>
            <a:r>
              <a:rPr lang="en-GB" noProof="0" dirty="0"/>
              <a:t>Click to edit Master title text</a:t>
            </a:r>
          </a:p>
        </p:txBody>
      </p:sp>
      <p:sp>
        <p:nvSpPr>
          <p:cNvPr id="5" name="Line 38"/>
          <p:cNvSpPr>
            <a:spLocks noChangeShapeType="1"/>
          </p:cNvSpPr>
          <p:nvPr userDrawn="1"/>
        </p:nvSpPr>
        <p:spPr bwMode="auto">
          <a:xfrm flipV="1">
            <a:off x="611188" y="3422650"/>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pic>
        <p:nvPicPr>
          <p:cNvPr id="6" name="Picture 2" descr="J:\Functions\BSP_GD\GMAPV\Rivaroxaban\LOGOS - Studies and More\Bayer Cross\Logo_Cross_Screen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34400" y="302400"/>
            <a:ext cx="908720" cy="908720"/>
          </a:xfrm>
          <a:prstGeom prst="rect">
            <a:avLst/>
          </a:prstGeom>
          <a:noFill/>
          <a:extLst>
            <a:ext uri="{909E8E84-426E-40DD-AFC4-6F175D3DCCD1}">
              <a14:hiddenFill xmlns:a14="http://schemas.microsoft.com/office/drawing/2010/main">
                <a:solidFill>
                  <a:srgbClr val="FFFFFF"/>
                </a:solidFill>
              </a14:hiddenFill>
            </a:ext>
          </a:extLst>
        </p:spPr>
      </p:pic>
    </p:spTree>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Chapter divider">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6" y="3609975"/>
            <a:ext cx="7451724" cy="369332"/>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400">
                <a:solidFill>
                  <a:schemeClr val="tx1">
                    <a:lumMod val="65000"/>
                    <a:lumOff val="35000"/>
                  </a:schemeClr>
                </a:solidFill>
              </a:defRPr>
            </a:lvl1pPr>
          </a:lstStyle>
          <a:p>
            <a:pPr lvl="0"/>
            <a:r>
              <a:rPr lang="en-GB" noProof="0" dirty="0"/>
              <a:t>Click to edit Master subtitle text</a:t>
            </a:r>
          </a:p>
        </p:txBody>
      </p:sp>
      <p:sp>
        <p:nvSpPr>
          <p:cNvPr id="3" name="Title 2"/>
          <p:cNvSpPr>
            <a:spLocks noGrp="1"/>
          </p:cNvSpPr>
          <p:nvPr>
            <p:ph type="title" hasCustomPrompt="1"/>
          </p:nvPr>
        </p:nvSpPr>
        <p:spPr>
          <a:xfrm>
            <a:off x="612774" y="2871116"/>
            <a:ext cx="7451725" cy="430887"/>
          </a:xfrm>
        </p:spPr>
        <p:txBody>
          <a:bodyPr wrap="square">
            <a:spAutoFit/>
          </a:bodyPr>
          <a:lstStyle>
            <a:lvl1pPr>
              <a:defRPr sz="2800"/>
            </a:lvl1pPr>
          </a:lstStyle>
          <a:p>
            <a:r>
              <a:rPr lang="en-GB" noProof="0" dirty="0"/>
              <a:t>Click to edit Master title text</a:t>
            </a:r>
            <a:endParaRPr lang="en-GB" dirty="0"/>
          </a:p>
        </p:txBody>
      </p:sp>
      <p:sp>
        <p:nvSpPr>
          <p:cNvPr id="5" name="Line 38"/>
          <p:cNvSpPr>
            <a:spLocks noChangeShapeType="1"/>
          </p:cNvSpPr>
          <p:nvPr userDrawn="1"/>
        </p:nvSpPr>
        <p:spPr bwMode="auto">
          <a:xfrm flipV="1">
            <a:off x="611188" y="3422650"/>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pic>
        <p:nvPicPr>
          <p:cNvPr id="6" name="Picture 2" descr="J:\Functions\BSP_GD\GMAPV\Rivaroxaban\LOGOS - Studies and More\Bayer Cross\Logo_Cross_Screen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34400" y="302400"/>
            <a:ext cx="908720" cy="908720"/>
          </a:xfrm>
          <a:prstGeom prst="rect">
            <a:avLst/>
          </a:prstGeom>
          <a:noFill/>
          <a:extLst>
            <a:ext uri="{909E8E84-426E-40DD-AFC4-6F175D3DCCD1}">
              <a14:hiddenFill xmlns:a14="http://schemas.microsoft.com/office/drawing/2010/main">
                <a:solidFill>
                  <a:srgbClr val="FFFFFF"/>
                </a:solidFill>
              </a14:hiddenFill>
            </a:ext>
          </a:extLst>
        </p:spPr>
      </p:pic>
    </p:spTree>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612000" y="579881"/>
            <a:ext cx="8281175" cy="430887"/>
          </a:xfrm>
        </p:spPr>
        <p:txBody>
          <a:bodyPr/>
          <a:lstStyle/>
          <a:p>
            <a:r>
              <a:rPr lang="en-GB" noProof="0" dirty="0"/>
              <a:t>Click to edit Master title text</a:t>
            </a:r>
          </a:p>
        </p:txBody>
      </p:sp>
      <p:sp>
        <p:nvSpPr>
          <p:cNvPr id="7" name="Content Placeholder 6"/>
          <p:cNvSpPr>
            <a:spLocks noGrp="1"/>
          </p:cNvSpPr>
          <p:nvPr>
            <p:ph sz="quarter" idx="10" hasCustomPrompt="1"/>
          </p:nvPr>
        </p:nvSpPr>
        <p:spPr>
          <a:xfrm>
            <a:off x="611188" y="1376363"/>
            <a:ext cx="8281987" cy="48609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Sub-headline + Content">
    <p:spTree>
      <p:nvGrpSpPr>
        <p:cNvPr id="1" name=""/>
        <p:cNvGrpSpPr/>
        <p:nvPr/>
      </p:nvGrpSpPr>
      <p:grpSpPr>
        <a:xfrm>
          <a:off x="0" y="0"/>
          <a:ext cx="0" cy="0"/>
          <a:chOff x="0" y="0"/>
          <a:chExt cx="0" cy="0"/>
        </a:xfrm>
      </p:grpSpPr>
      <p:sp>
        <p:nvSpPr>
          <p:cNvPr id="6"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
        <p:nvSpPr>
          <p:cNvPr id="9" name="Content Placeholder 8"/>
          <p:cNvSpPr>
            <a:spLocks noGrp="1"/>
          </p:cNvSpPr>
          <p:nvPr>
            <p:ph sz="quarter" idx="19" hasCustomPrompt="1"/>
          </p:nvPr>
        </p:nvSpPr>
        <p:spPr>
          <a:xfrm>
            <a:off x="612776" y="1824374"/>
            <a:ext cx="8280400" cy="4412913"/>
          </a:xfrm>
          <a:prstGeom prst="rect">
            <a:avLst/>
          </a:prstGeo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Title 9"/>
          <p:cNvSpPr>
            <a:spLocks noGrp="1"/>
          </p:cNvSpPr>
          <p:nvPr>
            <p:ph type="title" hasCustomPrompt="1"/>
          </p:nvPr>
        </p:nvSpPr>
        <p:spPr>
          <a:xfrm>
            <a:off x="612000" y="579881"/>
            <a:ext cx="8281175" cy="430887"/>
          </a:xfrm>
        </p:spPr>
        <p:txBody>
          <a:bodyPr/>
          <a:lstStyle/>
          <a:p>
            <a:r>
              <a:rPr lang="en-GB" noProof="0" dirty="0"/>
              <a:t>Click to edit Master title text</a:t>
            </a:r>
            <a:endParaRPr lang="en-GB"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693250" name="Rectangle 2"/>
          <p:cNvSpPr>
            <a:spLocks noGrp="1" noChangeArrowheads="1"/>
          </p:cNvSpPr>
          <p:nvPr>
            <p:ph type="ctrTitle"/>
          </p:nvPr>
        </p:nvSpPr>
        <p:spPr>
          <a:xfrm>
            <a:off x="685800" y="2130447"/>
            <a:ext cx="7772400" cy="1470025"/>
          </a:xfrm>
        </p:spPr>
        <p:txBody>
          <a:bodyPr/>
          <a:lstStyle>
            <a:lvl1pPr>
              <a:defRPr/>
            </a:lvl1pPr>
          </a:lstStyle>
          <a:p>
            <a:pPr lvl="0"/>
            <a:r>
              <a:rPr lang="de-CH" noProof="0" smtClean="0"/>
              <a:t>Titelmasterformat durch Klicken bearbeiten</a:t>
            </a:r>
          </a:p>
        </p:txBody>
      </p:sp>
      <p:sp>
        <p:nvSpPr>
          <p:cNvPr id="693251" name="Rectangle 3"/>
          <p:cNvSpPr>
            <a:spLocks noGrp="1" noChangeArrowheads="1"/>
          </p:cNvSpPr>
          <p:nvPr>
            <p:ph type="subTitle" idx="1"/>
          </p:nvPr>
        </p:nvSpPr>
        <p:spPr>
          <a:xfrm>
            <a:off x="1371600" y="3886202"/>
            <a:ext cx="6400800" cy="1752600"/>
          </a:xfrm>
        </p:spPr>
        <p:txBody>
          <a:bodyPr/>
          <a:lstStyle>
            <a:lvl1pPr marL="0" indent="0" algn="ctr">
              <a:buFontTx/>
              <a:buNone/>
              <a:defRPr/>
            </a:lvl1pPr>
          </a:lstStyle>
          <a:p>
            <a:pPr lvl="0"/>
            <a:r>
              <a:rPr lang="de-CH" noProof="0" smtClean="0"/>
              <a:t>Formatvorlage des Untertitelmasters durch Klicken bearbeiten</a:t>
            </a:r>
          </a:p>
        </p:txBody>
      </p:sp>
      <p:sp>
        <p:nvSpPr>
          <p:cNvPr id="693252" name="Rectangle 4"/>
          <p:cNvSpPr>
            <a:spLocks noGrp="1" noChangeArrowheads="1"/>
          </p:cNvSpPr>
          <p:nvPr>
            <p:ph type="dt" sz="half" idx="2"/>
          </p:nvPr>
        </p:nvSpPr>
        <p:spPr>
          <a:xfrm>
            <a:off x="457200" y="6245225"/>
            <a:ext cx="2133600" cy="476250"/>
          </a:xfrm>
        </p:spPr>
        <p:txBody>
          <a:bodyPr/>
          <a:lstStyle>
            <a:lvl1pPr>
              <a:defRPr/>
            </a:lvl1pPr>
          </a:lstStyle>
          <a:p>
            <a:endParaRPr lang="en-GB"/>
          </a:p>
        </p:txBody>
      </p:sp>
      <p:sp>
        <p:nvSpPr>
          <p:cNvPr id="693253" name="Rectangle 5"/>
          <p:cNvSpPr>
            <a:spLocks noGrp="1" noChangeArrowheads="1"/>
          </p:cNvSpPr>
          <p:nvPr>
            <p:ph type="ftr" sz="quarter" idx="3"/>
          </p:nvPr>
        </p:nvSpPr>
        <p:spPr>
          <a:xfrm>
            <a:off x="3124200" y="6245225"/>
            <a:ext cx="2895600" cy="476250"/>
          </a:xfrm>
        </p:spPr>
        <p:txBody>
          <a:bodyPr/>
          <a:lstStyle>
            <a:lvl1pPr>
              <a:defRPr/>
            </a:lvl1pPr>
          </a:lstStyle>
          <a:p>
            <a:endParaRPr lang="en-GB"/>
          </a:p>
        </p:txBody>
      </p:sp>
      <p:sp>
        <p:nvSpPr>
          <p:cNvPr id="693254" name="Rectangle 6"/>
          <p:cNvSpPr>
            <a:spLocks noGrp="1" noChangeArrowheads="1"/>
          </p:cNvSpPr>
          <p:nvPr>
            <p:ph type="sldNum" sz="quarter" idx="4"/>
          </p:nvPr>
        </p:nvSpPr>
        <p:spPr>
          <a:xfrm>
            <a:off x="6553200" y="6245225"/>
            <a:ext cx="2133600" cy="476250"/>
          </a:xfrm>
        </p:spPr>
        <p:txBody>
          <a:bodyPr/>
          <a:lstStyle>
            <a:lvl1pPr>
              <a:defRPr/>
            </a:lvl1pPr>
          </a:lstStyle>
          <a:p>
            <a:fld id="{346931F7-DE60-CF4B-A25D-7D3F980E6EEC}" type="slidenum">
              <a:rPr lang="en-GB"/>
              <a:pPr/>
              <a:t>‹n.›</a:t>
            </a:fld>
            <a:endParaRPr lang="en-GB"/>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2 Contents">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a:t>Click to edit Master title text</a:t>
            </a:r>
            <a:endParaRPr lang="en-GB" dirty="0"/>
          </a:p>
        </p:txBody>
      </p:sp>
      <p:sp>
        <p:nvSpPr>
          <p:cNvPr id="6" name="Content Placeholder 5"/>
          <p:cNvSpPr>
            <a:spLocks noGrp="1"/>
          </p:cNvSpPr>
          <p:nvPr>
            <p:ph sz="quarter" idx="21" hasCustomPrompt="1"/>
          </p:nvPr>
        </p:nvSpPr>
        <p:spPr>
          <a:xfrm>
            <a:off x="612774" y="1376772"/>
            <a:ext cx="4032000" cy="4860516"/>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Content Placeholder 5"/>
          <p:cNvSpPr>
            <a:spLocks noGrp="1"/>
          </p:cNvSpPr>
          <p:nvPr>
            <p:ph sz="quarter" idx="22" hasCustomPrompt="1"/>
          </p:nvPr>
        </p:nvSpPr>
        <p:spPr>
          <a:xfrm>
            <a:off x="4860480" y="1376772"/>
            <a:ext cx="4032000" cy="4860516"/>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ub-Headline + 2 Contents">
    <p:spTree>
      <p:nvGrpSpPr>
        <p:cNvPr id="1" name=""/>
        <p:cNvGrpSpPr/>
        <p:nvPr/>
      </p:nvGrpSpPr>
      <p:grpSpPr>
        <a:xfrm>
          <a:off x="0" y="0"/>
          <a:ext cx="0" cy="0"/>
          <a:chOff x="0" y="0"/>
          <a:chExt cx="0" cy="0"/>
        </a:xfrm>
      </p:grpSpPr>
      <p:sp>
        <p:nvSpPr>
          <p:cNvPr id="8" name="Content Placeholder 7"/>
          <p:cNvSpPr>
            <a:spLocks noGrp="1"/>
          </p:cNvSpPr>
          <p:nvPr>
            <p:ph sz="quarter" idx="22" hasCustomPrompt="1"/>
          </p:nvPr>
        </p:nvSpPr>
        <p:spPr>
          <a:xfrm>
            <a:off x="612774"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Content Placeholder 7"/>
          <p:cNvSpPr>
            <a:spLocks noGrp="1"/>
          </p:cNvSpPr>
          <p:nvPr>
            <p:ph sz="quarter" idx="23" hasCustomPrompt="1"/>
          </p:nvPr>
        </p:nvSpPr>
        <p:spPr>
          <a:xfrm>
            <a:off x="4860480"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1"/>
          <p:cNvSpPr>
            <a:spLocks noGrp="1"/>
          </p:cNvSpPr>
          <p:nvPr>
            <p:ph type="title" hasCustomPrompt="1"/>
          </p:nvPr>
        </p:nvSpPr>
        <p:spPr/>
        <p:txBody>
          <a:bodyPr/>
          <a:lstStyle/>
          <a:p>
            <a:r>
              <a:rPr lang="en-GB" noProof="0" dirty="0"/>
              <a:t>Click to edit Master title text</a:t>
            </a:r>
            <a:endParaRPr lang="en-GB" dirty="0"/>
          </a:p>
        </p:txBody>
      </p:sp>
      <p:sp>
        <p:nvSpPr>
          <p:cNvPr id="7"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Tree>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a:t>Click to edit Master title text</a:t>
            </a:r>
            <a:endParaRPr lang="en-GB" dirty="0"/>
          </a:p>
        </p:txBody>
      </p:sp>
    </p:spTree>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text</a:t>
            </a:r>
            <a:endParaRPr lang="en-GB" dirty="0"/>
          </a:p>
        </p:txBody>
      </p:sp>
      <p:sp>
        <p:nvSpPr>
          <p:cNvPr id="3"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Tree>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text</a:t>
            </a:r>
            <a:endParaRPr lang="en-GB" dirty="0"/>
          </a:p>
        </p:txBody>
      </p:sp>
      <p:sp>
        <p:nvSpPr>
          <p:cNvPr id="5" name="Table Placeholder 4"/>
          <p:cNvSpPr>
            <a:spLocks noGrp="1"/>
          </p:cNvSpPr>
          <p:nvPr>
            <p:ph type="tbl" sz="quarter" idx="11" hasCustomPrompt="1"/>
          </p:nvPr>
        </p:nvSpPr>
        <p:spPr>
          <a:xfrm>
            <a:off x="612000" y="1376772"/>
            <a:ext cx="8281175" cy="4860516"/>
          </a:xfrm>
        </p:spPr>
        <p:txBody>
          <a:bodyPr/>
          <a:lstStyle>
            <a:lvl1pPr>
              <a:defRPr>
                <a:solidFill>
                  <a:schemeClr val="tx1">
                    <a:lumMod val="65000"/>
                    <a:lumOff val="35000"/>
                  </a:schemeClr>
                </a:solidFill>
              </a:defRPr>
            </a:lvl1pPr>
          </a:lstStyle>
          <a:p>
            <a:r>
              <a:rPr lang="hu-HU" noProof="0" dirty="0"/>
              <a:t>C</a:t>
            </a:r>
            <a:r>
              <a:rPr lang="en-US" noProof="0" dirty="0"/>
              <a:t>lick on the icon</a:t>
            </a:r>
            <a:r>
              <a:rPr lang="hu-HU" noProof="0" dirty="0"/>
              <a:t> t</a:t>
            </a:r>
            <a:r>
              <a:rPr lang="en-US" noProof="0" dirty="0"/>
              <a:t>o insert a table</a:t>
            </a:r>
            <a:endParaRPr lang="en-GB" noProof="0" dirty="0"/>
          </a:p>
        </p:txBody>
      </p:sp>
    </p:spTree>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Sub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text</a:t>
            </a:r>
            <a:endParaRPr lang="en-GB" dirty="0"/>
          </a:p>
        </p:txBody>
      </p:sp>
      <p:sp>
        <p:nvSpPr>
          <p:cNvPr id="5" name="Table Placeholder 4"/>
          <p:cNvSpPr>
            <a:spLocks noGrp="1"/>
          </p:cNvSpPr>
          <p:nvPr>
            <p:ph type="tbl" sz="quarter" idx="11" hasCustomPrompt="1"/>
          </p:nvPr>
        </p:nvSpPr>
        <p:spPr>
          <a:xfrm>
            <a:off x="612000" y="1825200"/>
            <a:ext cx="8281175" cy="4365288"/>
          </a:xfrm>
        </p:spPr>
        <p:txBody>
          <a:bodyPr/>
          <a:lstStyle>
            <a:lvl1pPr>
              <a:defRPr>
                <a:solidFill>
                  <a:schemeClr val="tx1">
                    <a:lumMod val="65000"/>
                    <a:lumOff val="35000"/>
                  </a:schemeClr>
                </a:solidFill>
              </a:defRPr>
            </a:lvl1pPr>
          </a:lstStyle>
          <a:p>
            <a:r>
              <a:rPr lang="hu-HU" noProof="0" dirty="0"/>
              <a:t>C</a:t>
            </a:r>
            <a:r>
              <a:rPr lang="en-US" noProof="0" dirty="0"/>
              <a:t>lick on the icon</a:t>
            </a:r>
            <a:r>
              <a:rPr lang="hu-HU" noProof="0" dirty="0"/>
              <a:t> t</a:t>
            </a:r>
            <a:r>
              <a:rPr lang="en-US" noProof="0" dirty="0"/>
              <a:t>o insert a table</a:t>
            </a:r>
            <a:endParaRPr lang="en-GB" noProof="0" dirty="0"/>
          </a:p>
        </p:txBody>
      </p:sp>
      <p:sp>
        <p:nvSpPr>
          <p:cNvPr id="4"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Tree>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a:t>Click to edit Master title text</a:t>
            </a:r>
            <a:endParaRPr lang="en-GB" dirty="0"/>
          </a:p>
        </p:txBody>
      </p:sp>
      <p:sp>
        <p:nvSpPr>
          <p:cNvPr id="6" name="Content Placeholder 5"/>
          <p:cNvSpPr>
            <a:spLocks noGrp="1"/>
          </p:cNvSpPr>
          <p:nvPr>
            <p:ph sz="quarter" idx="16" hasCustomPrompt="1"/>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able Placeholder 2"/>
          <p:cNvSpPr>
            <a:spLocks noGrp="1"/>
          </p:cNvSpPr>
          <p:nvPr>
            <p:ph type="tbl" sz="quarter" idx="18" hasCustomPrompt="1"/>
          </p:nvPr>
        </p:nvSpPr>
        <p:spPr>
          <a:xfrm>
            <a:off x="611188" y="1376772"/>
            <a:ext cx="8281987" cy="2268537"/>
          </a:xfrm>
        </p:spPr>
        <p:txBody>
          <a:bodyPr/>
          <a:lstStyle>
            <a:lvl1pPr>
              <a:defRPr sz="1800">
                <a:solidFill>
                  <a:schemeClr val="tx1">
                    <a:lumMod val="65000"/>
                    <a:lumOff val="35000"/>
                  </a:schemeClr>
                </a:solidFill>
              </a:defRPr>
            </a:lvl1pPr>
          </a:lstStyle>
          <a:p>
            <a:r>
              <a:rPr lang="hu-HU" noProof="0" dirty="0"/>
              <a:t>C</a:t>
            </a:r>
            <a:r>
              <a:rPr lang="en-US" noProof="0" dirty="0"/>
              <a:t>lick on the icon</a:t>
            </a:r>
            <a:r>
              <a:rPr lang="hu-HU" noProof="0" dirty="0"/>
              <a:t> t</a:t>
            </a:r>
            <a:r>
              <a:rPr lang="en-US" noProof="0" dirty="0"/>
              <a:t>o insert a table</a:t>
            </a:r>
            <a:endParaRPr lang="en-GB" noProof="0" dirty="0"/>
          </a:p>
        </p:txBody>
      </p:sp>
    </p:spTree>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Sub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a:t>Click to edit Master title text</a:t>
            </a:r>
            <a:endParaRPr lang="en-GB" dirty="0"/>
          </a:p>
        </p:txBody>
      </p:sp>
      <p:sp>
        <p:nvSpPr>
          <p:cNvPr id="6" name="Content Placeholder 5"/>
          <p:cNvSpPr>
            <a:spLocks noGrp="1"/>
          </p:cNvSpPr>
          <p:nvPr>
            <p:ph sz="quarter" idx="16" hasCustomPrompt="1"/>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able Placeholder 2"/>
          <p:cNvSpPr>
            <a:spLocks noGrp="1"/>
          </p:cNvSpPr>
          <p:nvPr>
            <p:ph type="tbl" sz="quarter" idx="18" hasCustomPrompt="1"/>
          </p:nvPr>
        </p:nvSpPr>
        <p:spPr>
          <a:xfrm>
            <a:off x="611188" y="1825200"/>
            <a:ext cx="8281987" cy="1763712"/>
          </a:xfrm>
        </p:spPr>
        <p:txBody>
          <a:bodyPr/>
          <a:lstStyle>
            <a:lvl1pPr>
              <a:defRPr sz="1800">
                <a:solidFill>
                  <a:schemeClr val="tx1">
                    <a:lumMod val="65000"/>
                    <a:lumOff val="35000"/>
                  </a:schemeClr>
                </a:solidFill>
              </a:defRPr>
            </a:lvl1pPr>
          </a:lstStyle>
          <a:p>
            <a:r>
              <a:rPr lang="hu-HU" noProof="0" dirty="0"/>
              <a:t>C</a:t>
            </a:r>
            <a:r>
              <a:rPr lang="en-US" noProof="0" dirty="0"/>
              <a:t>lick on the icon</a:t>
            </a:r>
            <a:r>
              <a:rPr lang="hu-HU" noProof="0" dirty="0"/>
              <a:t> t</a:t>
            </a:r>
            <a:r>
              <a:rPr lang="en-US" noProof="0" dirty="0"/>
              <a:t>o insert a table</a:t>
            </a:r>
            <a:endParaRPr lang="en-GB" noProof="0" dirty="0"/>
          </a:p>
        </p:txBody>
      </p:sp>
      <p:sp>
        <p:nvSpPr>
          <p:cNvPr id="5"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Tree>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text</a:t>
            </a:r>
            <a:endParaRPr lang="en-GB" dirty="0"/>
          </a:p>
        </p:txBody>
      </p:sp>
      <p:sp>
        <p:nvSpPr>
          <p:cNvPr id="3" name="Content Placeholder 5"/>
          <p:cNvSpPr>
            <a:spLocks noGrp="1"/>
          </p:cNvSpPr>
          <p:nvPr>
            <p:ph sz="quarter" idx="16" hasCustomPrompt="1"/>
          </p:nvPr>
        </p:nvSpPr>
        <p:spPr>
          <a:xfrm>
            <a:off x="612774" y="1376772"/>
            <a:ext cx="8280401" cy="2268599"/>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able Placeholder 2"/>
          <p:cNvSpPr>
            <a:spLocks noGrp="1"/>
          </p:cNvSpPr>
          <p:nvPr>
            <p:ph type="tbl" sz="quarter" idx="18" hasCustomPrompt="1"/>
          </p:nvPr>
        </p:nvSpPr>
        <p:spPr>
          <a:xfrm>
            <a:off x="611188" y="3744000"/>
            <a:ext cx="8281987" cy="2493288"/>
          </a:xfrm>
        </p:spPr>
        <p:txBody>
          <a:bodyPr/>
          <a:lstStyle>
            <a:lvl1pPr>
              <a:defRPr sz="1800">
                <a:solidFill>
                  <a:schemeClr val="tx1">
                    <a:lumMod val="65000"/>
                    <a:lumOff val="35000"/>
                  </a:schemeClr>
                </a:solidFill>
              </a:defRPr>
            </a:lvl1pPr>
          </a:lstStyle>
          <a:p>
            <a:r>
              <a:rPr lang="hu-HU" noProof="0" dirty="0"/>
              <a:t>C</a:t>
            </a:r>
            <a:r>
              <a:rPr lang="en-US" noProof="0" dirty="0"/>
              <a:t>lick on the icon</a:t>
            </a:r>
            <a:r>
              <a:rPr lang="hu-HU" noProof="0" dirty="0"/>
              <a:t> t</a:t>
            </a:r>
            <a:r>
              <a:rPr lang="en-US" noProof="0" dirty="0"/>
              <a:t>o insert a table</a:t>
            </a:r>
            <a:endParaRPr lang="en-GB" noProof="0"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en-GB"/>
          </a:p>
        </p:txBody>
      </p:sp>
      <p:sp>
        <p:nvSpPr>
          <p:cNvPr id="5" name="Segnaposto piè di pagina 4"/>
          <p:cNvSpPr>
            <a:spLocks noGrp="1"/>
          </p:cNvSpPr>
          <p:nvPr>
            <p:ph type="ftr" sz="quarter" idx="11"/>
          </p:nvPr>
        </p:nvSpPr>
        <p:spPr/>
        <p:txBody>
          <a:bodyPr/>
          <a:lstStyle>
            <a:lvl1pPr>
              <a:defRPr/>
            </a:lvl1pPr>
          </a:lstStyle>
          <a:p>
            <a:endParaRPr lang="en-GB"/>
          </a:p>
        </p:txBody>
      </p:sp>
      <p:sp>
        <p:nvSpPr>
          <p:cNvPr id="6" name="Segnaposto numero diapositiva 5"/>
          <p:cNvSpPr>
            <a:spLocks noGrp="1"/>
          </p:cNvSpPr>
          <p:nvPr>
            <p:ph type="sldNum" sz="quarter" idx="12"/>
          </p:nvPr>
        </p:nvSpPr>
        <p:spPr/>
        <p:txBody>
          <a:bodyPr/>
          <a:lstStyle>
            <a:lvl1pPr>
              <a:defRPr/>
            </a:lvl1pPr>
          </a:lstStyle>
          <a:p>
            <a:fld id="{49D1B57A-564F-6E47-B879-9A9E6B2AB625}" type="slidenum">
              <a:rPr lang="en-GB"/>
              <a:pPr/>
              <a:t>‹n.›</a:t>
            </a:fld>
            <a:endParaRPr lang="en-GB"/>
          </a:p>
        </p:txBody>
      </p:sp>
    </p:spTree>
    <p:extLst>
      <p:ext uri="{BB962C8B-B14F-4D97-AF65-F5344CB8AC3E}">
        <p14:creationId xmlns:p14="http://schemas.microsoft.com/office/powerpoint/2010/main" val="3314065724"/>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Sub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text</a:t>
            </a:r>
            <a:endParaRPr lang="en-GB" dirty="0"/>
          </a:p>
        </p:txBody>
      </p:sp>
      <p:sp>
        <p:nvSpPr>
          <p:cNvPr id="3" name="Content Placeholder 5"/>
          <p:cNvSpPr>
            <a:spLocks noGrp="1"/>
          </p:cNvSpPr>
          <p:nvPr>
            <p:ph sz="quarter" idx="16" hasCustomPrompt="1"/>
          </p:nvPr>
        </p:nvSpPr>
        <p:spPr>
          <a:xfrm>
            <a:off x="612774" y="1825200"/>
            <a:ext cx="8280401" cy="1764121"/>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able Placeholder 2"/>
          <p:cNvSpPr>
            <a:spLocks noGrp="1"/>
          </p:cNvSpPr>
          <p:nvPr>
            <p:ph type="tbl" sz="quarter" idx="18" hasCustomPrompt="1"/>
          </p:nvPr>
        </p:nvSpPr>
        <p:spPr>
          <a:xfrm>
            <a:off x="611188" y="3744000"/>
            <a:ext cx="8281987" cy="2493288"/>
          </a:xfrm>
        </p:spPr>
        <p:txBody>
          <a:bodyPr/>
          <a:lstStyle>
            <a:lvl1pPr>
              <a:defRPr sz="1800">
                <a:solidFill>
                  <a:schemeClr val="tx1">
                    <a:lumMod val="65000"/>
                    <a:lumOff val="35000"/>
                  </a:schemeClr>
                </a:solidFill>
              </a:defRPr>
            </a:lvl1pPr>
          </a:lstStyle>
          <a:p>
            <a:r>
              <a:rPr lang="hu-HU" noProof="0" dirty="0"/>
              <a:t>C</a:t>
            </a:r>
            <a:r>
              <a:rPr lang="en-US" noProof="0" dirty="0"/>
              <a:t>lick on the icon</a:t>
            </a:r>
            <a:r>
              <a:rPr lang="hu-HU" noProof="0" dirty="0"/>
              <a:t> t</a:t>
            </a:r>
            <a:r>
              <a:rPr lang="en-US" noProof="0" dirty="0"/>
              <a:t>o insert a table</a:t>
            </a:r>
            <a:endParaRPr lang="en-GB" noProof="0" dirty="0"/>
          </a:p>
        </p:txBody>
      </p:sp>
      <p:sp>
        <p:nvSpPr>
          <p:cNvPr id="6"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Tree>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a:t>Click to edit Master title text</a:t>
            </a:r>
            <a:endParaRPr lang="en-GB" dirty="0"/>
          </a:p>
        </p:txBody>
      </p:sp>
      <p:sp>
        <p:nvSpPr>
          <p:cNvPr id="6" name="Content Placeholder 5"/>
          <p:cNvSpPr>
            <a:spLocks noGrp="1"/>
          </p:cNvSpPr>
          <p:nvPr>
            <p:ph sz="quarter" idx="16" hasCustomPrompt="1"/>
          </p:nvPr>
        </p:nvSpPr>
        <p:spPr>
          <a:xfrm>
            <a:off x="612774" y="3744000"/>
            <a:ext cx="8280401" cy="2493288"/>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Content Placeholder 5"/>
          <p:cNvSpPr>
            <a:spLocks noGrp="1"/>
          </p:cNvSpPr>
          <p:nvPr>
            <p:ph sz="quarter" idx="17" hasCustomPrompt="1"/>
          </p:nvPr>
        </p:nvSpPr>
        <p:spPr>
          <a:xfrm>
            <a:off x="612774" y="1376772"/>
            <a:ext cx="8280401" cy="2269812"/>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Sub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a:t>Click to edit Master title text</a:t>
            </a:r>
            <a:endParaRPr lang="en-GB" dirty="0"/>
          </a:p>
        </p:txBody>
      </p:sp>
      <p:sp>
        <p:nvSpPr>
          <p:cNvPr id="6" name="Content Placeholder 5"/>
          <p:cNvSpPr>
            <a:spLocks noGrp="1"/>
          </p:cNvSpPr>
          <p:nvPr>
            <p:ph sz="quarter" idx="16" hasCustomPrompt="1"/>
          </p:nvPr>
        </p:nvSpPr>
        <p:spPr>
          <a:xfrm>
            <a:off x="612774" y="3744000"/>
            <a:ext cx="8280401" cy="2493288"/>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Content Placeholder 5"/>
          <p:cNvSpPr>
            <a:spLocks noGrp="1"/>
          </p:cNvSpPr>
          <p:nvPr>
            <p:ph sz="quarter" idx="17" hasCustomPrompt="1"/>
          </p:nvPr>
        </p:nvSpPr>
        <p:spPr>
          <a:xfrm>
            <a:off x="612774" y="1825200"/>
            <a:ext cx="8280401" cy="1763774"/>
          </a:xfrm>
        </p:spPr>
        <p:txBody>
          <a:bodyPr/>
          <a:lstStyle>
            <a:lvl1pPr>
              <a:defRPr>
                <a:solidFill>
                  <a:schemeClr val="tx1">
                    <a:lumMod val="65000"/>
                    <a:lumOff val="3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a:t>Click to edit Master subtitle text</a:t>
            </a:r>
          </a:p>
        </p:txBody>
      </p:sp>
    </p:spTree>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5" y="3609998"/>
            <a:ext cx="7451725"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5" y="2755626"/>
            <a:ext cx="7451725" cy="492443"/>
          </a:xfrm>
        </p:spPr>
        <p:txBody>
          <a:bodyPr wrap="square">
            <a:spAutoFit/>
          </a:bodyPr>
          <a:lstStyle>
            <a:lvl1pPr>
              <a:defRPr sz="3200"/>
            </a:lvl1pPr>
          </a:lstStyle>
          <a:p>
            <a:r>
              <a:rPr lang="en-GB" noProof="0" dirty="0" smtClean="0"/>
              <a:t>Click to edit Master title text</a:t>
            </a:r>
            <a:endParaRPr lang="en-GB" noProof="0" dirty="0"/>
          </a:p>
        </p:txBody>
      </p:sp>
      <p:sp>
        <p:nvSpPr>
          <p:cNvPr id="5" name="Line 38"/>
          <p:cNvSpPr>
            <a:spLocks noChangeShapeType="1"/>
          </p:cNvSpPr>
          <p:nvPr userDrawn="1"/>
        </p:nvSpPr>
        <p:spPr bwMode="auto">
          <a:xfrm flipV="1">
            <a:off x="611188" y="3422673"/>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Chapter divider">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6" y="3609998"/>
            <a:ext cx="7451724"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4" y="2754484"/>
            <a:ext cx="7451725" cy="492443"/>
          </a:xfrm>
        </p:spPr>
        <p:txBody>
          <a:bodyPr wrap="square">
            <a:spAutoFit/>
          </a:bodyPr>
          <a:lstStyle>
            <a:lvl1pPr>
              <a:defRPr sz="3200"/>
            </a:lvl1pPr>
          </a:lstStyle>
          <a:p>
            <a:r>
              <a:rPr lang="en-GB" noProof="0" dirty="0" smtClean="0"/>
              <a:t>Click to edit Master title text</a:t>
            </a:r>
            <a:endParaRPr lang="en-GB" dirty="0"/>
          </a:p>
        </p:txBody>
      </p:sp>
      <p:sp>
        <p:nvSpPr>
          <p:cNvPr id="5" name="Line 38"/>
          <p:cNvSpPr>
            <a:spLocks noChangeShapeType="1"/>
          </p:cNvSpPr>
          <p:nvPr userDrawn="1"/>
        </p:nvSpPr>
        <p:spPr bwMode="auto">
          <a:xfrm flipV="1">
            <a:off x="611188" y="3422673"/>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GB" noProof="0" dirty="0" smtClean="0"/>
              <a:t>Click to edit Master title text</a:t>
            </a:r>
            <a:endParaRPr lang="en-GB" noProof="0" dirty="0"/>
          </a:p>
        </p:txBody>
      </p:sp>
      <p:sp>
        <p:nvSpPr>
          <p:cNvPr id="7" name="Content Placeholder 6"/>
          <p:cNvSpPr>
            <a:spLocks noGrp="1"/>
          </p:cNvSpPr>
          <p:nvPr>
            <p:ph sz="quarter" idx="10"/>
          </p:nvPr>
        </p:nvSpPr>
        <p:spPr>
          <a:xfrm>
            <a:off x="611188" y="1376363"/>
            <a:ext cx="8281987" cy="4860925"/>
          </a:xfrm>
        </p:spPr>
        <p:txBody>
          <a:bodyPr/>
          <a:lstStyle/>
          <a:p>
            <a:pPr lvl="0"/>
            <a:r>
              <a:rPr lang="hu-HU" dirty="0" smtClean="0"/>
              <a:t>Mintaszöveg szerkesztése</a:t>
            </a:r>
          </a:p>
          <a:p>
            <a:pPr lvl="1"/>
            <a:r>
              <a:rPr lang="hu-HU" dirty="0" smtClean="0"/>
              <a:t>Második szint</a:t>
            </a:r>
          </a:p>
          <a:p>
            <a:pPr lvl="2"/>
            <a:r>
              <a:rPr lang="hu-HU" dirty="0" smtClean="0"/>
              <a:t>Harmadik szint</a:t>
            </a:r>
          </a:p>
          <a:p>
            <a:pPr lvl="3"/>
            <a:r>
              <a:rPr lang="hu-HU" dirty="0" smtClean="0"/>
              <a:t>Negyedik szint</a:t>
            </a:r>
          </a:p>
        </p:txBody>
      </p:sp>
    </p:spTree>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ub-headline + Content">
    <p:spTree>
      <p:nvGrpSpPr>
        <p:cNvPr id="1" name=""/>
        <p:cNvGrpSpPr/>
        <p:nvPr/>
      </p:nvGrpSpPr>
      <p:grpSpPr>
        <a:xfrm>
          <a:off x="0" y="0"/>
          <a:ext cx="0" cy="0"/>
          <a:chOff x="0" y="0"/>
          <a:chExt cx="0" cy="0"/>
        </a:xfrm>
      </p:grpSpPr>
      <p:sp>
        <p:nvSpPr>
          <p:cNvPr id="6"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
        <p:nvSpPr>
          <p:cNvPr id="9" name="Content Placeholder 8"/>
          <p:cNvSpPr>
            <a:spLocks noGrp="1"/>
          </p:cNvSpPr>
          <p:nvPr>
            <p:ph sz="quarter" idx="19"/>
          </p:nvPr>
        </p:nvSpPr>
        <p:spPr>
          <a:xfrm>
            <a:off x="612776" y="1824375"/>
            <a:ext cx="8280400" cy="4412913"/>
          </a:xfrm>
          <a:prstGeom prst="rect">
            <a:avLst/>
          </a:prstGeom>
        </p:spPr>
        <p:txBody>
          <a:bodyPr/>
          <a:lstStyle>
            <a:lvl1pPr>
              <a:defRPr>
                <a:solidFill>
                  <a:schemeClr val="tx1">
                    <a:lumMod val="65000"/>
                    <a:lumOff val="35000"/>
                  </a:schemeClr>
                </a:solidFill>
              </a:defRPr>
            </a:lvl1pPr>
          </a:lstStyle>
          <a:p>
            <a:pPr lvl="0"/>
            <a:r>
              <a:rPr lang="hu-HU" noProof="0" dirty="0" smtClean="0"/>
              <a:t>Mintaszöveg szerkesztése</a:t>
            </a:r>
          </a:p>
          <a:p>
            <a:pPr lvl="1"/>
            <a:r>
              <a:rPr lang="hu-HU" noProof="0" dirty="0" smtClean="0"/>
              <a:t>Második szint</a:t>
            </a:r>
          </a:p>
          <a:p>
            <a:pPr lvl="2"/>
            <a:r>
              <a:rPr lang="hu-HU" noProof="0" dirty="0" smtClean="0"/>
              <a:t>Harmadik szint</a:t>
            </a:r>
          </a:p>
          <a:p>
            <a:pPr lvl="3"/>
            <a:r>
              <a:rPr lang="hu-HU" noProof="0" dirty="0" smtClean="0"/>
              <a:t>Negyedik szint</a:t>
            </a:r>
          </a:p>
        </p:txBody>
      </p:sp>
      <p:sp>
        <p:nvSpPr>
          <p:cNvPr id="10" name="Title 9"/>
          <p:cNvSpPr>
            <a:spLocks noGrp="1"/>
          </p:cNvSpPr>
          <p:nvPr>
            <p:ph type="title" hasCustomPrompt="1"/>
          </p:nvPr>
        </p:nvSpPr>
        <p:spPr/>
        <p:txBody>
          <a:body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2 Contents">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21"/>
          </p:nvPr>
        </p:nvSpPr>
        <p:spPr>
          <a:xfrm>
            <a:off x="612774" y="1376774"/>
            <a:ext cx="4032000" cy="4860516"/>
          </a:xfrm>
        </p:spPr>
        <p:txBody>
          <a:bodyPr/>
          <a:lstStyle>
            <a:lvl1pPr>
              <a:defRPr>
                <a:solidFill>
                  <a:schemeClr val="tx1">
                    <a:lumMod val="65000"/>
                    <a:lumOff val="35000"/>
                  </a:schemeClr>
                </a:solidFill>
              </a:defRPr>
            </a:lvl1pPr>
          </a:lstStyle>
          <a:p>
            <a:pPr lvl="0"/>
            <a:r>
              <a:rPr lang="hu-HU" noProof="0" dirty="0" smtClean="0"/>
              <a:t>Mintaszöveg szerkesztése</a:t>
            </a:r>
          </a:p>
          <a:p>
            <a:pPr lvl="1"/>
            <a:r>
              <a:rPr lang="hu-HU" noProof="0" dirty="0" smtClean="0"/>
              <a:t>Második szint</a:t>
            </a:r>
          </a:p>
          <a:p>
            <a:pPr lvl="2"/>
            <a:r>
              <a:rPr lang="hu-HU" noProof="0" dirty="0" smtClean="0"/>
              <a:t>Harmadik szint</a:t>
            </a:r>
          </a:p>
          <a:p>
            <a:pPr lvl="3"/>
            <a:r>
              <a:rPr lang="hu-HU" noProof="0" dirty="0" smtClean="0"/>
              <a:t>Negyedik szint</a:t>
            </a:r>
          </a:p>
        </p:txBody>
      </p:sp>
      <p:sp>
        <p:nvSpPr>
          <p:cNvPr id="9" name="Content Placeholder 5"/>
          <p:cNvSpPr>
            <a:spLocks noGrp="1"/>
          </p:cNvSpPr>
          <p:nvPr>
            <p:ph sz="quarter" idx="22"/>
          </p:nvPr>
        </p:nvSpPr>
        <p:spPr>
          <a:xfrm>
            <a:off x="4860480" y="1376774"/>
            <a:ext cx="4032000" cy="4860516"/>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Tree>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ub-Headline + 2 Contents">
    <p:spTree>
      <p:nvGrpSpPr>
        <p:cNvPr id="1" name=""/>
        <p:cNvGrpSpPr/>
        <p:nvPr/>
      </p:nvGrpSpPr>
      <p:grpSpPr>
        <a:xfrm>
          <a:off x="0" y="0"/>
          <a:ext cx="0" cy="0"/>
          <a:chOff x="0" y="0"/>
          <a:chExt cx="0" cy="0"/>
        </a:xfrm>
      </p:grpSpPr>
      <p:sp>
        <p:nvSpPr>
          <p:cNvPr id="8" name="Content Placeholder 7"/>
          <p:cNvSpPr>
            <a:spLocks noGrp="1"/>
          </p:cNvSpPr>
          <p:nvPr>
            <p:ph sz="quarter" idx="22"/>
          </p:nvPr>
        </p:nvSpPr>
        <p:spPr>
          <a:xfrm>
            <a:off x="612774"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10" name="Content Placeholder 7"/>
          <p:cNvSpPr>
            <a:spLocks noGrp="1"/>
          </p:cNvSpPr>
          <p:nvPr>
            <p:ph sz="quarter" idx="23"/>
          </p:nvPr>
        </p:nvSpPr>
        <p:spPr>
          <a:xfrm>
            <a:off x="4860480"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2" name="Title 1"/>
          <p:cNvSpPr>
            <a:spLocks noGrp="1"/>
          </p:cNvSpPr>
          <p:nvPr>
            <p:ph type="title" hasCustomPrompt="1"/>
          </p:nvPr>
        </p:nvSpPr>
        <p:spPr/>
        <p:txBody>
          <a:bodyPr/>
          <a:lstStyle/>
          <a:p>
            <a:r>
              <a:rPr lang="en-GB" noProof="0" dirty="0" smtClean="0"/>
              <a:t>Click to edit Master title text</a:t>
            </a:r>
            <a:endParaRPr lang="en-GB" dirty="0"/>
          </a:p>
        </p:txBody>
      </p:sp>
      <p:sp>
        <p:nvSpPr>
          <p:cNvPr id="7"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22"/>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22"/>
            <a:ext cx="7772400" cy="1500187"/>
          </a:xfrm>
        </p:spPr>
        <p:txBody>
          <a:bodyPr anchor="b"/>
          <a:lstStyle>
            <a:lvl1pPr marL="0" indent="0">
              <a:buNone/>
              <a:defRPr sz="2000"/>
            </a:lvl1pPr>
            <a:lvl2pPr marL="457106" indent="0">
              <a:buNone/>
              <a:defRPr sz="1800"/>
            </a:lvl2pPr>
            <a:lvl3pPr marL="914210" indent="0">
              <a:buNone/>
              <a:defRPr sz="1600"/>
            </a:lvl3pPr>
            <a:lvl4pPr marL="1371316" indent="0">
              <a:buNone/>
              <a:defRPr sz="1400"/>
            </a:lvl4pPr>
            <a:lvl5pPr marL="1828421" indent="0">
              <a:buNone/>
              <a:defRPr sz="1400"/>
            </a:lvl5pPr>
            <a:lvl6pPr marL="2285526" indent="0">
              <a:buNone/>
              <a:defRPr sz="1400"/>
            </a:lvl6pPr>
            <a:lvl7pPr marL="2742630" indent="0">
              <a:buNone/>
              <a:defRPr sz="1400"/>
            </a:lvl7pPr>
            <a:lvl8pPr marL="3199736" indent="0">
              <a:buNone/>
              <a:defRPr sz="1400"/>
            </a:lvl8pPr>
            <a:lvl9pPr marL="3656841" indent="0">
              <a:buNone/>
              <a:defRPr sz="1400"/>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lvl1pPr>
              <a:defRPr/>
            </a:lvl1pPr>
          </a:lstStyle>
          <a:p>
            <a:endParaRPr lang="en-GB"/>
          </a:p>
        </p:txBody>
      </p:sp>
      <p:sp>
        <p:nvSpPr>
          <p:cNvPr id="5" name="Segnaposto piè di pagina 4"/>
          <p:cNvSpPr>
            <a:spLocks noGrp="1"/>
          </p:cNvSpPr>
          <p:nvPr>
            <p:ph type="ftr" sz="quarter" idx="11"/>
          </p:nvPr>
        </p:nvSpPr>
        <p:spPr/>
        <p:txBody>
          <a:bodyPr/>
          <a:lstStyle>
            <a:lvl1pPr>
              <a:defRPr/>
            </a:lvl1pPr>
          </a:lstStyle>
          <a:p>
            <a:endParaRPr lang="en-GB"/>
          </a:p>
        </p:txBody>
      </p:sp>
      <p:sp>
        <p:nvSpPr>
          <p:cNvPr id="6" name="Segnaposto numero diapositiva 5"/>
          <p:cNvSpPr>
            <a:spLocks noGrp="1"/>
          </p:cNvSpPr>
          <p:nvPr>
            <p:ph type="sldNum" sz="quarter" idx="12"/>
          </p:nvPr>
        </p:nvSpPr>
        <p:spPr/>
        <p:txBody>
          <a:bodyPr/>
          <a:lstStyle>
            <a:lvl1pPr>
              <a:defRPr/>
            </a:lvl1pPr>
          </a:lstStyle>
          <a:p>
            <a:fld id="{657B4FA1-CCB2-6141-89B5-FE069C4A96CD}" type="slidenum">
              <a:rPr lang="en-GB"/>
              <a:pPr/>
              <a:t>‹n.›</a:t>
            </a:fld>
            <a:endParaRPr lang="en-GB"/>
          </a:p>
        </p:txBody>
      </p:sp>
    </p:spTree>
    <p:extLst>
      <p:ext uri="{BB962C8B-B14F-4D97-AF65-F5344CB8AC3E}">
        <p14:creationId xmlns:p14="http://schemas.microsoft.com/office/powerpoint/2010/main" val="3494059751"/>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ím és tábláza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5" name="Table Placeholder 4"/>
          <p:cNvSpPr>
            <a:spLocks noGrp="1"/>
          </p:cNvSpPr>
          <p:nvPr>
            <p:ph type="tbl" sz="quarter" idx="11"/>
          </p:nvPr>
        </p:nvSpPr>
        <p:spPr>
          <a:xfrm>
            <a:off x="612000" y="1376774"/>
            <a:ext cx="8281175" cy="4860516"/>
          </a:xfrm>
        </p:spPr>
        <p:txBody>
          <a:bodyPr/>
          <a:lstStyle>
            <a:lvl1pPr>
              <a:defRPr>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ub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5" name="Table Placeholder 4"/>
          <p:cNvSpPr>
            <a:spLocks noGrp="1"/>
          </p:cNvSpPr>
          <p:nvPr>
            <p:ph type="tbl" sz="quarter" idx="11"/>
          </p:nvPr>
        </p:nvSpPr>
        <p:spPr>
          <a:xfrm>
            <a:off x="612000" y="1825200"/>
            <a:ext cx="8281175" cy="4365288"/>
          </a:xfrm>
        </p:spPr>
        <p:txBody>
          <a:bodyPr/>
          <a:lstStyle>
            <a:lvl1pPr>
              <a:defRPr>
                <a:solidFill>
                  <a:schemeClr val="tx1"/>
                </a:solidFill>
              </a:defRPr>
            </a:lvl1pPr>
          </a:lstStyle>
          <a:p>
            <a:r>
              <a:rPr lang="hu-HU" noProof="0" smtClean="0"/>
              <a:t>Táblázat beszúrásához kattintson az ikonra</a:t>
            </a:r>
            <a:endParaRPr lang="en-GB" noProof="0" dirty="0"/>
          </a:p>
        </p:txBody>
      </p:sp>
      <p:sp>
        <p:nvSpPr>
          <p:cNvPr id="4"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Table Placeholder 2"/>
          <p:cNvSpPr>
            <a:spLocks noGrp="1"/>
          </p:cNvSpPr>
          <p:nvPr>
            <p:ph type="tbl" sz="quarter" idx="18"/>
          </p:nvPr>
        </p:nvSpPr>
        <p:spPr>
          <a:xfrm>
            <a:off x="611188" y="1376779"/>
            <a:ext cx="8281987" cy="2268537"/>
          </a:xfrm>
        </p:spPr>
        <p:txBody>
          <a:bodyPr/>
          <a:lstStyle>
            <a:lvl1pPr>
              <a:defRPr sz="1800">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Sub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Table Placeholder 2"/>
          <p:cNvSpPr>
            <a:spLocks noGrp="1"/>
          </p:cNvSpPr>
          <p:nvPr>
            <p:ph type="tbl" sz="quarter" idx="18"/>
          </p:nvPr>
        </p:nvSpPr>
        <p:spPr>
          <a:xfrm>
            <a:off x="611188" y="1825200"/>
            <a:ext cx="8281987" cy="1763712"/>
          </a:xfrm>
        </p:spPr>
        <p:txBody>
          <a:bodyPr/>
          <a:lstStyle>
            <a:lvl1pPr>
              <a:defRPr sz="1800">
                <a:solidFill>
                  <a:schemeClr val="tx1"/>
                </a:solidFill>
              </a:defRPr>
            </a:lvl1pPr>
          </a:lstStyle>
          <a:p>
            <a:r>
              <a:rPr lang="hu-HU" noProof="0" smtClean="0"/>
              <a:t>Táblázat beszúrásához kattintson az ikonra</a:t>
            </a:r>
            <a:endParaRPr lang="en-GB" noProof="0" dirty="0"/>
          </a:p>
        </p:txBody>
      </p:sp>
      <p:sp>
        <p:nvSpPr>
          <p:cNvPr id="5"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Content Placeholder 5"/>
          <p:cNvSpPr>
            <a:spLocks noGrp="1"/>
          </p:cNvSpPr>
          <p:nvPr>
            <p:ph sz="quarter" idx="16"/>
          </p:nvPr>
        </p:nvSpPr>
        <p:spPr>
          <a:xfrm>
            <a:off x="612774" y="1376772"/>
            <a:ext cx="8280401" cy="2268599"/>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Table Placeholder 2"/>
          <p:cNvSpPr>
            <a:spLocks noGrp="1"/>
          </p:cNvSpPr>
          <p:nvPr>
            <p:ph type="tbl" sz="quarter" idx="18"/>
          </p:nvPr>
        </p:nvSpPr>
        <p:spPr>
          <a:xfrm>
            <a:off x="611188" y="3744000"/>
            <a:ext cx="8281987" cy="2493288"/>
          </a:xfrm>
        </p:spPr>
        <p:txBody>
          <a:bodyPr/>
          <a:lstStyle>
            <a:lvl1pPr>
              <a:defRPr sz="1800">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Sub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Content Placeholder 5"/>
          <p:cNvSpPr>
            <a:spLocks noGrp="1"/>
          </p:cNvSpPr>
          <p:nvPr>
            <p:ph sz="quarter" idx="16"/>
          </p:nvPr>
        </p:nvSpPr>
        <p:spPr>
          <a:xfrm>
            <a:off x="612774" y="1825222"/>
            <a:ext cx="8280401" cy="1764121"/>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Table Placeholder 2"/>
          <p:cNvSpPr>
            <a:spLocks noGrp="1"/>
          </p:cNvSpPr>
          <p:nvPr>
            <p:ph type="tbl" sz="quarter" idx="18"/>
          </p:nvPr>
        </p:nvSpPr>
        <p:spPr>
          <a:xfrm>
            <a:off x="611188" y="3744000"/>
            <a:ext cx="8281987" cy="2493288"/>
          </a:xfrm>
        </p:spPr>
        <p:txBody>
          <a:bodyPr/>
          <a:lstStyle>
            <a:lvl1pPr>
              <a:defRPr sz="1800">
                <a:solidFill>
                  <a:schemeClr val="tx1"/>
                </a:solidFill>
              </a:defRPr>
            </a:lvl1pPr>
          </a:lstStyle>
          <a:p>
            <a:r>
              <a:rPr lang="hu-HU" noProof="0" smtClean="0"/>
              <a:t>Táblázat beszúrásához kattintson az ikonra</a:t>
            </a:r>
            <a:endParaRPr lang="en-GB" noProof="0" dirty="0"/>
          </a:p>
        </p:txBody>
      </p:sp>
      <p:sp>
        <p:nvSpPr>
          <p:cNvPr id="6"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Content Placeholder 5"/>
          <p:cNvSpPr>
            <a:spLocks noGrp="1"/>
          </p:cNvSpPr>
          <p:nvPr>
            <p:ph sz="quarter" idx="17"/>
          </p:nvPr>
        </p:nvSpPr>
        <p:spPr>
          <a:xfrm>
            <a:off x="612774" y="1376775"/>
            <a:ext cx="8280401" cy="2269812"/>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Tree>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Sub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Content Placeholder 5"/>
          <p:cNvSpPr>
            <a:spLocks noGrp="1"/>
          </p:cNvSpPr>
          <p:nvPr>
            <p:ph sz="quarter" idx="17"/>
          </p:nvPr>
        </p:nvSpPr>
        <p:spPr>
          <a:xfrm>
            <a:off x="612774" y="1825222"/>
            <a:ext cx="8280401" cy="1763775"/>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en-GB"/>
          </a:p>
        </p:txBody>
      </p:sp>
      <p:sp>
        <p:nvSpPr>
          <p:cNvPr id="6" name="Segnaposto piè di pagina 5"/>
          <p:cNvSpPr>
            <a:spLocks noGrp="1"/>
          </p:cNvSpPr>
          <p:nvPr>
            <p:ph type="ftr" sz="quarter" idx="11"/>
          </p:nvPr>
        </p:nvSpPr>
        <p:spPr/>
        <p:txBody>
          <a:bodyPr/>
          <a:lstStyle>
            <a:lvl1pPr>
              <a:defRPr/>
            </a:lvl1pPr>
          </a:lstStyle>
          <a:p>
            <a:endParaRPr lang="en-GB"/>
          </a:p>
        </p:txBody>
      </p:sp>
      <p:sp>
        <p:nvSpPr>
          <p:cNvPr id="7" name="Segnaposto numero diapositiva 6"/>
          <p:cNvSpPr>
            <a:spLocks noGrp="1"/>
          </p:cNvSpPr>
          <p:nvPr>
            <p:ph type="sldNum" sz="quarter" idx="12"/>
          </p:nvPr>
        </p:nvSpPr>
        <p:spPr/>
        <p:txBody>
          <a:bodyPr/>
          <a:lstStyle>
            <a:lvl1pPr>
              <a:defRPr/>
            </a:lvl1pPr>
          </a:lstStyle>
          <a:p>
            <a:fld id="{2699DDCC-1694-AC48-A01A-1FE2110669BD}" type="slidenum">
              <a:rPr lang="en-GB"/>
              <a:pPr/>
              <a:t>‹n.›</a:t>
            </a:fld>
            <a:endParaRPr lang="en-GB"/>
          </a:p>
        </p:txBody>
      </p:sp>
    </p:spTree>
    <p:extLst>
      <p:ext uri="{BB962C8B-B14F-4D97-AF65-F5344CB8AC3E}">
        <p14:creationId xmlns:p14="http://schemas.microsoft.com/office/powerpoint/2010/main" val="343459330"/>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8"/>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1"/>
            <a:ext cx="6400800" cy="1752600"/>
          </a:xfrm>
        </p:spPr>
        <p:txBody>
          <a:bodyPr/>
          <a:lstStyle>
            <a:lvl1pPr marL="0" indent="0" algn="ctr">
              <a:buNone/>
              <a:defRPr>
                <a:solidFill>
                  <a:schemeClr val="tx1">
                    <a:tint val="75000"/>
                  </a:schemeClr>
                </a:solidFill>
              </a:defRPr>
            </a:lvl1pPr>
            <a:lvl2pPr marL="406363" indent="0" algn="ctr">
              <a:buNone/>
              <a:defRPr>
                <a:solidFill>
                  <a:schemeClr val="tx1">
                    <a:tint val="75000"/>
                  </a:schemeClr>
                </a:solidFill>
              </a:defRPr>
            </a:lvl2pPr>
            <a:lvl3pPr marL="812726" indent="0" algn="ctr">
              <a:buNone/>
              <a:defRPr>
                <a:solidFill>
                  <a:schemeClr val="tx1">
                    <a:tint val="75000"/>
                  </a:schemeClr>
                </a:solidFill>
              </a:defRPr>
            </a:lvl3pPr>
            <a:lvl4pPr marL="1219089" indent="0" algn="ctr">
              <a:buNone/>
              <a:defRPr>
                <a:solidFill>
                  <a:schemeClr val="tx1">
                    <a:tint val="75000"/>
                  </a:schemeClr>
                </a:solidFill>
              </a:defRPr>
            </a:lvl4pPr>
            <a:lvl5pPr marL="1625451" indent="0" algn="ctr">
              <a:buNone/>
              <a:defRPr>
                <a:solidFill>
                  <a:schemeClr val="tx1">
                    <a:tint val="75000"/>
                  </a:schemeClr>
                </a:solidFill>
              </a:defRPr>
            </a:lvl5pPr>
            <a:lvl6pPr marL="2031815" indent="0" algn="ctr">
              <a:buNone/>
              <a:defRPr>
                <a:solidFill>
                  <a:schemeClr val="tx1">
                    <a:tint val="75000"/>
                  </a:schemeClr>
                </a:solidFill>
              </a:defRPr>
            </a:lvl6pPr>
            <a:lvl7pPr marL="2438177" indent="0" algn="ctr">
              <a:buNone/>
              <a:defRPr>
                <a:solidFill>
                  <a:schemeClr val="tx1">
                    <a:tint val="75000"/>
                  </a:schemeClr>
                </a:solidFill>
              </a:defRPr>
            </a:lvl7pPr>
            <a:lvl8pPr marL="2844540" indent="0" algn="ctr">
              <a:buNone/>
              <a:defRPr>
                <a:solidFill>
                  <a:schemeClr val="tx1">
                    <a:tint val="75000"/>
                  </a:schemeClr>
                </a:solidFill>
              </a:defRPr>
            </a:lvl8pPr>
            <a:lvl9pPr marL="3250903"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3"/>
            <a:ext cx="7772400" cy="1362075"/>
          </a:xfrm>
        </p:spPr>
        <p:txBody>
          <a:bodyPr anchor="t"/>
          <a:lstStyle>
            <a:lvl1pPr algn="l">
              <a:defRPr sz="3556"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6"/>
            <a:ext cx="7772400" cy="1500187"/>
          </a:xfrm>
        </p:spPr>
        <p:txBody>
          <a:bodyPr anchor="b"/>
          <a:lstStyle>
            <a:lvl1pPr marL="0" indent="0">
              <a:buNone/>
              <a:defRPr sz="1778">
                <a:solidFill>
                  <a:schemeClr val="tx1">
                    <a:tint val="75000"/>
                  </a:schemeClr>
                </a:solidFill>
              </a:defRPr>
            </a:lvl1pPr>
            <a:lvl2pPr marL="406363" indent="0">
              <a:buNone/>
              <a:defRPr sz="1600">
                <a:solidFill>
                  <a:schemeClr val="tx1">
                    <a:tint val="75000"/>
                  </a:schemeClr>
                </a:solidFill>
              </a:defRPr>
            </a:lvl2pPr>
            <a:lvl3pPr marL="812726" indent="0">
              <a:buNone/>
              <a:defRPr sz="1422">
                <a:solidFill>
                  <a:schemeClr val="tx1">
                    <a:tint val="75000"/>
                  </a:schemeClr>
                </a:solidFill>
              </a:defRPr>
            </a:lvl3pPr>
            <a:lvl4pPr marL="1219089" indent="0">
              <a:buNone/>
              <a:defRPr sz="1244">
                <a:solidFill>
                  <a:schemeClr val="tx1">
                    <a:tint val="75000"/>
                  </a:schemeClr>
                </a:solidFill>
              </a:defRPr>
            </a:lvl4pPr>
            <a:lvl5pPr marL="1625451" indent="0">
              <a:buNone/>
              <a:defRPr sz="1244">
                <a:solidFill>
                  <a:schemeClr val="tx1">
                    <a:tint val="75000"/>
                  </a:schemeClr>
                </a:solidFill>
              </a:defRPr>
            </a:lvl5pPr>
            <a:lvl6pPr marL="2031815" indent="0">
              <a:buNone/>
              <a:defRPr sz="1244">
                <a:solidFill>
                  <a:schemeClr val="tx1">
                    <a:tint val="75000"/>
                  </a:schemeClr>
                </a:solidFill>
              </a:defRPr>
            </a:lvl6pPr>
            <a:lvl7pPr marL="2438177" indent="0">
              <a:buNone/>
              <a:defRPr sz="1244">
                <a:solidFill>
                  <a:schemeClr val="tx1">
                    <a:tint val="75000"/>
                  </a:schemeClr>
                </a:solidFill>
              </a:defRPr>
            </a:lvl7pPr>
            <a:lvl8pPr marL="2844540" indent="0">
              <a:buNone/>
              <a:defRPr sz="1244">
                <a:solidFill>
                  <a:schemeClr val="tx1">
                    <a:tint val="75000"/>
                  </a:schemeClr>
                </a:solidFill>
              </a:defRPr>
            </a:lvl8pPr>
            <a:lvl9pPr marL="3250903" indent="0">
              <a:buNone/>
              <a:defRPr sz="1244">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3"/>
            <a:ext cx="4038600" cy="4525963"/>
          </a:xfrm>
        </p:spPr>
        <p:txBody>
          <a:bodyPr/>
          <a:lstStyle>
            <a:lvl1pPr>
              <a:defRPr sz="2489"/>
            </a:lvl1pPr>
            <a:lvl2pPr>
              <a:defRPr sz="2133"/>
            </a:lvl2pPr>
            <a:lvl3pPr>
              <a:defRPr sz="1778"/>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3"/>
            <a:ext cx="4038600" cy="4525963"/>
          </a:xfrm>
        </p:spPr>
        <p:txBody>
          <a:bodyPr/>
          <a:lstStyle>
            <a:lvl1pPr>
              <a:defRPr sz="2489"/>
            </a:lvl1pPr>
            <a:lvl2pPr>
              <a:defRPr sz="2133"/>
            </a:lvl2pPr>
            <a:lvl3pPr>
              <a:defRPr sz="1778"/>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4"/>
            <a:ext cx="4040188" cy="639762"/>
          </a:xfrm>
        </p:spPr>
        <p:txBody>
          <a:bodyPr anchor="b"/>
          <a:lstStyle>
            <a:lvl1pPr marL="0" indent="0">
              <a:buNone/>
              <a:defRPr sz="2133" b="1"/>
            </a:lvl1pPr>
            <a:lvl2pPr marL="406363" indent="0">
              <a:buNone/>
              <a:defRPr sz="1778" b="1"/>
            </a:lvl2pPr>
            <a:lvl3pPr marL="812726" indent="0">
              <a:buNone/>
              <a:defRPr sz="1600" b="1"/>
            </a:lvl3pPr>
            <a:lvl4pPr marL="1219089" indent="0">
              <a:buNone/>
              <a:defRPr sz="1422" b="1"/>
            </a:lvl4pPr>
            <a:lvl5pPr marL="1625451" indent="0">
              <a:buNone/>
              <a:defRPr sz="1422" b="1"/>
            </a:lvl5pPr>
            <a:lvl6pPr marL="2031815" indent="0">
              <a:buNone/>
              <a:defRPr sz="1422" b="1"/>
            </a:lvl6pPr>
            <a:lvl7pPr marL="2438177" indent="0">
              <a:buNone/>
              <a:defRPr sz="1422" b="1"/>
            </a:lvl7pPr>
            <a:lvl8pPr marL="2844540" indent="0">
              <a:buNone/>
              <a:defRPr sz="1422" b="1"/>
            </a:lvl8pPr>
            <a:lvl9pPr marL="3250903" indent="0">
              <a:buNone/>
              <a:defRPr sz="1422"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133"/>
            </a:lvl1pPr>
            <a:lvl2pPr>
              <a:defRPr sz="1778"/>
            </a:lvl2pPr>
            <a:lvl3pPr>
              <a:defRPr sz="1600"/>
            </a:lvl3pPr>
            <a:lvl4pPr>
              <a:defRPr sz="1422"/>
            </a:lvl4pPr>
            <a:lvl5pPr>
              <a:defRPr sz="1422"/>
            </a:lvl5pPr>
            <a:lvl6pPr>
              <a:defRPr sz="1422"/>
            </a:lvl6pPr>
            <a:lvl7pPr>
              <a:defRPr sz="1422"/>
            </a:lvl7pPr>
            <a:lvl8pPr>
              <a:defRPr sz="1422"/>
            </a:lvl8pPr>
            <a:lvl9pPr>
              <a:defRPr sz="1422"/>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4"/>
            <a:ext cx="4041775" cy="639762"/>
          </a:xfrm>
        </p:spPr>
        <p:txBody>
          <a:bodyPr anchor="b"/>
          <a:lstStyle>
            <a:lvl1pPr marL="0" indent="0">
              <a:buNone/>
              <a:defRPr sz="2133" b="1"/>
            </a:lvl1pPr>
            <a:lvl2pPr marL="406363" indent="0">
              <a:buNone/>
              <a:defRPr sz="1778" b="1"/>
            </a:lvl2pPr>
            <a:lvl3pPr marL="812726" indent="0">
              <a:buNone/>
              <a:defRPr sz="1600" b="1"/>
            </a:lvl3pPr>
            <a:lvl4pPr marL="1219089" indent="0">
              <a:buNone/>
              <a:defRPr sz="1422" b="1"/>
            </a:lvl4pPr>
            <a:lvl5pPr marL="1625451" indent="0">
              <a:buNone/>
              <a:defRPr sz="1422" b="1"/>
            </a:lvl5pPr>
            <a:lvl6pPr marL="2031815" indent="0">
              <a:buNone/>
              <a:defRPr sz="1422" b="1"/>
            </a:lvl6pPr>
            <a:lvl7pPr marL="2438177" indent="0">
              <a:buNone/>
              <a:defRPr sz="1422" b="1"/>
            </a:lvl7pPr>
            <a:lvl8pPr marL="2844540" indent="0">
              <a:buNone/>
              <a:defRPr sz="1422" b="1"/>
            </a:lvl8pPr>
            <a:lvl9pPr marL="3250903" indent="0">
              <a:buNone/>
              <a:defRPr sz="1422"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133"/>
            </a:lvl1pPr>
            <a:lvl2pPr>
              <a:defRPr sz="1778"/>
            </a:lvl2pPr>
            <a:lvl3pPr>
              <a:defRPr sz="1600"/>
            </a:lvl3pPr>
            <a:lvl4pPr>
              <a:defRPr sz="1422"/>
            </a:lvl4pPr>
            <a:lvl5pPr>
              <a:defRPr sz="1422"/>
            </a:lvl5pPr>
            <a:lvl6pPr>
              <a:defRPr sz="1422"/>
            </a:lvl6pPr>
            <a:lvl7pPr>
              <a:defRPr sz="1422"/>
            </a:lvl7pPr>
            <a:lvl8pPr>
              <a:defRPr sz="1422"/>
            </a:lvl8pPr>
            <a:lvl9pPr>
              <a:defRPr sz="1422"/>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2" y="273050"/>
            <a:ext cx="3008313" cy="1162050"/>
          </a:xfrm>
        </p:spPr>
        <p:txBody>
          <a:bodyPr anchor="b"/>
          <a:lstStyle>
            <a:lvl1pPr algn="l">
              <a:defRPr sz="1778" b="1"/>
            </a:lvl1pPr>
          </a:lstStyle>
          <a:p>
            <a:r>
              <a:rPr lang="it-IT" smtClean="0"/>
              <a:t>Fare clic per modificare stile</a:t>
            </a:r>
            <a:endParaRPr lang="it-IT"/>
          </a:p>
        </p:txBody>
      </p:sp>
      <p:sp>
        <p:nvSpPr>
          <p:cNvPr id="3" name="Segnaposto contenuto 2"/>
          <p:cNvSpPr>
            <a:spLocks noGrp="1"/>
          </p:cNvSpPr>
          <p:nvPr>
            <p:ph idx="1"/>
          </p:nvPr>
        </p:nvSpPr>
        <p:spPr>
          <a:xfrm>
            <a:off x="3575051" y="273053"/>
            <a:ext cx="5111750" cy="5853113"/>
          </a:xfrm>
        </p:spPr>
        <p:txBody>
          <a:bodyPr/>
          <a:lstStyle>
            <a:lvl1pPr>
              <a:defRPr sz="2844"/>
            </a:lvl1pPr>
            <a:lvl2pPr>
              <a:defRPr sz="2489"/>
            </a:lvl2pPr>
            <a:lvl3pPr>
              <a:defRPr sz="2133"/>
            </a:lvl3pPr>
            <a:lvl4pPr>
              <a:defRPr sz="1778"/>
            </a:lvl4pPr>
            <a:lvl5pPr>
              <a:defRPr sz="1778"/>
            </a:lvl5pPr>
            <a:lvl6pPr>
              <a:defRPr sz="1778"/>
            </a:lvl6pPr>
            <a:lvl7pPr>
              <a:defRPr sz="1778"/>
            </a:lvl7pPr>
            <a:lvl8pPr>
              <a:defRPr sz="1778"/>
            </a:lvl8pPr>
            <a:lvl9pPr>
              <a:defRPr sz="1778"/>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2" y="1435103"/>
            <a:ext cx="3008313" cy="4691063"/>
          </a:xfrm>
        </p:spPr>
        <p:txBody>
          <a:bodyPr/>
          <a:lstStyle>
            <a:lvl1pPr marL="0" indent="0">
              <a:buNone/>
              <a:defRPr sz="1244"/>
            </a:lvl1pPr>
            <a:lvl2pPr marL="406363" indent="0">
              <a:buNone/>
              <a:defRPr sz="1067"/>
            </a:lvl2pPr>
            <a:lvl3pPr marL="812726" indent="0">
              <a:buNone/>
              <a:defRPr sz="889"/>
            </a:lvl3pPr>
            <a:lvl4pPr marL="1219089" indent="0">
              <a:buNone/>
              <a:defRPr sz="800"/>
            </a:lvl4pPr>
            <a:lvl5pPr marL="1625451" indent="0">
              <a:buNone/>
              <a:defRPr sz="800"/>
            </a:lvl5pPr>
            <a:lvl6pPr marL="2031815" indent="0">
              <a:buNone/>
              <a:defRPr sz="800"/>
            </a:lvl6pPr>
            <a:lvl7pPr marL="2438177" indent="0">
              <a:buNone/>
              <a:defRPr sz="800"/>
            </a:lvl7pPr>
            <a:lvl8pPr marL="2844540" indent="0">
              <a:buNone/>
              <a:defRPr sz="800"/>
            </a:lvl8pPr>
            <a:lvl9pPr marL="3250903" indent="0">
              <a:buNone/>
              <a:defRPr sz="8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1778"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2844"/>
            </a:lvl1pPr>
            <a:lvl2pPr marL="406363" indent="0">
              <a:buNone/>
              <a:defRPr sz="2489"/>
            </a:lvl2pPr>
            <a:lvl3pPr marL="812726" indent="0">
              <a:buNone/>
              <a:defRPr sz="2133"/>
            </a:lvl3pPr>
            <a:lvl4pPr marL="1219089" indent="0">
              <a:buNone/>
              <a:defRPr sz="1778"/>
            </a:lvl4pPr>
            <a:lvl5pPr marL="1625451" indent="0">
              <a:buNone/>
              <a:defRPr sz="1778"/>
            </a:lvl5pPr>
            <a:lvl6pPr marL="2031815" indent="0">
              <a:buNone/>
              <a:defRPr sz="1778"/>
            </a:lvl6pPr>
            <a:lvl7pPr marL="2438177" indent="0">
              <a:buNone/>
              <a:defRPr sz="1778"/>
            </a:lvl7pPr>
            <a:lvl8pPr marL="2844540" indent="0">
              <a:buNone/>
              <a:defRPr sz="1778"/>
            </a:lvl8pPr>
            <a:lvl9pPr marL="3250903" indent="0">
              <a:buNone/>
              <a:defRPr sz="1778"/>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244"/>
            </a:lvl1pPr>
            <a:lvl2pPr marL="406363" indent="0">
              <a:buNone/>
              <a:defRPr sz="1067"/>
            </a:lvl2pPr>
            <a:lvl3pPr marL="812726" indent="0">
              <a:buNone/>
              <a:defRPr sz="889"/>
            </a:lvl3pPr>
            <a:lvl4pPr marL="1219089" indent="0">
              <a:buNone/>
              <a:defRPr sz="800"/>
            </a:lvl4pPr>
            <a:lvl5pPr marL="1625451" indent="0">
              <a:buNone/>
              <a:defRPr sz="800"/>
            </a:lvl5pPr>
            <a:lvl6pPr marL="2031815" indent="0">
              <a:buNone/>
              <a:defRPr sz="800"/>
            </a:lvl6pPr>
            <a:lvl7pPr marL="2438177" indent="0">
              <a:buNone/>
              <a:defRPr sz="800"/>
            </a:lvl7pPr>
            <a:lvl8pPr marL="2844540" indent="0">
              <a:buNone/>
              <a:defRPr sz="800"/>
            </a:lvl8pPr>
            <a:lvl9pPr marL="3250903" indent="0">
              <a:buNone/>
              <a:defRPr sz="8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4"/>
            <a:ext cx="4040188"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35" y="1535114"/>
            <a:ext cx="4041775"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en-GB"/>
          </a:p>
        </p:txBody>
      </p:sp>
      <p:sp>
        <p:nvSpPr>
          <p:cNvPr id="8" name="Segnaposto piè di pagina 7"/>
          <p:cNvSpPr>
            <a:spLocks noGrp="1"/>
          </p:cNvSpPr>
          <p:nvPr>
            <p:ph type="ftr" sz="quarter" idx="11"/>
          </p:nvPr>
        </p:nvSpPr>
        <p:spPr/>
        <p:txBody>
          <a:bodyPr/>
          <a:lstStyle>
            <a:lvl1pPr>
              <a:defRPr/>
            </a:lvl1pPr>
          </a:lstStyle>
          <a:p>
            <a:endParaRPr lang="en-GB"/>
          </a:p>
        </p:txBody>
      </p:sp>
      <p:sp>
        <p:nvSpPr>
          <p:cNvPr id="9" name="Segnaposto numero diapositiva 8"/>
          <p:cNvSpPr>
            <a:spLocks noGrp="1"/>
          </p:cNvSpPr>
          <p:nvPr>
            <p:ph type="sldNum" sz="quarter" idx="12"/>
          </p:nvPr>
        </p:nvSpPr>
        <p:spPr/>
        <p:txBody>
          <a:bodyPr/>
          <a:lstStyle>
            <a:lvl1pPr>
              <a:defRPr/>
            </a:lvl1pPr>
          </a:lstStyle>
          <a:p>
            <a:fld id="{36D29D71-29F0-EE45-9C89-DA3EEF9192EF}" type="slidenum">
              <a:rPr lang="en-GB"/>
              <a:pPr/>
              <a:t>‹n.›</a:t>
            </a:fld>
            <a:endParaRPr lang="en-GB"/>
          </a:p>
        </p:txBody>
      </p:sp>
    </p:spTree>
    <p:extLst>
      <p:ext uri="{BB962C8B-B14F-4D97-AF65-F5344CB8AC3E}">
        <p14:creationId xmlns:p14="http://schemas.microsoft.com/office/powerpoint/2010/main" val="2597811615"/>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1" y="274641"/>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41"/>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0A4F111-41BD-5F4D-B9E8-1104309C2405}" type="datetimeFigureOut">
              <a:rPr lang="it-IT" smtClean="0">
                <a:solidFill>
                  <a:prstClr val="black">
                    <a:tint val="75000"/>
                  </a:prstClr>
                </a:solidFill>
              </a: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76C40366-61C6-6E4A-946B-AF06F3D79B80}" type="slidenum">
              <a:rPr lang="it-IT" smtClean="0">
                <a:solidFill>
                  <a:prstClr val="black">
                    <a:tint val="75000"/>
                  </a:prstClr>
                </a:solidFill>
              </a:rPr>
              <a:pPr/>
              <a:t>‹n.›</a:t>
            </a:fld>
            <a:endParaRPr lang="it-IT">
              <a:solidFill>
                <a:prstClr val="black">
                  <a:tint val="75000"/>
                </a:prstClr>
              </a:solidFill>
            </a:endParaRPr>
          </a:p>
        </p:txBody>
      </p:sp>
    </p:spTree>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Title and Box + reference">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92162"/>
          </a:xfrm>
          <a:prstGeom prst="rect">
            <a:avLst/>
          </a:prstGeom>
          <a:solidFill>
            <a:srgbClr val="004977"/>
          </a:solidFill>
          <a:ln>
            <a:noFill/>
          </a:ln>
        </p:spPr>
        <p:txBody>
          <a:bodyPr/>
          <a:lstStyle>
            <a:lvl1pPr algn="l">
              <a:defRPr/>
            </a:lvl1pPr>
          </a:lstStyle>
          <a:p>
            <a:r>
              <a:rPr lang="en-US" noProof="0" smtClean="0"/>
              <a:t>Click to edit Master title style</a:t>
            </a:r>
            <a:endParaRPr lang="en-US" noProof="0"/>
          </a:p>
        </p:txBody>
      </p:sp>
      <p:sp>
        <p:nvSpPr>
          <p:cNvPr id="3" name="Content Placeholder 2"/>
          <p:cNvSpPr>
            <a:spLocks noGrp="1"/>
          </p:cNvSpPr>
          <p:nvPr>
            <p:ph idx="1"/>
          </p:nvPr>
        </p:nvSpPr>
        <p:spPr>
          <a:xfrm>
            <a:off x="304800" y="1219200"/>
            <a:ext cx="8610600" cy="4800600"/>
          </a:xfrm>
          <a:prstGeom prst="rect">
            <a:avLst/>
          </a:prstGeom>
          <a:solidFill>
            <a:srgbClr val="14202E"/>
          </a:solidFill>
          <a:ln>
            <a:solidFill>
              <a:schemeClr val="bg1">
                <a:lumMod val="90000"/>
                <a:lumOff val="10000"/>
              </a:schemeClr>
            </a:solidFill>
          </a:ln>
        </p:spPr>
        <p:txBody>
          <a:bodyPr/>
          <a:lstStyle>
            <a:lvl1pPr marL="304804" indent="-304804" algn="l">
              <a:lnSpc>
                <a:spcPct val="100000"/>
              </a:lnSpc>
              <a:spcBef>
                <a:spcPts val="0"/>
              </a:spcBef>
              <a:spcAft>
                <a:spcPts val="1067"/>
              </a:spcAft>
              <a:buFont typeface="Wingdings" charset="2"/>
              <a:buChar char="§"/>
              <a:defRPr sz="2489" b="1" i="0">
                <a:solidFill>
                  <a:srgbClr val="FFFFFF"/>
                </a:solidFill>
              </a:defRPr>
            </a:lvl1pPr>
            <a:lvl2pPr marL="660408" indent="-254003" algn="l">
              <a:lnSpc>
                <a:spcPct val="100000"/>
              </a:lnSpc>
              <a:spcBef>
                <a:spcPts val="0"/>
              </a:spcBef>
              <a:spcAft>
                <a:spcPts val="1067"/>
              </a:spcAft>
              <a:buFont typeface="Wingdings" charset="2"/>
              <a:buChar char="§"/>
              <a:defRPr sz="2133" b="1" i="0">
                <a:solidFill>
                  <a:srgbClr val="FFFFFF"/>
                </a:solidFill>
              </a:defRPr>
            </a:lvl2pPr>
            <a:lvl3pPr marL="1016013" indent="-203203" algn="l">
              <a:lnSpc>
                <a:spcPct val="100000"/>
              </a:lnSpc>
              <a:spcBef>
                <a:spcPts val="0"/>
              </a:spcBef>
              <a:spcAft>
                <a:spcPts val="1067"/>
              </a:spcAft>
              <a:buFont typeface="Wingdings" charset="2"/>
              <a:buChar char="§"/>
              <a:defRPr sz="1778" b="1" i="0">
                <a:solidFill>
                  <a:srgbClr val="FFFFFF"/>
                </a:solidFill>
              </a:defRPr>
            </a:lvl3pPr>
            <a:lvl4pPr marL="1422418" indent="-203203" algn="l">
              <a:lnSpc>
                <a:spcPct val="100000"/>
              </a:lnSpc>
              <a:spcBef>
                <a:spcPts val="0"/>
              </a:spcBef>
              <a:spcAft>
                <a:spcPts val="1067"/>
              </a:spcAft>
              <a:buFont typeface="Wingdings" charset="2"/>
              <a:buChar char="§"/>
              <a:defRPr sz="1600" b="1" i="0">
                <a:solidFill>
                  <a:srgbClr val="FFFFFF"/>
                </a:solidFill>
              </a:defRPr>
            </a:lvl4pPr>
            <a:lvl5pPr marL="1828823" indent="-203203" algn="l">
              <a:lnSpc>
                <a:spcPct val="100000"/>
              </a:lnSpc>
              <a:spcBef>
                <a:spcPts val="0"/>
              </a:spcBef>
              <a:spcAft>
                <a:spcPts val="1067"/>
              </a:spcAft>
              <a:buFont typeface="Wingdings" charset="2"/>
              <a:buChar char="§"/>
              <a:defRPr sz="1600" b="1" i="0">
                <a:solidFill>
                  <a:srgbClr val="FFFFFF"/>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7" name="Segnaposto testo 6"/>
          <p:cNvSpPr>
            <a:spLocks noGrp="1"/>
          </p:cNvSpPr>
          <p:nvPr>
            <p:ph type="body" sz="quarter" idx="10"/>
          </p:nvPr>
        </p:nvSpPr>
        <p:spPr>
          <a:xfrm>
            <a:off x="2794367" y="6384314"/>
            <a:ext cx="4257877" cy="283786"/>
          </a:xfrm>
          <a:prstGeom prst="rect">
            <a:avLst/>
          </a:prstGeom>
        </p:spPr>
        <p:txBody>
          <a:bodyPr wrap="none">
            <a:spAutoFit/>
          </a:bodyPr>
          <a:lstStyle>
            <a:lvl1pPr algn="ctr">
              <a:defRPr lang="it-IT" sz="1244" i="0" dirty="0" smtClean="0">
                <a:solidFill>
                  <a:schemeClr val="bg1">
                    <a:lumMod val="25000"/>
                    <a:lumOff val="75000"/>
                  </a:schemeClr>
                </a:solidFill>
                <a:latin typeface="Arial" charset="0"/>
                <a:ea typeface="ＭＳ Ｐゴシック" charset="0"/>
                <a:cs typeface="ＭＳ Ｐゴシック" charset="0"/>
              </a:defRPr>
            </a:lvl1pPr>
            <a:lvl2pPr>
              <a:defRPr lang="it-IT" kern="1200" dirty="0" smtClean="0">
                <a:latin typeface="Arial" charset="0"/>
                <a:cs typeface="ＭＳ Ｐゴシック" charset="0"/>
              </a:defRPr>
            </a:lvl2pPr>
            <a:lvl3pPr>
              <a:defRPr lang="it-IT" kern="1200" dirty="0" smtClean="0">
                <a:latin typeface="Arial" charset="0"/>
                <a:cs typeface="ＭＳ Ｐゴシック" charset="0"/>
              </a:defRPr>
            </a:lvl3pPr>
            <a:lvl4pPr>
              <a:defRPr lang="it-IT" kern="1200" dirty="0" smtClean="0">
                <a:latin typeface="Arial" charset="0"/>
                <a:cs typeface="ＭＳ Ｐゴシック" charset="0"/>
              </a:defRPr>
            </a:lvl4pPr>
            <a:lvl5pPr>
              <a:defRPr lang="it-IT" kern="1200" dirty="0">
                <a:latin typeface="Arial" charset="0"/>
                <a:cs typeface="ＭＳ Ｐゴシック" charset="0"/>
              </a:defRPr>
            </a:lvl5pPr>
          </a:lstStyle>
          <a:p>
            <a:pPr lvl="0"/>
            <a:r>
              <a:rPr lang="en-US" noProof="0" smtClean="0"/>
              <a:t>Fare clic per modificare gli stili del testo dello schema</a:t>
            </a:r>
          </a:p>
        </p:txBody>
      </p:sp>
    </p:spTree>
    <p:extLst/>
  </p:cSld>
  <p:clrMapOvr>
    <a:masterClrMapping/>
  </p:clrMapOvr>
  <p:transition>
    <p:wipe dir="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61"/>
            <a:ext cx="7772400" cy="1470025"/>
          </a:xfrm>
        </p:spPr>
        <p:txBody>
          <a:bodyPr/>
          <a:lstStyle/>
          <a:p>
            <a:r>
              <a:rPr lang="it-IT" smtClean="0"/>
              <a:t>Fare clic per modificare stile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06405" indent="0" algn="ctr">
              <a:buNone/>
              <a:defRPr>
                <a:solidFill>
                  <a:schemeClr val="tx1">
                    <a:tint val="75000"/>
                  </a:schemeClr>
                </a:solidFill>
              </a:defRPr>
            </a:lvl2pPr>
            <a:lvl3pPr marL="812810" indent="0" algn="ctr">
              <a:buNone/>
              <a:defRPr>
                <a:solidFill>
                  <a:schemeClr val="tx1">
                    <a:tint val="75000"/>
                  </a:schemeClr>
                </a:solidFill>
              </a:defRPr>
            </a:lvl3pPr>
            <a:lvl4pPr marL="1219215" indent="0" algn="ctr">
              <a:buNone/>
              <a:defRPr>
                <a:solidFill>
                  <a:schemeClr val="tx1">
                    <a:tint val="75000"/>
                  </a:schemeClr>
                </a:solidFill>
              </a:defRPr>
            </a:lvl4pPr>
            <a:lvl5pPr marL="1625620" indent="0" algn="ctr">
              <a:buNone/>
              <a:defRPr>
                <a:solidFill>
                  <a:schemeClr val="tx1">
                    <a:tint val="75000"/>
                  </a:schemeClr>
                </a:solidFill>
              </a:defRPr>
            </a:lvl5pPr>
            <a:lvl6pPr marL="2032025" indent="0" algn="ctr">
              <a:buNone/>
              <a:defRPr>
                <a:solidFill>
                  <a:schemeClr val="tx1">
                    <a:tint val="75000"/>
                  </a:schemeClr>
                </a:solidFill>
              </a:defRPr>
            </a:lvl6pPr>
            <a:lvl7pPr marL="2438430" indent="0" algn="ctr">
              <a:buNone/>
              <a:defRPr>
                <a:solidFill>
                  <a:schemeClr val="tx1">
                    <a:tint val="75000"/>
                  </a:schemeClr>
                </a:solidFill>
              </a:defRPr>
            </a:lvl7pPr>
            <a:lvl8pPr marL="2844836" indent="0" algn="ctr">
              <a:buNone/>
              <a:defRPr>
                <a:solidFill>
                  <a:schemeClr val="tx1">
                    <a:tint val="75000"/>
                  </a:schemeClr>
                </a:solidFill>
              </a:defRPr>
            </a:lvl8pPr>
            <a:lvl9pPr marL="3251241" indent="0" algn="ctr">
              <a:buNone/>
              <a:defRPr>
                <a:solidFill>
                  <a:schemeClr val="tx1">
                    <a:tint val="75000"/>
                  </a:schemeClr>
                </a:solidFill>
              </a:defRPr>
            </a:lvl9pPr>
          </a:lstStyle>
          <a:p>
            <a:r>
              <a:rPr lang="it-IT" smtClean="0"/>
              <a:t>Fare clic per modificare lo stile del sottotitolo dello schema</a:t>
            </a:r>
            <a:endParaRPr lang="en-US"/>
          </a:p>
        </p:txBody>
      </p:sp>
      <p:sp>
        <p:nvSpPr>
          <p:cNvPr id="4" name="Date Placeholder 3"/>
          <p:cNvSpPr>
            <a:spLocks noGrp="1"/>
          </p:cNvSpPr>
          <p:nvPr>
            <p:ph type="dt" sz="half" idx="10"/>
          </p:nvPr>
        </p:nvSpPr>
        <p:spPr/>
        <p:txBody>
          <a:bodyPr/>
          <a:lstStyle>
            <a:lvl1pPr>
              <a:defRPr/>
            </a:lvl1pPr>
          </a:lstStyle>
          <a:p>
            <a:fld id="{91CA833B-A934-8C4C-8F5B-035CFF935BDE}" type="datetimeFigureOut">
              <a:rPr lang="en-US"/>
              <a:pPr/>
              <a:t>3/23/18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A7A4B05-E7F7-884B-8513-1C219885A0E3}" type="slidenum">
              <a:rPr lang="en-US"/>
              <a:pPr/>
              <a:t>‹n.›</a:t>
            </a:fld>
            <a:endParaRPr lang="en-US"/>
          </a:p>
        </p:txBody>
      </p:sp>
    </p:spTree>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lvl1pPr>
              <a:defRPr/>
            </a:lvl1pPr>
          </a:lstStyle>
          <a:p>
            <a:fld id="{F61BD30D-D9E7-FA4B-987A-D2A4AE087A79}" type="datetimeFigureOut">
              <a:rPr lang="en-US"/>
              <a:pPr/>
              <a:t>3/23/18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96C6F5A1-3C75-3443-9B4D-7AB3697CFB3D}" type="slidenum">
              <a:rPr lang="en-US"/>
              <a:pPr/>
              <a:t>‹n.›</a:t>
            </a:fld>
            <a:endParaRPr lang="en-US"/>
          </a:p>
        </p:txBody>
      </p:sp>
    </p:spTree>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6"/>
            <a:ext cx="7772400" cy="1362075"/>
          </a:xfrm>
        </p:spPr>
        <p:txBody>
          <a:bodyPr anchor="t"/>
          <a:lstStyle>
            <a:lvl1pPr algn="l">
              <a:defRPr sz="3556" b="1" cap="all"/>
            </a:lvl1pPr>
          </a:lstStyle>
          <a:p>
            <a:r>
              <a:rPr lang="it-IT" smtClean="0"/>
              <a:t>Fare clic per modificare stile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778">
                <a:solidFill>
                  <a:schemeClr val="tx1">
                    <a:tint val="75000"/>
                  </a:schemeClr>
                </a:solidFill>
              </a:defRPr>
            </a:lvl1pPr>
            <a:lvl2pPr marL="406405" indent="0">
              <a:buNone/>
              <a:defRPr sz="1600">
                <a:solidFill>
                  <a:schemeClr val="tx1">
                    <a:tint val="75000"/>
                  </a:schemeClr>
                </a:solidFill>
              </a:defRPr>
            </a:lvl2pPr>
            <a:lvl3pPr marL="812810" indent="0">
              <a:buNone/>
              <a:defRPr sz="1422">
                <a:solidFill>
                  <a:schemeClr val="tx1">
                    <a:tint val="75000"/>
                  </a:schemeClr>
                </a:solidFill>
              </a:defRPr>
            </a:lvl3pPr>
            <a:lvl4pPr marL="1219215" indent="0">
              <a:buNone/>
              <a:defRPr sz="1244">
                <a:solidFill>
                  <a:schemeClr val="tx1">
                    <a:tint val="75000"/>
                  </a:schemeClr>
                </a:solidFill>
              </a:defRPr>
            </a:lvl4pPr>
            <a:lvl5pPr marL="1625620" indent="0">
              <a:buNone/>
              <a:defRPr sz="1244">
                <a:solidFill>
                  <a:schemeClr val="tx1">
                    <a:tint val="75000"/>
                  </a:schemeClr>
                </a:solidFill>
              </a:defRPr>
            </a:lvl5pPr>
            <a:lvl6pPr marL="2032025" indent="0">
              <a:buNone/>
              <a:defRPr sz="1244">
                <a:solidFill>
                  <a:schemeClr val="tx1">
                    <a:tint val="75000"/>
                  </a:schemeClr>
                </a:solidFill>
              </a:defRPr>
            </a:lvl6pPr>
            <a:lvl7pPr marL="2438430" indent="0">
              <a:buNone/>
              <a:defRPr sz="1244">
                <a:solidFill>
                  <a:schemeClr val="tx1">
                    <a:tint val="75000"/>
                  </a:schemeClr>
                </a:solidFill>
              </a:defRPr>
            </a:lvl7pPr>
            <a:lvl8pPr marL="2844836" indent="0">
              <a:buNone/>
              <a:defRPr sz="1244">
                <a:solidFill>
                  <a:schemeClr val="tx1">
                    <a:tint val="75000"/>
                  </a:schemeClr>
                </a:solidFill>
              </a:defRPr>
            </a:lvl8pPr>
            <a:lvl9pPr marL="3251241" indent="0">
              <a:buNone/>
              <a:defRPr sz="1244">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p:txBody>
          <a:bodyPr/>
          <a:lstStyle>
            <a:lvl1pPr>
              <a:defRPr/>
            </a:lvl1pPr>
          </a:lstStyle>
          <a:p>
            <a:fld id="{5E745FAE-0BDA-7F40-B448-F4CFC0D7AF51}" type="datetimeFigureOut">
              <a:rPr lang="en-US"/>
              <a:pPr/>
              <a:t>3/23/18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8A69C3E-873F-6C44-B10C-6B8203AEA10D}" type="slidenum">
              <a:rPr lang="en-US"/>
              <a:pPr/>
              <a:t>‹n.›</a:t>
            </a:fld>
            <a:endParaRPr lang="en-US"/>
          </a:p>
        </p:txBody>
      </p:sp>
    </p:spTree>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489"/>
            </a:lvl1pPr>
            <a:lvl2pPr>
              <a:defRPr sz="2133"/>
            </a:lvl2pPr>
            <a:lvl3pPr>
              <a:defRPr sz="1778"/>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Content Placeholder 3"/>
          <p:cNvSpPr>
            <a:spLocks noGrp="1"/>
          </p:cNvSpPr>
          <p:nvPr>
            <p:ph sz="half" idx="2"/>
          </p:nvPr>
        </p:nvSpPr>
        <p:spPr>
          <a:xfrm>
            <a:off x="4648200" y="1600206"/>
            <a:ext cx="4038600" cy="4525963"/>
          </a:xfrm>
        </p:spPr>
        <p:txBody>
          <a:bodyPr/>
          <a:lstStyle>
            <a:lvl1pPr>
              <a:defRPr sz="2489"/>
            </a:lvl1pPr>
            <a:lvl2pPr>
              <a:defRPr sz="2133"/>
            </a:lvl2pPr>
            <a:lvl3pPr>
              <a:defRPr sz="1778"/>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Date Placeholder 3"/>
          <p:cNvSpPr>
            <a:spLocks noGrp="1"/>
          </p:cNvSpPr>
          <p:nvPr>
            <p:ph type="dt" sz="half" idx="10"/>
          </p:nvPr>
        </p:nvSpPr>
        <p:spPr/>
        <p:txBody>
          <a:bodyPr/>
          <a:lstStyle>
            <a:lvl1pPr>
              <a:defRPr/>
            </a:lvl1pPr>
          </a:lstStyle>
          <a:p>
            <a:fld id="{79E50172-3D33-D546-9249-76CF9FA67A68}" type="datetimeFigureOut">
              <a:rPr lang="en-US"/>
              <a:pPr/>
              <a:t>3/23/18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96A6E7C4-3000-644D-8A0C-2905576B6390}" type="slidenum">
              <a:rPr lang="en-US"/>
              <a:pPr/>
              <a:t>‹n.›</a:t>
            </a:fld>
            <a:endParaRPr lang="en-US"/>
          </a:p>
        </p:txBody>
      </p:sp>
    </p:spTree>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stile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133" b="1"/>
            </a:lvl1pPr>
            <a:lvl2pPr marL="406405" indent="0">
              <a:buNone/>
              <a:defRPr sz="1778" b="1"/>
            </a:lvl2pPr>
            <a:lvl3pPr marL="812810" indent="0">
              <a:buNone/>
              <a:defRPr sz="1600" b="1"/>
            </a:lvl3pPr>
            <a:lvl4pPr marL="1219215" indent="0">
              <a:buNone/>
              <a:defRPr sz="1422" b="1"/>
            </a:lvl4pPr>
            <a:lvl5pPr marL="1625620" indent="0">
              <a:buNone/>
              <a:defRPr sz="1422" b="1"/>
            </a:lvl5pPr>
            <a:lvl6pPr marL="2032025" indent="0">
              <a:buNone/>
              <a:defRPr sz="1422" b="1"/>
            </a:lvl6pPr>
            <a:lvl7pPr marL="2438430" indent="0">
              <a:buNone/>
              <a:defRPr sz="1422" b="1"/>
            </a:lvl7pPr>
            <a:lvl8pPr marL="2844836" indent="0">
              <a:buNone/>
              <a:defRPr sz="1422" b="1"/>
            </a:lvl8pPr>
            <a:lvl9pPr marL="3251241" indent="0">
              <a:buNone/>
              <a:defRPr sz="1422"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457200" y="2174875"/>
            <a:ext cx="4040188" cy="3951288"/>
          </a:xfrm>
        </p:spPr>
        <p:txBody>
          <a:bodyPr/>
          <a:lstStyle>
            <a:lvl1pPr>
              <a:defRPr sz="2133"/>
            </a:lvl1pPr>
            <a:lvl2pPr>
              <a:defRPr sz="1778"/>
            </a:lvl2pPr>
            <a:lvl3pPr>
              <a:defRPr sz="1600"/>
            </a:lvl3pPr>
            <a:lvl4pPr>
              <a:defRPr sz="1422"/>
            </a:lvl4pPr>
            <a:lvl5pPr>
              <a:defRPr sz="1422"/>
            </a:lvl5pPr>
            <a:lvl6pPr>
              <a:defRPr sz="1422"/>
            </a:lvl6pPr>
            <a:lvl7pPr>
              <a:defRPr sz="1422"/>
            </a:lvl7pPr>
            <a:lvl8pPr>
              <a:defRPr sz="1422"/>
            </a:lvl8pPr>
            <a:lvl9pPr>
              <a:defRPr sz="1422"/>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Text Placeholder 4"/>
          <p:cNvSpPr>
            <a:spLocks noGrp="1"/>
          </p:cNvSpPr>
          <p:nvPr>
            <p:ph type="body" sz="quarter" idx="3"/>
          </p:nvPr>
        </p:nvSpPr>
        <p:spPr>
          <a:xfrm>
            <a:off x="4645093" y="1535113"/>
            <a:ext cx="4041775" cy="639762"/>
          </a:xfrm>
        </p:spPr>
        <p:txBody>
          <a:bodyPr anchor="b"/>
          <a:lstStyle>
            <a:lvl1pPr marL="0" indent="0">
              <a:buNone/>
              <a:defRPr sz="2133" b="1"/>
            </a:lvl1pPr>
            <a:lvl2pPr marL="406405" indent="0">
              <a:buNone/>
              <a:defRPr sz="1778" b="1"/>
            </a:lvl2pPr>
            <a:lvl3pPr marL="812810" indent="0">
              <a:buNone/>
              <a:defRPr sz="1600" b="1"/>
            </a:lvl3pPr>
            <a:lvl4pPr marL="1219215" indent="0">
              <a:buNone/>
              <a:defRPr sz="1422" b="1"/>
            </a:lvl4pPr>
            <a:lvl5pPr marL="1625620" indent="0">
              <a:buNone/>
              <a:defRPr sz="1422" b="1"/>
            </a:lvl5pPr>
            <a:lvl6pPr marL="2032025" indent="0">
              <a:buNone/>
              <a:defRPr sz="1422" b="1"/>
            </a:lvl6pPr>
            <a:lvl7pPr marL="2438430" indent="0">
              <a:buNone/>
              <a:defRPr sz="1422" b="1"/>
            </a:lvl7pPr>
            <a:lvl8pPr marL="2844836" indent="0">
              <a:buNone/>
              <a:defRPr sz="1422" b="1"/>
            </a:lvl8pPr>
            <a:lvl9pPr marL="3251241" indent="0">
              <a:buNone/>
              <a:defRPr sz="1422"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645093" y="2174875"/>
            <a:ext cx="4041775" cy="3951288"/>
          </a:xfrm>
        </p:spPr>
        <p:txBody>
          <a:bodyPr/>
          <a:lstStyle>
            <a:lvl1pPr>
              <a:defRPr sz="2133"/>
            </a:lvl1pPr>
            <a:lvl2pPr>
              <a:defRPr sz="1778"/>
            </a:lvl2pPr>
            <a:lvl3pPr>
              <a:defRPr sz="1600"/>
            </a:lvl3pPr>
            <a:lvl4pPr>
              <a:defRPr sz="1422"/>
            </a:lvl4pPr>
            <a:lvl5pPr>
              <a:defRPr sz="1422"/>
            </a:lvl5pPr>
            <a:lvl6pPr>
              <a:defRPr sz="1422"/>
            </a:lvl6pPr>
            <a:lvl7pPr>
              <a:defRPr sz="1422"/>
            </a:lvl7pPr>
            <a:lvl8pPr>
              <a:defRPr sz="1422"/>
            </a:lvl8pPr>
            <a:lvl9pPr>
              <a:defRPr sz="1422"/>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Date Placeholder 3"/>
          <p:cNvSpPr>
            <a:spLocks noGrp="1"/>
          </p:cNvSpPr>
          <p:nvPr>
            <p:ph type="dt" sz="half" idx="10"/>
          </p:nvPr>
        </p:nvSpPr>
        <p:spPr/>
        <p:txBody>
          <a:bodyPr/>
          <a:lstStyle>
            <a:lvl1pPr>
              <a:defRPr/>
            </a:lvl1pPr>
          </a:lstStyle>
          <a:p>
            <a:fld id="{3C8362F2-D67A-744B-A1FA-E58816CFD047}" type="datetimeFigureOut">
              <a:rPr lang="en-US"/>
              <a:pPr/>
              <a:t>3/23/18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1E72D176-D0F3-B849-BEA4-0B7031F00D89}" type="slidenum">
              <a:rPr lang="en-US"/>
              <a:pPr/>
              <a:t>‹n.›</a:t>
            </a:fld>
            <a:endParaRPr lang="en-US"/>
          </a:p>
        </p:txBody>
      </p:sp>
    </p:spTree>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Date Placeholder 3"/>
          <p:cNvSpPr>
            <a:spLocks noGrp="1"/>
          </p:cNvSpPr>
          <p:nvPr>
            <p:ph type="dt" sz="half" idx="10"/>
          </p:nvPr>
        </p:nvSpPr>
        <p:spPr/>
        <p:txBody>
          <a:bodyPr/>
          <a:lstStyle>
            <a:lvl1pPr>
              <a:defRPr/>
            </a:lvl1pPr>
          </a:lstStyle>
          <a:p>
            <a:fld id="{972A179D-4838-EF43-B731-3A00CA43E857}" type="datetimeFigureOut">
              <a:rPr lang="en-US"/>
              <a:pPr/>
              <a:t>3/23/18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F907F894-17EC-C149-8D32-941D02B97620}" type="slidenum">
              <a:rPr lang="en-US"/>
              <a:pPr/>
              <a:t>‹n.›</a:t>
            </a:fld>
            <a:endParaRPr lang="en-US"/>
          </a:p>
        </p:txBody>
      </p:sp>
    </p:spTree>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7CEC320-DD9F-0E45-B93A-D89CEC85E263}" type="datetimeFigureOut">
              <a:rPr lang="en-US"/>
              <a:pPr/>
              <a:t>3/23/18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CF091CB8-9468-0A4E-8A0E-98040FB98366}" type="slidenum">
              <a:rPr lang="en-US"/>
              <a:pPr/>
              <a:t>‹n.›</a:t>
            </a:fld>
            <a:endParaRPr lang="en-US"/>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lvl1pPr>
              <a:defRPr/>
            </a:lvl1pPr>
          </a:lstStyle>
          <a:p>
            <a:endParaRPr lang="en-GB"/>
          </a:p>
        </p:txBody>
      </p:sp>
      <p:sp>
        <p:nvSpPr>
          <p:cNvPr id="4" name="Segnaposto piè di pagina 3"/>
          <p:cNvSpPr>
            <a:spLocks noGrp="1"/>
          </p:cNvSpPr>
          <p:nvPr>
            <p:ph type="ftr" sz="quarter" idx="11"/>
          </p:nvPr>
        </p:nvSpPr>
        <p:spPr/>
        <p:txBody>
          <a:bodyPr/>
          <a:lstStyle>
            <a:lvl1pPr>
              <a:defRPr/>
            </a:lvl1pPr>
          </a:lstStyle>
          <a:p>
            <a:endParaRPr lang="en-GB"/>
          </a:p>
        </p:txBody>
      </p:sp>
      <p:sp>
        <p:nvSpPr>
          <p:cNvPr id="5" name="Segnaposto numero diapositiva 4"/>
          <p:cNvSpPr>
            <a:spLocks noGrp="1"/>
          </p:cNvSpPr>
          <p:nvPr>
            <p:ph type="sldNum" sz="quarter" idx="12"/>
          </p:nvPr>
        </p:nvSpPr>
        <p:spPr/>
        <p:txBody>
          <a:bodyPr/>
          <a:lstStyle>
            <a:lvl1pPr>
              <a:defRPr/>
            </a:lvl1pPr>
          </a:lstStyle>
          <a:p>
            <a:fld id="{276BCF54-EF2C-8240-A8C3-970C5C180B92}" type="slidenum">
              <a:rPr lang="en-GB"/>
              <a:pPr/>
              <a:t>‹n.›</a:t>
            </a:fld>
            <a:endParaRPr lang="en-GB"/>
          </a:p>
        </p:txBody>
      </p:sp>
    </p:spTree>
    <p:extLst>
      <p:ext uri="{BB962C8B-B14F-4D97-AF65-F5344CB8AC3E}">
        <p14:creationId xmlns:p14="http://schemas.microsoft.com/office/powerpoint/2010/main" val="848008134"/>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1778" b="1"/>
            </a:lvl1pPr>
          </a:lstStyle>
          <a:p>
            <a:r>
              <a:rPr lang="it-IT" smtClean="0"/>
              <a:t>Fare clic per modificare stile</a:t>
            </a:r>
            <a:endParaRPr lang="en-US"/>
          </a:p>
        </p:txBody>
      </p:sp>
      <p:sp>
        <p:nvSpPr>
          <p:cNvPr id="3" name="Content Placeholder 2"/>
          <p:cNvSpPr>
            <a:spLocks noGrp="1"/>
          </p:cNvSpPr>
          <p:nvPr>
            <p:ph idx="1"/>
          </p:nvPr>
        </p:nvSpPr>
        <p:spPr>
          <a:xfrm>
            <a:off x="3575050" y="273186"/>
            <a:ext cx="5111750" cy="5853113"/>
          </a:xfrm>
        </p:spPr>
        <p:txBody>
          <a:bodyPr/>
          <a:lstStyle>
            <a:lvl1pPr>
              <a:defRPr sz="2844"/>
            </a:lvl1pPr>
            <a:lvl2pPr>
              <a:defRPr sz="2489"/>
            </a:lvl2pPr>
            <a:lvl3pPr>
              <a:defRPr sz="2133"/>
            </a:lvl3pPr>
            <a:lvl4pPr>
              <a:defRPr sz="1778"/>
            </a:lvl4pPr>
            <a:lvl5pPr>
              <a:defRPr sz="1778"/>
            </a:lvl5pPr>
            <a:lvl6pPr>
              <a:defRPr sz="1778"/>
            </a:lvl6pPr>
            <a:lvl7pPr>
              <a:defRPr sz="1778"/>
            </a:lvl7pPr>
            <a:lvl8pPr>
              <a:defRPr sz="1778"/>
            </a:lvl8pPr>
            <a:lvl9pPr>
              <a:defRPr sz="1778"/>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244"/>
            </a:lvl1pPr>
            <a:lvl2pPr marL="406405" indent="0">
              <a:buNone/>
              <a:defRPr sz="1067"/>
            </a:lvl2pPr>
            <a:lvl3pPr marL="812810" indent="0">
              <a:buNone/>
              <a:defRPr sz="889"/>
            </a:lvl3pPr>
            <a:lvl4pPr marL="1219215" indent="0">
              <a:buNone/>
              <a:defRPr sz="800"/>
            </a:lvl4pPr>
            <a:lvl5pPr marL="1625620" indent="0">
              <a:buNone/>
              <a:defRPr sz="800"/>
            </a:lvl5pPr>
            <a:lvl6pPr marL="2032025" indent="0">
              <a:buNone/>
              <a:defRPr sz="800"/>
            </a:lvl6pPr>
            <a:lvl7pPr marL="2438430" indent="0">
              <a:buNone/>
              <a:defRPr sz="800"/>
            </a:lvl7pPr>
            <a:lvl8pPr marL="2844836" indent="0">
              <a:buNone/>
              <a:defRPr sz="800"/>
            </a:lvl8pPr>
            <a:lvl9pPr marL="3251241" indent="0">
              <a:buNone/>
              <a:defRPr sz="800"/>
            </a:lvl9pPr>
          </a:lstStyle>
          <a:p>
            <a:pPr lvl="0"/>
            <a:r>
              <a:rPr lang="it-IT" smtClean="0"/>
              <a:t>Fare clic per modificare gli stili del testo dello schema</a:t>
            </a:r>
          </a:p>
        </p:txBody>
      </p:sp>
      <p:sp>
        <p:nvSpPr>
          <p:cNvPr id="5" name="Date Placeholder 3"/>
          <p:cNvSpPr>
            <a:spLocks noGrp="1"/>
          </p:cNvSpPr>
          <p:nvPr>
            <p:ph type="dt" sz="half" idx="10"/>
          </p:nvPr>
        </p:nvSpPr>
        <p:spPr/>
        <p:txBody>
          <a:bodyPr/>
          <a:lstStyle>
            <a:lvl1pPr>
              <a:defRPr/>
            </a:lvl1pPr>
          </a:lstStyle>
          <a:p>
            <a:fld id="{151A7DB6-A120-824F-B469-0698F8181D2C}" type="datetimeFigureOut">
              <a:rPr lang="en-US"/>
              <a:pPr/>
              <a:t>3/23/18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99D4B76C-7CB9-854E-89B3-C14677855705}" type="slidenum">
              <a:rPr lang="en-US"/>
              <a:pPr/>
              <a:t>‹n.›</a:t>
            </a:fld>
            <a:endParaRPr lang="en-US"/>
          </a:p>
        </p:txBody>
      </p:sp>
    </p:spTree>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778" b="1"/>
            </a:lvl1pPr>
          </a:lstStyle>
          <a:p>
            <a:r>
              <a:rPr lang="it-IT" smtClean="0"/>
              <a:t>Fare clic per modificare stile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844"/>
            </a:lvl1pPr>
            <a:lvl2pPr marL="406405" indent="0">
              <a:buNone/>
              <a:defRPr sz="2489"/>
            </a:lvl2pPr>
            <a:lvl3pPr marL="812810" indent="0">
              <a:buNone/>
              <a:defRPr sz="2133"/>
            </a:lvl3pPr>
            <a:lvl4pPr marL="1219215" indent="0">
              <a:buNone/>
              <a:defRPr sz="1778"/>
            </a:lvl4pPr>
            <a:lvl5pPr marL="1625620" indent="0">
              <a:buNone/>
              <a:defRPr sz="1778"/>
            </a:lvl5pPr>
            <a:lvl6pPr marL="2032025" indent="0">
              <a:buNone/>
              <a:defRPr sz="1778"/>
            </a:lvl6pPr>
            <a:lvl7pPr marL="2438430" indent="0">
              <a:buNone/>
              <a:defRPr sz="1778"/>
            </a:lvl7pPr>
            <a:lvl8pPr marL="2844836" indent="0">
              <a:buNone/>
              <a:defRPr sz="1778"/>
            </a:lvl8pPr>
            <a:lvl9pPr marL="3251241" indent="0">
              <a:buNone/>
              <a:defRPr sz="1778"/>
            </a:lvl9pPr>
          </a:lstStyle>
          <a:p>
            <a:pPr lvl="0"/>
            <a:r>
              <a:rPr lang="it-IT" noProof="0" smtClean="0"/>
              <a:t>Trascinare l'immagine su un segnaposto o fare clic sull'icona per aggiungerla</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244"/>
            </a:lvl1pPr>
            <a:lvl2pPr marL="406405" indent="0">
              <a:buNone/>
              <a:defRPr sz="1067"/>
            </a:lvl2pPr>
            <a:lvl3pPr marL="812810" indent="0">
              <a:buNone/>
              <a:defRPr sz="889"/>
            </a:lvl3pPr>
            <a:lvl4pPr marL="1219215" indent="0">
              <a:buNone/>
              <a:defRPr sz="800"/>
            </a:lvl4pPr>
            <a:lvl5pPr marL="1625620" indent="0">
              <a:buNone/>
              <a:defRPr sz="800"/>
            </a:lvl5pPr>
            <a:lvl6pPr marL="2032025" indent="0">
              <a:buNone/>
              <a:defRPr sz="800"/>
            </a:lvl6pPr>
            <a:lvl7pPr marL="2438430" indent="0">
              <a:buNone/>
              <a:defRPr sz="800"/>
            </a:lvl7pPr>
            <a:lvl8pPr marL="2844836" indent="0">
              <a:buNone/>
              <a:defRPr sz="800"/>
            </a:lvl8pPr>
            <a:lvl9pPr marL="3251241" indent="0">
              <a:buNone/>
              <a:defRPr sz="800"/>
            </a:lvl9pPr>
          </a:lstStyle>
          <a:p>
            <a:pPr lvl="0"/>
            <a:r>
              <a:rPr lang="it-IT" smtClean="0"/>
              <a:t>Fare clic per modificare gli stili del testo dello schema</a:t>
            </a:r>
          </a:p>
        </p:txBody>
      </p:sp>
      <p:sp>
        <p:nvSpPr>
          <p:cNvPr id="5" name="Date Placeholder 3"/>
          <p:cNvSpPr>
            <a:spLocks noGrp="1"/>
          </p:cNvSpPr>
          <p:nvPr>
            <p:ph type="dt" sz="half" idx="10"/>
          </p:nvPr>
        </p:nvSpPr>
        <p:spPr/>
        <p:txBody>
          <a:bodyPr/>
          <a:lstStyle>
            <a:lvl1pPr>
              <a:defRPr/>
            </a:lvl1pPr>
          </a:lstStyle>
          <a:p>
            <a:fld id="{3E062BAF-2438-B340-90B6-0B1DDD407554}" type="datetimeFigureOut">
              <a:rPr lang="en-US"/>
              <a:pPr/>
              <a:t>3/23/18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45E97772-8E05-4B4F-BF65-FF747F925453}" type="slidenum">
              <a:rPr lang="en-US"/>
              <a:pPr/>
              <a:t>‹n.›</a:t>
            </a:fld>
            <a:endParaRPr lang="en-US"/>
          </a:p>
        </p:txBody>
      </p:sp>
    </p:spTree>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Vertical Text Placeholder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lvl1pPr>
              <a:defRPr/>
            </a:lvl1pPr>
          </a:lstStyle>
          <a:p>
            <a:fld id="{B17DF6AB-8233-AF4F-AFA4-8574F0D7D5AE}" type="datetimeFigureOut">
              <a:rPr lang="en-US"/>
              <a:pPr/>
              <a:t>3/23/18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F1126A8-2E46-ED41-8112-6B2CAE04572E}" type="slidenum">
              <a:rPr lang="en-US"/>
              <a:pPr/>
              <a:t>‹n.›</a:t>
            </a:fld>
            <a:endParaRPr lang="en-US"/>
          </a:p>
        </p:txBody>
      </p:sp>
    </p:spTree>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Titolo e testo verticali">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74"/>
            <a:ext cx="2057400" cy="5851525"/>
          </a:xfrm>
        </p:spPr>
        <p:txBody>
          <a:bodyPr vert="eaVert"/>
          <a:lstStyle/>
          <a:p>
            <a:r>
              <a:rPr lang="it-IT" smtClean="0"/>
              <a:t>Fare clic per modificare stile</a:t>
            </a:r>
            <a:endParaRPr lang="en-US"/>
          </a:p>
        </p:txBody>
      </p:sp>
      <p:sp>
        <p:nvSpPr>
          <p:cNvPr id="3" name="Vertical Text Placeholder 2"/>
          <p:cNvSpPr>
            <a:spLocks noGrp="1"/>
          </p:cNvSpPr>
          <p:nvPr>
            <p:ph type="body" orient="vert" idx="1"/>
          </p:nvPr>
        </p:nvSpPr>
        <p:spPr>
          <a:xfrm>
            <a:off x="457200" y="274774"/>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lvl1pPr>
              <a:defRPr/>
            </a:lvl1pPr>
          </a:lstStyle>
          <a:p>
            <a:fld id="{17544094-6559-6948-B104-ECB17765A3DA}" type="datetimeFigureOut">
              <a:rPr lang="en-US"/>
              <a:pPr/>
              <a:t>3/23/18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5DD67060-0F3D-7E46-85BA-3D13ECA0E2FB}" type="slidenum">
              <a:rPr lang="en-US"/>
              <a:pPr/>
              <a:t>‹n.›</a:t>
            </a:fld>
            <a:endParaRPr lang="en-US"/>
          </a:p>
        </p:txBody>
      </p:sp>
    </p:spTree>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31"/>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06405" indent="0" algn="ctr">
              <a:buNone/>
              <a:defRPr>
                <a:solidFill>
                  <a:schemeClr val="tx1">
                    <a:tint val="75000"/>
                  </a:schemeClr>
                </a:solidFill>
              </a:defRPr>
            </a:lvl2pPr>
            <a:lvl3pPr marL="812810" indent="0" algn="ctr">
              <a:buNone/>
              <a:defRPr>
                <a:solidFill>
                  <a:schemeClr val="tx1">
                    <a:tint val="75000"/>
                  </a:schemeClr>
                </a:solidFill>
              </a:defRPr>
            </a:lvl3pPr>
            <a:lvl4pPr marL="1219215" indent="0" algn="ctr">
              <a:buNone/>
              <a:defRPr>
                <a:solidFill>
                  <a:schemeClr val="tx1">
                    <a:tint val="75000"/>
                  </a:schemeClr>
                </a:solidFill>
              </a:defRPr>
            </a:lvl4pPr>
            <a:lvl5pPr marL="1625620" indent="0" algn="ctr">
              <a:buNone/>
              <a:defRPr>
                <a:solidFill>
                  <a:schemeClr val="tx1">
                    <a:tint val="75000"/>
                  </a:schemeClr>
                </a:solidFill>
              </a:defRPr>
            </a:lvl5pPr>
            <a:lvl6pPr marL="2032025" indent="0" algn="ctr">
              <a:buNone/>
              <a:defRPr>
                <a:solidFill>
                  <a:schemeClr val="tx1">
                    <a:tint val="75000"/>
                  </a:schemeClr>
                </a:solidFill>
              </a:defRPr>
            </a:lvl6pPr>
            <a:lvl7pPr marL="2438430" indent="0" algn="ctr">
              <a:buNone/>
              <a:defRPr>
                <a:solidFill>
                  <a:schemeClr val="tx1">
                    <a:tint val="75000"/>
                  </a:schemeClr>
                </a:solidFill>
              </a:defRPr>
            </a:lvl7pPr>
            <a:lvl8pPr marL="2844836" indent="0" algn="ctr">
              <a:buNone/>
              <a:defRPr>
                <a:solidFill>
                  <a:schemeClr val="tx1">
                    <a:tint val="75000"/>
                  </a:schemeClr>
                </a:solidFill>
              </a:defRPr>
            </a:lvl8pPr>
            <a:lvl9pPr marL="3251241"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61897A0-973A-4610-B80C-023715E67D45}" type="datetimeFigureOut">
              <a:rPr lang="it-IT">
                <a:solidFill>
                  <a:prstClr val="black">
                    <a:tint val="75000"/>
                  </a:prstClr>
                </a:solidFill>
              </a:rPr>
              <a:pPr>
                <a:def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D5E38ED9-A0D1-4EC4-8670-523C05A3CE63}"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9AAD9E79-5A82-47CA-8265-2B2222F7CE2C}" type="datetimeFigureOut">
              <a:rPr lang="it-IT">
                <a:solidFill>
                  <a:prstClr val="black">
                    <a:tint val="75000"/>
                  </a:prstClr>
                </a:solidFill>
              </a:rPr>
              <a:pPr>
                <a:def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66878E65-843A-4550-8B7A-09DE606C55C9}"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6"/>
            <a:ext cx="7772400" cy="1362075"/>
          </a:xfrm>
        </p:spPr>
        <p:txBody>
          <a:bodyPr anchor="t"/>
          <a:lstStyle>
            <a:lvl1pPr algn="l">
              <a:defRPr sz="3556"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1778">
                <a:solidFill>
                  <a:schemeClr val="tx1">
                    <a:tint val="75000"/>
                  </a:schemeClr>
                </a:solidFill>
              </a:defRPr>
            </a:lvl1pPr>
            <a:lvl2pPr marL="406405" indent="0">
              <a:buNone/>
              <a:defRPr sz="1600">
                <a:solidFill>
                  <a:schemeClr val="tx1">
                    <a:tint val="75000"/>
                  </a:schemeClr>
                </a:solidFill>
              </a:defRPr>
            </a:lvl2pPr>
            <a:lvl3pPr marL="812810" indent="0">
              <a:buNone/>
              <a:defRPr sz="1422">
                <a:solidFill>
                  <a:schemeClr val="tx1">
                    <a:tint val="75000"/>
                  </a:schemeClr>
                </a:solidFill>
              </a:defRPr>
            </a:lvl3pPr>
            <a:lvl4pPr marL="1219215" indent="0">
              <a:buNone/>
              <a:defRPr sz="1244">
                <a:solidFill>
                  <a:schemeClr val="tx1">
                    <a:tint val="75000"/>
                  </a:schemeClr>
                </a:solidFill>
              </a:defRPr>
            </a:lvl4pPr>
            <a:lvl5pPr marL="1625620" indent="0">
              <a:buNone/>
              <a:defRPr sz="1244">
                <a:solidFill>
                  <a:schemeClr val="tx1">
                    <a:tint val="75000"/>
                  </a:schemeClr>
                </a:solidFill>
              </a:defRPr>
            </a:lvl5pPr>
            <a:lvl6pPr marL="2032025" indent="0">
              <a:buNone/>
              <a:defRPr sz="1244">
                <a:solidFill>
                  <a:schemeClr val="tx1">
                    <a:tint val="75000"/>
                  </a:schemeClr>
                </a:solidFill>
              </a:defRPr>
            </a:lvl6pPr>
            <a:lvl7pPr marL="2438430" indent="0">
              <a:buNone/>
              <a:defRPr sz="1244">
                <a:solidFill>
                  <a:schemeClr val="tx1">
                    <a:tint val="75000"/>
                  </a:schemeClr>
                </a:solidFill>
              </a:defRPr>
            </a:lvl7pPr>
            <a:lvl8pPr marL="2844836" indent="0">
              <a:buNone/>
              <a:defRPr sz="1244">
                <a:solidFill>
                  <a:schemeClr val="tx1">
                    <a:tint val="75000"/>
                  </a:schemeClr>
                </a:solidFill>
              </a:defRPr>
            </a:lvl8pPr>
            <a:lvl9pPr marL="3251241" indent="0">
              <a:buNone/>
              <a:defRPr sz="1244">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11100EDD-0F1E-4186-AA8D-8FE4DF038AD7}" type="datetimeFigureOut">
              <a:rPr lang="it-IT">
                <a:solidFill>
                  <a:prstClr val="black">
                    <a:tint val="75000"/>
                  </a:prstClr>
                </a:solidFill>
              </a:rPr>
              <a:pPr>
                <a:def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004F37C-BA5D-4A7B-9998-D55D09159F8B}"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6"/>
            <a:ext cx="4038600" cy="4525963"/>
          </a:xfrm>
        </p:spPr>
        <p:txBody>
          <a:bodyPr/>
          <a:lstStyle>
            <a:lvl1pPr>
              <a:defRPr sz="2489"/>
            </a:lvl1pPr>
            <a:lvl2pPr>
              <a:defRPr sz="2133"/>
            </a:lvl2pPr>
            <a:lvl3pPr>
              <a:defRPr sz="1778"/>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6"/>
            <a:ext cx="4038600" cy="4525963"/>
          </a:xfrm>
        </p:spPr>
        <p:txBody>
          <a:bodyPr/>
          <a:lstStyle>
            <a:lvl1pPr>
              <a:defRPr sz="2489"/>
            </a:lvl1pPr>
            <a:lvl2pPr>
              <a:defRPr sz="2133"/>
            </a:lvl2pPr>
            <a:lvl3pPr>
              <a:defRPr sz="1778"/>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3158540D-8C3F-49A1-8428-600686429162}" type="datetimeFigureOut">
              <a:rPr lang="it-IT">
                <a:solidFill>
                  <a:prstClr val="black">
                    <a:tint val="75000"/>
                  </a:prstClr>
                </a:solidFill>
              </a:rPr>
              <a:pPr>
                <a:defRPr/>
              </a:pPr>
              <a:t>23/03/18</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E3E76EE4-EEDE-4B59-8CD3-6240956254EF}"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133" b="1"/>
            </a:lvl1pPr>
            <a:lvl2pPr marL="406405" indent="0">
              <a:buNone/>
              <a:defRPr sz="1778" b="1"/>
            </a:lvl2pPr>
            <a:lvl3pPr marL="812810" indent="0">
              <a:buNone/>
              <a:defRPr sz="1600" b="1"/>
            </a:lvl3pPr>
            <a:lvl4pPr marL="1219215" indent="0">
              <a:buNone/>
              <a:defRPr sz="1422" b="1"/>
            </a:lvl4pPr>
            <a:lvl5pPr marL="1625620" indent="0">
              <a:buNone/>
              <a:defRPr sz="1422" b="1"/>
            </a:lvl5pPr>
            <a:lvl6pPr marL="2032025" indent="0">
              <a:buNone/>
              <a:defRPr sz="1422" b="1"/>
            </a:lvl6pPr>
            <a:lvl7pPr marL="2438430" indent="0">
              <a:buNone/>
              <a:defRPr sz="1422" b="1"/>
            </a:lvl7pPr>
            <a:lvl8pPr marL="2844836" indent="0">
              <a:buNone/>
              <a:defRPr sz="1422" b="1"/>
            </a:lvl8pPr>
            <a:lvl9pPr marL="3251241" indent="0">
              <a:buNone/>
              <a:defRPr sz="1422"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133"/>
            </a:lvl1pPr>
            <a:lvl2pPr>
              <a:defRPr sz="1778"/>
            </a:lvl2pPr>
            <a:lvl3pPr>
              <a:defRPr sz="1600"/>
            </a:lvl3pPr>
            <a:lvl4pPr>
              <a:defRPr sz="1422"/>
            </a:lvl4pPr>
            <a:lvl5pPr>
              <a:defRPr sz="1422"/>
            </a:lvl5pPr>
            <a:lvl6pPr>
              <a:defRPr sz="1422"/>
            </a:lvl6pPr>
            <a:lvl7pPr>
              <a:defRPr sz="1422"/>
            </a:lvl7pPr>
            <a:lvl8pPr>
              <a:defRPr sz="1422"/>
            </a:lvl8pPr>
            <a:lvl9pPr>
              <a:defRPr sz="1422"/>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8" y="1535113"/>
            <a:ext cx="4041775" cy="639762"/>
          </a:xfrm>
        </p:spPr>
        <p:txBody>
          <a:bodyPr anchor="b"/>
          <a:lstStyle>
            <a:lvl1pPr marL="0" indent="0">
              <a:buNone/>
              <a:defRPr sz="2133" b="1"/>
            </a:lvl1pPr>
            <a:lvl2pPr marL="406405" indent="0">
              <a:buNone/>
              <a:defRPr sz="1778" b="1"/>
            </a:lvl2pPr>
            <a:lvl3pPr marL="812810" indent="0">
              <a:buNone/>
              <a:defRPr sz="1600" b="1"/>
            </a:lvl3pPr>
            <a:lvl4pPr marL="1219215" indent="0">
              <a:buNone/>
              <a:defRPr sz="1422" b="1"/>
            </a:lvl4pPr>
            <a:lvl5pPr marL="1625620" indent="0">
              <a:buNone/>
              <a:defRPr sz="1422" b="1"/>
            </a:lvl5pPr>
            <a:lvl6pPr marL="2032025" indent="0">
              <a:buNone/>
              <a:defRPr sz="1422" b="1"/>
            </a:lvl6pPr>
            <a:lvl7pPr marL="2438430" indent="0">
              <a:buNone/>
              <a:defRPr sz="1422" b="1"/>
            </a:lvl7pPr>
            <a:lvl8pPr marL="2844836" indent="0">
              <a:buNone/>
              <a:defRPr sz="1422" b="1"/>
            </a:lvl8pPr>
            <a:lvl9pPr marL="3251241" indent="0">
              <a:buNone/>
              <a:defRPr sz="1422"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8" y="2174875"/>
            <a:ext cx="4041775" cy="3951288"/>
          </a:xfrm>
        </p:spPr>
        <p:txBody>
          <a:bodyPr/>
          <a:lstStyle>
            <a:lvl1pPr>
              <a:defRPr sz="2133"/>
            </a:lvl1pPr>
            <a:lvl2pPr>
              <a:defRPr sz="1778"/>
            </a:lvl2pPr>
            <a:lvl3pPr>
              <a:defRPr sz="1600"/>
            </a:lvl3pPr>
            <a:lvl4pPr>
              <a:defRPr sz="1422"/>
            </a:lvl4pPr>
            <a:lvl5pPr>
              <a:defRPr sz="1422"/>
            </a:lvl5pPr>
            <a:lvl6pPr>
              <a:defRPr sz="1422"/>
            </a:lvl6pPr>
            <a:lvl7pPr>
              <a:defRPr sz="1422"/>
            </a:lvl7pPr>
            <a:lvl8pPr>
              <a:defRPr sz="1422"/>
            </a:lvl8pPr>
            <a:lvl9pPr>
              <a:defRPr sz="1422"/>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2E2E704A-AE02-4928-8496-8329207B5658}" type="datetimeFigureOut">
              <a:rPr lang="it-IT">
                <a:solidFill>
                  <a:prstClr val="black">
                    <a:tint val="75000"/>
                  </a:prstClr>
                </a:solidFill>
              </a:rPr>
              <a:pPr>
                <a:defRPr/>
              </a:pPr>
              <a:t>23/03/18</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402D806A-B4E0-40A3-87BA-3C231F21F32B}"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9DBC28EE-4B34-4F69-87C2-C30AF58DD30E}" type="datetimeFigureOut">
              <a:rPr lang="it-IT">
                <a:solidFill>
                  <a:prstClr val="black">
                    <a:tint val="75000"/>
                  </a:prstClr>
                </a:solidFill>
              </a:rPr>
              <a:pPr>
                <a:defRPr/>
              </a:pPr>
              <a:t>23/03/18</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18EE414D-910C-47C5-B26B-774066E52015}"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en-GB"/>
          </a:p>
        </p:txBody>
      </p:sp>
      <p:sp>
        <p:nvSpPr>
          <p:cNvPr id="3" name="Segnaposto piè di pagina 2"/>
          <p:cNvSpPr>
            <a:spLocks noGrp="1"/>
          </p:cNvSpPr>
          <p:nvPr>
            <p:ph type="ftr" sz="quarter" idx="11"/>
          </p:nvPr>
        </p:nvSpPr>
        <p:spPr/>
        <p:txBody>
          <a:bodyPr/>
          <a:lstStyle>
            <a:lvl1pPr>
              <a:defRPr/>
            </a:lvl1pPr>
          </a:lstStyle>
          <a:p>
            <a:endParaRPr lang="en-GB"/>
          </a:p>
        </p:txBody>
      </p:sp>
      <p:sp>
        <p:nvSpPr>
          <p:cNvPr id="4" name="Segnaposto numero diapositiva 3"/>
          <p:cNvSpPr>
            <a:spLocks noGrp="1"/>
          </p:cNvSpPr>
          <p:nvPr>
            <p:ph type="sldNum" sz="quarter" idx="12"/>
          </p:nvPr>
        </p:nvSpPr>
        <p:spPr/>
        <p:txBody>
          <a:bodyPr/>
          <a:lstStyle>
            <a:lvl1pPr>
              <a:defRPr/>
            </a:lvl1pPr>
          </a:lstStyle>
          <a:p>
            <a:fld id="{E1B8E910-75E4-3840-86B3-2E2CF53E922C}" type="slidenum">
              <a:rPr lang="en-GB"/>
              <a:pPr/>
              <a:t>‹n.›</a:t>
            </a:fld>
            <a:endParaRPr lang="en-GB"/>
          </a:p>
        </p:txBody>
      </p:sp>
    </p:spTree>
    <p:extLst>
      <p:ext uri="{BB962C8B-B14F-4D97-AF65-F5344CB8AC3E}">
        <p14:creationId xmlns:p14="http://schemas.microsoft.com/office/powerpoint/2010/main" val="2263307986"/>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2F3F13AB-4443-4C89-8113-C71FCD8018A7}" type="datetimeFigureOut">
              <a:rPr lang="it-IT">
                <a:solidFill>
                  <a:prstClr val="black">
                    <a:tint val="75000"/>
                  </a:prstClr>
                </a:solidFill>
              </a:rPr>
              <a:pPr>
                <a:defRPr/>
              </a:pPr>
              <a:t>23/03/18</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316E7CA0-FC14-48B0-A6A7-E2663D6D3BC9}"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3" y="273050"/>
            <a:ext cx="3008313" cy="1162050"/>
          </a:xfrm>
        </p:spPr>
        <p:txBody>
          <a:bodyPr anchor="b"/>
          <a:lstStyle>
            <a:lvl1pPr algn="l">
              <a:defRPr sz="1778"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6"/>
            <a:ext cx="5111750" cy="5853113"/>
          </a:xfrm>
        </p:spPr>
        <p:txBody>
          <a:bodyPr/>
          <a:lstStyle>
            <a:lvl1pPr>
              <a:defRPr sz="2844"/>
            </a:lvl1pPr>
            <a:lvl2pPr>
              <a:defRPr sz="2489"/>
            </a:lvl2pPr>
            <a:lvl3pPr>
              <a:defRPr sz="2133"/>
            </a:lvl3pPr>
            <a:lvl4pPr>
              <a:defRPr sz="1778"/>
            </a:lvl4pPr>
            <a:lvl5pPr>
              <a:defRPr sz="1778"/>
            </a:lvl5pPr>
            <a:lvl6pPr>
              <a:defRPr sz="1778"/>
            </a:lvl6pPr>
            <a:lvl7pPr>
              <a:defRPr sz="1778"/>
            </a:lvl7pPr>
            <a:lvl8pPr>
              <a:defRPr sz="1778"/>
            </a:lvl8pPr>
            <a:lvl9pPr>
              <a:defRPr sz="1778"/>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3" y="1435103"/>
            <a:ext cx="3008313" cy="4691063"/>
          </a:xfrm>
        </p:spPr>
        <p:txBody>
          <a:bodyPr/>
          <a:lstStyle>
            <a:lvl1pPr marL="0" indent="0">
              <a:buNone/>
              <a:defRPr sz="1244"/>
            </a:lvl1pPr>
            <a:lvl2pPr marL="406405" indent="0">
              <a:buNone/>
              <a:defRPr sz="1067"/>
            </a:lvl2pPr>
            <a:lvl3pPr marL="812810" indent="0">
              <a:buNone/>
              <a:defRPr sz="889"/>
            </a:lvl3pPr>
            <a:lvl4pPr marL="1219215" indent="0">
              <a:buNone/>
              <a:defRPr sz="800"/>
            </a:lvl4pPr>
            <a:lvl5pPr marL="1625620" indent="0">
              <a:buNone/>
              <a:defRPr sz="800"/>
            </a:lvl5pPr>
            <a:lvl6pPr marL="2032025" indent="0">
              <a:buNone/>
              <a:defRPr sz="800"/>
            </a:lvl6pPr>
            <a:lvl7pPr marL="2438430" indent="0">
              <a:buNone/>
              <a:defRPr sz="800"/>
            </a:lvl7pPr>
            <a:lvl8pPr marL="2844836" indent="0">
              <a:buNone/>
              <a:defRPr sz="800"/>
            </a:lvl8pPr>
            <a:lvl9pPr marL="3251241" indent="0">
              <a:buNone/>
              <a:defRPr sz="8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B1DDDCE-1FEB-4959-8FE0-3F842725C128}" type="datetimeFigureOut">
              <a:rPr lang="it-IT">
                <a:solidFill>
                  <a:prstClr val="black">
                    <a:tint val="75000"/>
                  </a:prstClr>
                </a:solidFill>
              </a:rPr>
              <a:pPr>
                <a:defRPr/>
              </a:pPr>
              <a:t>23/03/18</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5D0EAF1F-AE4B-4D7A-A871-B633ED4CE0A8}"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1778"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2844"/>
            </a:lvl1pPr>
            <a:lvl2pPr marL="406405" indent="0">
              <a:buNone/>
              <a:defRPr sz="2489"/>
            </a:lvl2pPr>
            <a:lvl3pPr marL="812810" indent="0">
              <a:buNone/>
              <a:defRPr sz="2133"/>
            </a:lvl3pPr>
            <a:lvl4pPr marL="1219215" indent="0">
              <a:buNone/>
              <a:defRPr sz="1778"/>
            </a:lvl4pPr>
            <a:lvl5pPr marL="1625620" indent="0">
              <a:buNone/>
              <a:defRPr sz="1778"/>
            </a:lvl5pPr>
            <a:lvl6pPr marL="2032025" indent="0">
              <a:buNone/>
              <a:defRPr sz="1778"/>
            </a:lvl6pPr>
            <a:lvl7pPr marL="2438430" indent="0">
              <a:buNone/>
              <a:defRPr sz="1778"/>
            </a:lvl7pPr>
            <a:lvl8pPr marL="2844836" indent="0">
              <a:buNone/>
              <a:defRPr sz="1778"/>
            </a:lvl8pPr>
            <a:lvl9pPr marL="3251241" indent="0">
              <a:buNone/>
              <a:defRPr sz="1778"/>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244"/>
            </a:lvl1pPr>
            <a:lvl2pPr marL="406405" indent="0">
              <a:buNone/>
              <a:defRPr sz="1067"/>
            </a:lvl2pPr>
            <a:lvl3pPr marL="812810" indent="0">
              <a:buNone/>
              <a:defRPr sz="889"/>
            </a:lvl3pPr>
            <a:lvl4pPr marL="1219215" indent="0">
              <a:buNone/>
              <a:defRPr sz="800"/>
            </a:lvl4pPr>
            <a:lvl5pPr marL="1625620" indent="0">
              <a:buNone/>
              <a:defRPr sz="800"/>
            </a:lvl5pPr>
            <a:lvl6pPr marL="2032025" indent="0">
              <a:buNone/>
              <a:defRPr sz="800"/>
            </a:lvl6pPr>
            <a:lvl7pPr marL="2438430" indent="0">
              <a:buNone/>
              <a:defRPr sz="800"/>
            </a:lvl7pPr>
            <a:lvl8pPr marL="2844836" indent="0">
              <a:buNone/>
              <a:defRPr sz="800"/>
            </a:lvl8pPr>
            <a:lvl9pPr marL="3251241" indent="0">
              <a:buNone/>
              <a:defRPr sz="8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BEA07D6-9F87-4117-AA70-4643D6D89F8D}" type="datetimeFigureOut">
              <a:rPr lang="it-IT">
                <a:solidFill>
                  <a:prstClr val="black">
                    <a:tint val="75000"/>
                  </a:prstClr>
                </a:solidFill>
              </a:rPr>
              <a:pPr>
                <a:defRPr/>
              </a:pPr>
              <a:t>23/03/18</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3B43B50B-3D3E-41BF-94F5-BCA460B14ADB}"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F7AB0A0-5743-41FC-8105-D55C32BEE060}" type="datetimeFigureOut">
              <a:rPr lang="it-IT">
                <a:solidFill>
                  <a:prstClr val="black">
                    <a:tint val="75000"/>
                  </a:prstClr>
                </a:solidFill>
              </a:rPr>
              <a:pPr>
                <a:def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CDAC1A8-719A-4AF5-AF25-C968A03E9E7B}"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4"/>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44"/>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07A43D6-D772-42E6-A69B-6CD9CA51F7EC}" type="datetimeFigureOut">
              <a:rPr lang="it-IT">
                <a:solidFill>
                  <a:prstClr val="black">
                    <a:tint val="75000"/>
                  </a:prstClr>
                </a:solidFill>
              </a:rPr>
              <a:pPr>
                <a:defRPr/>
              </a:pPr>
              <a:t>23/03/18</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E0D96B3-C8D2-4D4E-9134-6C00879B66ED}" type="slidenum">
              <a:rPr lang="it-IT">
                <a:solidFill>
                  <a:prstClr val="black">
                    <a:tint val="75000"/>
                  </a:prstClr>
                </a:solidFill>
              </a:rPr>
              <a:pPr>
                <a:defRPr/>
              </a:pPr>
              <a:t>‹n.›</a:t>
            </a:fld>
            <a:endParaRPr lang="it-IT">
              <a:solidFill>
                <a:prstClr val="black">
                  <a:tint val="75000"/>
                </a:prstClr>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4"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2"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4" y="1435103"/>
            <a:ext cx="3008313" cy="4691063"/>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lvl1pPr>
              <a:defRPr/>
            </a:lvl1pPr>
          </a:lstStyle>
          <a:p>
            <a:endParaRPr lang="en-GB"/>
          </a:p>
        </p:txBody>
      </p:sp>
      <p:sp>
        <p:nvSpPr>
          <p:cNvPr id="6" name="Segnaposto piè di pagina 5"/>
          <p:cNvSpPr>
            <a:spLocks noGrp="1"/>
          </p:cNvSpPr>
          <p:nvPr>
            <p:ph type="ftr" sz="quarter" idx="11"/>
          </p:nvPr>
        </p:nvSpPr>
        <p:spPr/>
        <p:txBody>
          <a:bodyPr/>
          <a:lstStyle>
            <a:lvl1pPr>
              <a:defRPr/>
            </a:lvl1pPr>
          </a:lstStyle>
          <a:p>
            <a:endParaRPr lang="en-GB"/>
          </a:p>
        </p:txBody>
      </p:sp>
      <p:sp>
        <p:nvSpPr>
          <p:cNvPr id="7" name="Segnaposto numero diapositiva 6"/>
          <p:cNvSpPr>
            <a:spLocks noGrp="1"/>
          </p:cNvSpPr>
          <p:nvPr>
            <p:ph type="sldNum" sz="quarter" idx="12"/>
          </p:nvPr>
        </p:nvSpPr>
        <p:spPr/>
        <p:txBody>
          <a:bodyPr/>
          <a:lstStyle>
            <a:lvl1pPr>
              <a:defRPr/>
            </a:lvl1pPr>
          </a:lstStyle>
          <a:p>
            <a:fld id="{157F0E8B-A267-104C-A2D2-C474BBFDF766}" type="slidenum">
              <a:rPr lang="en-GB"/>
              <a:pPr/>
              <a:t>‹n.›</a:t>
            </a:fld>
            <a:endParaRPr lang="en-GB"/>
          </a:p>
        </p:txBody>
      </p:sp>
    </p:spTree>
    <p:extLst>
      <p:ext uri="{BB962C8B-B14F-4D97-AF65-F5344CB8AC3E}">
        <p14:creationId xmlns:p14="http://schemas.microsoft.com/office/powerpoint/2010/main" val="31790631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piè di pagina 3"/>
          <p:cNvSpPr>
            <a:spLocks noGrp="1"/>
          </p:cNvSpPr>
          <p:nvPr>
            <p:ph type="ftr" sz="quarter" idx="10"/>
          </p:nvPr>
        </p:nvSpPr>
        <p:spPr/>
        <p:txBody>
          <a:bodyPr/>
          <a:lstStyle>
            <a:lvl1pPr>
              <a:defRPr/>
            </a:lvl1pPr>
          </a:lstStyle>
          <a:p>
            <a:endParaRPr lang="en-US"/>
          </a:p>
        </p:txBody>
      </p:sp>
      <p:sp>
        <p:nvSpPr>
          <p:cNvPr id="5" name="Segnaposto numero diapositiva 4"/>
          <p:cNvSpPr>
            <a:spLocks noGrp="1"/>
          </p:cNvSpPr>
          <p:nvPr>
            <p:ph type="sldNum" sz="quarter" idx="11"/>
          </p:nvPr>
        </p:nvSpPr>
        <p:spPr/>
        <p:txBody>
          <a:bodyPr/>
          <a:lstStyle>
            <a:lvl1pPr>
              <a:defRPr/>
            </a:lvl1pPr>
          </a:lstStyle>
          <a:p>
            <a:fld id="{F6E41D56-5E63-CA45-BB00-D144E7B8EF8D}" type="slidenum">
              <a:rPr lang="en-US"/>
              <a:pPr/>
              <a:t>‹n.›</a:t>
            </a:fld>
            <a:endParaRPr lang="en-US"/>
          </a:p>
        </p:txBody>
      </p:sp>
    </p:spTree>
    <p:extLst>
      <p:ext uri="{BB962C8B-B14F-4D97-AF65-F5344CB8AC3E}">
        <p14:creationId xmlns:p14="http://schemas.microsoft.com/office/powerpoint/2010/main" val="630315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106" indent="0">
              <a:buNone/>
              <a:defRPr sz="2800"/>
            </a:lvl2pPr>
            <a:lvl3pPr marL="914210" indent="0">
              <a:buNone/>
              <a:defRPr sz="2400"/>
            </a:lvl3pPr>
            <a:lvl4pPr marL="1371316" indent="0">
              <a:buNone/>
              <a:defRPr sz="2000"/>
            </a:lvl4pPr>
            <a:lvl5pPr marL="1828421" indent="0">
              <a:buNone/>
              <a:defRPr sz="2000"/>
            </a:lvl5pPr>
            <a:lvl6pPr marL="2285526" indent="0">
              <a:buNone/>
              <a:defRPr sz="2000"/>
            </a:lvl6pPr>
            <a:lvl7pPr marL="2742630" indent="0">
              <a:buNone/>
              <a:defRPr sz="2000"/>
            </a:lvl7pPr>
            <a:lvl8pPr marL="3199736" indent="0">
              <a:buNone/>
              <a:defRPr sz="2000"/>
            </a:lvl8pPr>
            <a:lvl9pPr marL="3656841"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lvl1pPr>
              <a:defRPr/>
            </a:lvl1pPr>
          </a:lstStyle>
          <a:p>
            <a:endParaRPr lang="en-GB"/>
          </a:p>
        </p:txBody>
      </p:sp>
      <p:sp>
        <p:nvSpPr>
          <p:cNvPr id="6" name="Segnaposto piè di pagina 5"/>
          <p:cNvSpPr>
            <a:spLocks noGrp="1"/>
          </p:cNvSpPr>
          <p:nvPr>
            <p:ph type="ftr" sz="quarter" idx="11"/>
          </p:nvPr>
        </p:nvSpPr>
        <p:spPr/>
        <p:txBody>
          <a:bodyPr/>
          <a:lstStyle>
            <a:lvl1pPr>
              <a:defRPr/>
            </a:lvl1pPr>
          </a:lstStyle>
          <a:p>
            <a:endParaRPr lang="en-GB"/>
          </a:p>
        </p:txBody>
      </p:sp>
      <p:sp>
        <p:nvSpPr>
          <p:cNvPr id="7" name="Segnaposto numero diapositiva 6"/>
          <p:cNvSpPr>
            <a:spLocks noGrp="1"/>
          </p:cNvSpPr>
          <p:nvPr>
            <p:ph type="sldNum" sz="quarter" idx="12"/>
          </p:nvPr>
        </p:nvSpPr>
        <p:spPr/>
        <p:txBody>
          <a:bodyPr/>
          <a:lstStyle>
            <a:lvl1pPr>
              <a:defRPr/>
            </a:lvl1pPr>
          </a:lstStyle>
          <a:p>
            <a:fld id="{2EB4885D-2DCA-8C4E-9D34-48C80829E050}" type="slidenum">
              <a:rPr lang="en-GB"/>
              <a:pPr/>
              <a:t>‹n.›</a:t>
            </a:fld>
            <a:endParaRPr lang="en-GB"/>
          </a:p>
        </p:txBody>
      </p:sp>
    </p:spTree>
    <p:extLst>
      <p:ext uri="{BB962C8B-B14F-4D97-AF65-F5344CB8AC3E}">
        <p14:creationId xmlns:p14="http://schemas.microsoft.com/office/powerpoint/2010/main" val="129697099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en-GB"/>
          </a:p>
        </p:txBody>
      </p:sp>
      <p:sp>
        <p:nvSpPr>
          <p:cNvPr id="5" name="Segnaposto piè di pagina 4"/>
          <p:cNvSpPr>
            <a:spLocks noGrp="1"/>
          </p:cNvSpPr>
          <p:nvPr>
            <p:ph type="ftr" sz="quarter" idx="11"/>
          </p:nvPr>
        </p:nvSpPr>
        <p:spPr/>
        <p:txBody>
          <a:bodyPr/>
          <a:lstStyle>
            <a:lvl1pPr>
              <a:defRPr/>
            </a:lvl1pPr>
          </a:lstStyle>
          <a:p>
            <a:endParaRPr lang="en-GB"/>
          </a:p>
        </p:txBody>
      </p:sp>
      <p:sp>
        <p:nvSpPr>
          <p:cNvPr id="6" name="Segnaposto numero diapositiva 5"/>
          <p:cNvSpPr>
            <a:spLocks noGrp="1"/>
          </p:cNvSpPr>
          <p:nvPr>
            <p:ph type="sldNum" sz="quarter" idx="12"/>
          </p:nvPr>
        </p:nvSpPr>
        <p:spPr/>
        <p:txBody>
          <a:bodyPr/>
          <a:lstStyle>
            <a:lvl1pPr>
              <a:defRPr/>
            </a:lvl1pPr>
          </a:lstStyle>
          <a:p>
            <a:fld id="{9D407847-66C5-F94A-8740-094DC8DDD4A5}" type="slidenum">
              <a:rPr lang="en-GB"/>
              <a:pPr/>
              <a:t>‹n.›</a:t>
            </a:fld>
            <a:endParaRPr lang="en-GB"/>
          </a:p>
        </p:txBody>
      </p:sp>
    </p:spTree>
    <p:extLst>
      <p:ext uri="{BB962C8B-B14F-4D97-AF65-F5344CB8AC3E}">
        <p14:creationId xmlns:p14="http://schemas.microsoft.com/office/powerpoint/2010/main" val="293206158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85802" y="609600"/>
            <a:ext cx="5676900" cy="5486400"/>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en-GB"/>
          </a:p>
        </p:txBody>
      </p:sp>
      <p:sp>
        <p:nvSpPr>
          <p:cNvPr id="5" name="Segnaposto piè di pagina 4"/>
          <p:cNvSpPr>
            <a:spLocks noGrp="1"/>
          </p:cNvSpPr>
          <p:nvPr>
            <p:ph type="ftr" sz="quarter" idx="11"/>
          </p:nvPr>
        </p:nvSpPr>
        <p:spPr/>
        <p:txBody>
          <a:bodyPr/>
          <a:lstStyle>
            <a:lvl1pPr>
              <a:defRPr/>
            </a:lvl1pPr>
          </a:lstStyle>
          <a:p>
            <a:endParaRPr lang="en-GB"/>
          </a:p>
        </p:txBody>
      </p:sp>
      <p:sp>
        <p:nvSpPr>
          <p:cNvPr id="6" name="Segnaposto numero diapositiva 5"/>
          <p:cNvSpPr>
            <a:spLocks noGrp="1"/>
          </p:cNvSpPr>
          <p:nvPr>
            <p:ph type="sldNum" sz="quarter" idx="12"/>
          </p:nvPr>
        </p:nvSpPr>
        <p:spPr/>
        <p:txBody>
          <a:bodyPr/>
          <a:lstStyle>
            <a:lvl1pPr>
              <a:defRPr/>
            </a:lvl1pPr>
          </a:lstStyle>
          <a:p>
            <a:fld id="{A0A8CF1B-B89C-5641-9690-B3F58CA6F01E}" type="slidenum">
              <a:rPr lang="en-GB"/>
              <a:pPr/>
              <a:t>‹n.›</a:t>
            </a:fld>
            <a:endParaRPr lang="en-GB"/>
          </a:p>
        </p:txBody>
      </p:sp>
    </p:spTree>
    <p:extLst>
      <p:ext uri="{BB962C8B-B14F-4D97-AF65-F5344CB8AC3E}">
        <p14:creationId xmlns:p14="http://schemas.microsoft.com/office/powerpoint/2010/main" val="35736449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47"/>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2"/>
            <a:ext cx="6400800" cy="1752600"/>
          </a:xfrm>
        </p:spPr>
        <p:txBody>
          <a:bodyPr/>
          <a:lstStyle>
            <a:lvl1pPr marL="0" indent="0" algn="ctr">
              <a:buNone/>
              <a:defRPr/>
            </a:lvl1pPr>
            <a:lvl2pPr marL="457106" indent="0" algn="ctr">
              <a:buNone/>
              <a:defRPr/>
            </a:lvl2pPr>
            <a:lvl3pPr marL="914210" indent="0" algn="ctr">
              <a:buNone/>
              <a:defRPr/>
            </a:lvl3pPr>
            <a:lvl4pPr marL="1371316" indent="0" algn="ctr">
              <a:buNone/>
              <a:defRPr/>
            </a:lvl4pPr>
            <a:lvl5pPr marL="1828421" indent="0" algn="ctr">
              <a:buNone/>
              <a:defRPr/>
            </a:lvl5pPr>
            <a:lvl6pPr marL="2285526" indent="0" algn="ctr">
              <a:buNone/>
              <a:defRPr/>
            </a:lvl6pPr>
            <a:lvl7pPr marL="2742630" indent="0" algn="ctr">
              <a:buNone/>
              <a:defRPr/>
            </a:lvl7pPr>
            <a:lvl8pPr marL="3199736" indent="0" algn="ctr">
              <a:buNone/>
              <a:defRPr/>
            </a:lvl8pPr>
            <a:lvl9pPr marL="3656841" indent="0" algn="ctr">
              <a:buNone/>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6E129DFC-5BE9-FE49-ACB0-C8735F6C6173}" type="slidenum">
              <a:rPr lang="it-IT"/>
              <a:pPr/>
              <a:t>‹n.›</a:t>
            </a:fld>
            <a:endParaRPr lang="it-IT"/>
          </a:p>
        </p:txBody>
      </p:sp>
    </p:spTree>
    <p:extLst>
      <p:ext uri="{BB962C8B-B14F-4D97-AF65-F5344CB8AC3E}">
        <p14:creationId xmlns:p14="http://schemas.microsoft.com/office/powerpoint/2010/main" val="37286792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E6FB8DCB-D60E-0543-A537-A26C8DF82AE2}" type="slidenum">
              <a:rPr lang="it-IT"/>
              <a:pPr/>
              <a:t>‹n.›</a:t>
            </a:fld>
            <a:endParaRPr lang="it-IT"/>
          </a:p>
        </p:txBody>
      </p:sp>
    </p:spTree>
    <p:extLst>
      <p:ext uri="{BB962C8B-B14F-4D97-AF65-F5344CB8AC3E}">
        <p14:creationId xmlns:p14="http://schemas.microsoft.com/office/powerpoint/2010/main" val="33093963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22"/>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22"/>
            <a:ext cx="7772400" cy="1500187"/>
          </a:xfrm>
        </p:spPr>
        <p:txBody>
          <a:bodyPr anchor="b"/>
          <a:lstStyle>
            <a:lvl1pPr marL="0" indent="0">
              <a:buNone/>
              <a:defRPr sz="2000"/>
            </a:lvl1pPr>
            <a:lvl2pPr marL="457106" indent="0">
              <a:buNone/>
              <a:defRPr sz="1800"/>
            </a:lvl2pPr>
            <a:lvl3pPr marL="914210" indent="0">
              <a:buNone/>
              <a:defRPr sz="1600"/>
            </a:lvl3pPr>
            <a:lvl4pPr marL="1371316" indent="0">
              <a:buNone/>
              <a:defRPr sz="1400"/>
            </a:lvl4pPr>
            <a:lvl5pPr marL="1828421" indent="0">
              <a:buNone/>
              <a:defRPr sz="1400"/>
            </a:lvl5pPr>
            <a:lvl6pPr marL="2285526" indent="0">
              <a:buNone/>
              <a:defRPr sz="1400"/>
            </a:lvl6pPr>
            <a:lvl7pPr marL="2742630" indent="0">
              <a:buNone/>
              <a:defRPr sz="1400"/>
            </a:lvl7pPr>
            <a:lvl8pPr marL="3199736" indent="0">
              <a:buNone/>
              <a:defRPr sz="1400"/>
            </a:lvl8pPr>
            <a:lvl9pPr marL="3656841" indent="0">
              <a:buNone/>
              <a:defRPr sz="1400"/>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EFA795C4-501D-7C43-9921-3F9C68528F4B}" type="slidenum">
              <a:rPr lang="it-IT"/>
              <a:pPr/>
              <a:t>‹n.›</a:t>
            </a:fld>
            <a:endParaRPr lang="it-IT"/>
          </a:p>
        </p:txBody>
      </p:sp>
    </p:spTree>
    <p:extLst>
      <p:ext uri="{BB962C8B-B14F-4D97-AF65-F5344CB8AC3E}">
        <p14:creationId xmlns:p14="http://schemas.microsoft.com/office/powerpoint/2010/main" val="260289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pPr>
              <a:defRPr/>
            </a:pPr>
            <a:endParaRPr lang="it-IT"/>
          </a:p>
        </p:txBody>
      </p:sp>
      <p:sp>
        <p:nvSpPr>
          <p:cNvPr id="6" name="Segnaposto piè di pagina 5"/>
          <p:cNvSpPr>
            <a:spLocks noGrp="1"/>
          </p:cNvSpPr>
          <p:nvPr>
            <p:ph type="ftr" sz="quarter" idx="11"/>
          </p:nvPr>
        </p:nvSpPr>
        <p:spPr/>
        <p:txBody>
          <a:bodyPr/>
          <a:lstStyle>
            <a:lvl1pPr>
              <a:defRPr/>
            </a:lvl1pPr>
          </a:lstStyle>
          <a:p>
            <a:pPr>
              <a:defRPr/>
            </a:pPr>
            <a:endParaRPr lang="it-IT"/>
          </a:p>
        </p:txBody>
      </p:sp>
      <p:sp>
        <p:nvSpPr>
          <p:cNvPr id="7" name="Segnaposto numero diapositiva 6"/>
          <p:cNvSpPr>
            <a:spLocks noGrp="1"/>
          </p:cNvSpPr>
          <p:nvPr>
            <p:ph type="sldNum" sz="quarter" idx="12"/>
          </p:nvPr>
        </p:nvSpPr>
        <p:spPr/>
        <p:txBody>
          <a:bodyPr/>
          <a:lstStyle>
            <a:lvl1pPr>
              <a:defRPr/>
            </a:lvl1pPr>
          </a:lstStyle>
          <a:p>
            <a:fld id="{67CDCC6F-6446-EC4A-9EC5-11075AA444F6}" type="slidenum">
              <a:rPr lang="it-IT"/>
              <a:pPr/>
              <a:t>‹n.›</a:t>
            </a:fld>
            <a:endParaRPr lang="it-IT"/>
          </a:p>
        </p:txBody>
      </p:sp>
    </p:spTree>
    <p:extLst>
      <p:ext uri="{BB962C8B-B14F-4D97-AF65-F5344CB8AC3E}">
        <p14:creationId xmlns:p14="http://schemas.microsoft.com/office/powerpoint/2010/main" val="7508949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4"/>
            <a:ext cx="4040188"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35" y="1535114"/>
            <a:ext cx="4041775"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pPr>
              <a:defRPr/>
            </a:pPr>
            <a:endParaRPr lang="it-IT"/>
          </a:p>
        </p:txBody>
      </p:sp>
      <p:sp>
        <p:nvSpPr>
          <p:cNvPr id="8" name="Segnaposto piè di pagina 7"/>
          <p:cNvSpPr>
            <a:spLocks noGrp="1"/>
          </p:cNvSpPr>
          <p:nvPr>
            <p:ph type="ftr" sz="quarter" idx="11"/>
          </p:nvPr>
        </p:nvSpPr>
        <p:spPr/>
        <p:txBody>
          <a:bodyPr/>
          <a:lstStyle>
            <a:lvl1pPr>
              <a:defRPr/>
            </a:lvl1pPr>
          </a:lstStyle>
          <a:p>
            <a:pPr>
              <a:defRPr/>
            </a:pPr>
            <a:endParaRPr lang="it-IT"/>
          </a:p>
        </p:txBody>
      </p:sp>
      <p:sp>
        <p:nvSpPr>
          <p:cNvPr id="9" name="Segnaposto numero diapositiva 8"/>
          <p:cNvSpPr>
            <a:spLocks noGrp="1"/>
          </p:cNvSpPr>
          <p:nvPr>
            <p:ph type="sldNum" sz="quarter" idx="12"/>
          </p:nvPr>
        </p:nvSpPr>
        <p:spPr/>
        <p:txBody>
          <a:bodyPr/>
          <a:lstStyle>
            <a:lvl1pPr>
              <a:defRPr/>
            </a:lvl1pPr>
          </a:lstStyle>
          <a:p>
            <a:fld id="{76BEBBEA-0383-0D4D-ABB1-F9A03AD75698}" type="slidenum">
              <a:rPr lang="it-IT"/>
              <a:pPr/>
              <a:t>‹n.›</a:t>
            </a:fld>
            <a:endParaRPr lang="it-IT"/>
          </a:p>
        </p:txBody>
      </p:sp>
    </p:spTree>
    <p:extLst>
      <p:ext uri="{BB962C8B-B14F-4D97-AF65-F5344CB8AC3E}">
        <p14:creationId xmlns:p14="http://schemas.microsoft.com/office/powerpoint/2010/main" val="21062283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lvl1pPr>
              <a:defRPr/>
            </a:lvl1pPr>
          </a:lstStyle>
          <a:p>
            <a:pPr>
              <a:defRPr/>
            </a:pPr>
            <a:endParaRPr lang="it-IT"/>
          </a:p>
        </p:txBody>
      </p:sp>
      <p:sp>
        <p:nvSpPr>
          <p:cNvPr id="4" name="Segnaposto piè di pagina 3"/>
          <p:cNvSpPr>
            <a:spLocks noGrp="1"/>
          </p:cNvSpPr>
          <p:nvPr>
            <p:ph type="ftr" sz="quarter" idx="11"/>
          </p:nvPr>
        </p:nvSpPr>
        <p:spPr/>
        <p:txBody>
          <a:bodyPr/>
          <a:lstStyle>
            <a:lvl1pPr>
              <a:defRPr/>
            </a:lvl1pPr>
          </a:lstStyle>
          <a:p>
            <a:pPr>
              <a:defRPr/>
            </a:pPr>
            <a:endParaRPr lang="it-IT"/>
          </a:p>
        </p:txBody>
      </p:sp>
      <p:sp>
        <p:nvSpPr>
          <p:cNvPr id="5" name="Segnaposto numero diapositiva 4"/>
          <p:cNvSpPr>
            <a:spLocks noGrp="1"/>
          </p:cNvSpPr>
          <p:nvPr>
            <p:ph type="sldNum" sz="quarter" idx="12"/>
          </p:nvPr>
        </p:nvSpPr>
        <p:spPr/>
        <p:txBody>
          <a:bodyPr/>
          <a:lstStyle>
            <a:lvl1pPr>
              <a:defRPr/>
            </a:lvl1pPr>
          </a:lstStyle>
          <a:p>
            <a:fld id="{FC4AEBD8-3B7F-9E49-A2CC-C69DD7462914}" type="slidenum">
              <a:rPr lang="it-IT"/>
              <a:pPr/>
              <a:t>‹n.›</a:t>
            </a:fld>
            <a:endParaRPr lang="it-IT"/>
          </a:p>
        </p:txBody>
      </p:sp>
    </p:spTree>
    <p:extLst>
      <p:ext uri="{BB962C8B-B14F-4D97-AF65-F5344CB8AC3E}">
        <p14:creationId xmlns:p14="http://schemas.microsoft.com/office/powerpoint/2010/main" val="7459906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pPr>
              <a:defRPr/>
            </a:pPr>
            <a:endParaRPr lang="it-IT"/>
          </a:p>
        </p:txBody>
      </p:sp>
      <p:sp>
        <p:nvSpPr>
          <p:cNvPr id="3" name="Segnaposto piè di pagina 2"/>
          <p:cNvSpPr>
            <a:spLocks noGrp="1"/>
          </p:cNvSpPr>
          <p:nvPr>
            <p:ph type="ftr" sz="quarter" idx="11"/>
          </p:nvPr>
        </p:nvSpPr>
        <p:spPr/>
        <p:txBody>
          <a:bodyPr/>
          <a:lstStyle>
            <a:lvl1pPr>
              <a:defRPr/>
            </a:lvl1pPr>
          </a:lstStyle>
          <a:p>
            <a:pPr>
              <a:defRPr/>
            </a:pPr>
            <a:endParaRPr lang="it-IT"/>
          </a:p>
        </p:txBody>
      </p:sp>
      <p:sp>
        <p:nvSpPr>
          <p:cNvPr id="4" name="Segnaposto numero diapositiva 3"/>
          <p:cNvSpPr>
            <a:spLocks noGrp="1"/>
          </p:cNvSpPr>
          <p:nvPr>
            <p:ph type="sldNum" sz="quarter" idx="12"/>
          </p:nvPr>
        </p:nvSpPr>
        <p:spPr/>
        <p:txBody>
          <a:bodyPr/>
          <a:lstStyle>
            <a:lvl1pPr>
              <a:defRPr/>
            </a:lvl1pPr>
          </a:lstStyle>
          <a:p>
            <a:fld id="{1623B76A-A363-2444-80EC-9150A512639F}" type="slidenum">
              <a:rPr lang="it-IT"/>
              <a:pPr/>
              <a:t>‹n.›</a:t>
            </a:fld>
            <a:endParaRPr lang="it-IT"/>
          </a:p>
        </p:txBody>
      </p:sp>
    </p:spTree>
    <p:extLst>
      <p:ext uri="{BB962C8B-B14F-4D97-AF65-F5344CB8AC3E}">
        <p14:creationId xmlns:p14="http://schemas.microsoft.com/office/powerpoint/2010/main" val="1208202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22"/>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22"/>
            <a:ext cx="7772400" cy="1500187"/>
          </a:xfrm>
        </p:spPr>
        <p:txBody>
          <a:bodyPr anchor="b"/>
          <a:lstStyle>
            <a:lvl1pPr marL="0" indent="0">
              <a:buNone/>
              <a:defRPr sz="2000"/>
            </a:lvl1pPr>
            <a:lvl2pPr marL="457106" indent="0">
              <a:buNone/>
              <a:defRPr sz="1800"/>
            </a:lvl2pPr>
            <a:lvl3pPr marL="914210" indent="0">
              <a:buNone/>
              <a:defRPr sz="1600"/>
            </a:lvl3pPr>
            <a:lvl4pPr marL="1371316" indent="0">
              <a:buNone/>
              <a:defRPr sz="1400"/>
            </a:lvl4pPr>
            <a:lvl5pPr marL="1828421" indent="0">
              <a:buNone/>
              <a:defRPr sz="1400"/>
            </a:lvl5pPr>
            <a:lvl6pPr marL="2285526" indent="0">
              <a:buNone/>
              <a:defRPr sz="1400"/>
            </a:lvl6pPr>
            <a:lvl7pPr marL="2742630" indent="0">
              <a:buNone/>
              <a:defRPr sz="1400"/>
            </a:lvl7pPr>
            <a:lvl8pPr marL="3199736" indent="0">
              <a:buNone/>
              <a:defRPr sz="1400"/>
            </a:lvl8pPr>
            <a:lvl9pPr marL="3656841" indent="0">
              <a:buNone/>
              <a:defRPr sz="1400"/>
            </a:lvl9pPr>
          </a:lstStyle>
          <a:p>
            <a:pPr lvl="0"/>
            <a:r>
              <a:rPr lang="it-IT" smtClean="0"/>
              <a:t>Fare clic per modificare gli stili del testo dello schema</a:t>
            </a:r>
          </a:p>
        </p:txBody>
      </p:sp>
      <p:sp>
        <p:nvSpPr>
          <p:cNvPr id="4" name="Segnaposto piè di pagina 3"/>
          <p:cNvSpPr>
            <a:spLocks noGrp="1"/>
          </p:cNvSpPr>
          <p:nvPr>
            <p:ph type="ftr" sz="quarter" idx="10"/>
          </p:nvPr>
        </p:nvSpPr>
        <p:spPr/>
        <p:txBody>
          <a:bodyPr/>
          <a:lstStyle>
            <a:lvl1pPr>
              <a:defRPr/>
            </a:lvl1pPr>
          </a:lstStyle>
          <a:p>
            <a:endParaRPr lang="en-US"/>
          </a:p>
        </p:txBody>
      </p:sp>
      <p:sp>
        <p:nvSpPr>
          <p:cNvPr id="5" name="Segnaposto numero diapositiva 4"/>
          <p:cNvSpPr>
            <a:spLocks noGrp="1"/>
          </p:cNvSpPr>
          <p:nvPr>
            <p:ph type="sldNum" sz="quarter" idx="11"/>
          </p:nvPr>
        </p:nvSpPr>
        <p:spPr/>
        <p:txBody>
          <a:bodyPr/>
          <a:lstStyle>
            <a:lvl1pPr>
              <a:defRPr/>
            </a:lvl1pPr>
          </a:lstStyle>
          <a:p>
            <a:fld id="{ADDCEE39-BD88-624A-AE48-3118FF4D6B0C}" type="slidenum">
              <a:rPr lang="en-US"/>
              <a:pPr/>
              <a:t>‹n.›</a:t>
            </a:fld>
            <a:endParaRPr lang="en-US"/>
          </a:p>
        </p:txBody>
      </p:sp>
    </p:spTree>
    <p:extLst>
      <p:ext uri="{BB962C8B-B14F-4D97-AF65-F5344CB8AC3E}">
        <p14:creationId xmlns:p14="http://schemas.microsoft.com/office/powerpoint/2010/main" val="19034717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4"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2"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4" y="1435103"/>
            <a:ext cx="3008313" cy="4691063"/>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lvl1pPr>
              <a:defRPr/>
            </a:lvl1pPr>
          </a:lstStyle>
          <a:p>
            <a:pPr>
              <a:defRPr/>
            </a:pPr>
            <a:endParaRPr lang="it-IT"/>
          </a:p>
        </p:txBody>
      </p:sp>
      <p:sp>
        <p:nvSpPr>
          <p:cNvPr id="6" name="Segnaposto piè di pagina 5"/>
          <p:cNvSpPr>
            <a:spLocks noGrp="1"/>
          </p:cNvSpPr>
          <p:nvPr>
            <p:ph type="ftr" sz="quarter" idx="11"/>
          </p:nvPr>
        </p:nvSpPr>
        <p:spPr/>
        <p:txBody>
          <a:bodyPr/>
          <a:lstStyle>
            <a:lvl1pPr>
              <a:defRPr/>
            </a:lvl1pPr>
          </a:lstStyle>
          <a:p>
            <a:pPr>
              <a:defRPr/>
            </a:pPr>
            <a:endParaRPr lang="it-IT"/>
          </a:p>
        </p:txBody>
      </p:sp>
      <p:sp>
        <p:nvSpPr>
          <p:cNvPr id="7" name="Segnaposto numero diapositiva 6"/>
          <p:cNvSpPr>
            <a:spLocks noGrp="1"/>
          </p:cNvSpPr>
          <p:nvPr>
            <p:ph type="sldNum" sz="quarter" idx="12"/>
          </p:nvPr>
        </p:nvSpPr>
        <p:spPr/>
        <p:txBody>
          <a:bodyPr/>
          <a:lstStyle>
            <a:lvl1pPr>
              <a:defRPr/>
            </a:lvl1pPr>
          </a:lstStyle>
          <a:p>
            <a:fld id="{CE45E97A-653D-F64F-9010-529535E57243}" type="slidenum">
              <a:rPr lang="it-IT"/>
              <a:pPr/>
              <a:t>‹n.›</a:t>
            </a:fld>
            <a:endParaRPr lang="it-IT"/>
          </a:p>
        </p:txBody>
      </p:sp>
    </p:spTree>
    <p:extLst>
      <p:ext uri="{BB962C8B-B14F-4D97-AF65-F5344CB8AC3E}">
        <p14:creationId xmlns:p14="http://schemas.microsoft.com/office/powerpoint/2010/main" val="28539468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106" indent="0">
              <a:buNone/>
              <a:defRPr sz="2800"/>
            </a:lvl2pPr>
            <a:lvl3pPr marL="914210" indent="0">
              <a:buNone/>
              <a:defRPr sz="2400"/>
            </a:lvl3pPr>
            <a:lvl4pPr marL="1371316" indent="0">
              <a:buNone/>
              <a:defRPr sz="2000"/>
            </a:lvl4pPr>
            <a:lvl5pPr marL="1828421" indent="0">
              <a:buNone/>
              <a:defRPr sz="2000"/>
            </a:lvl5pPr>
            <a:lvl6pPr marL="2285526" indent="0">
              <a:buNone/>
              <a:defRPr sz="2000"/>
            </a:lvl6pPr>
            <a:lvl7pPr marL="2742630" indent="0">
              <a:buNone/>
              <a:defRPr sz="2000"/>
            </a:lvl7pPr>
            <a:lvl8pPr marL="3199736" indent="0">
              <a:buNone/>
              <a:defRPr sz="2000"/>
            </a:lvl8pPr>
            <a:lvl9pPr marL="3656841"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lvl1pPr>
              <a:defRPr/>
            </a:lvl1pPr>
          </a:lstStyle>
          <a:p>
            <a:pPr>
              <a:defRPr/>
            </a:pPr>
            <a:endParaRPr lang="it-IT"/>
          </a:p>
        </p:txBody>
      </p:sp>
      <p:sp>
        <p:nvSpPr>
          <p:cNvPr id="6" name="Segnaposto piè di pagina 5"/>
          <p:cNvSpPr>
            <a:spLocks noGrp="1"/>
          </p:cNvSpPr>
          <p:nvPr>
            <p:ph type="ftr" sz="quarter" idx="11"/>
          </p:nvPr>
        </p:nvSpPr>
        <p:spPr/>
        <p:txBody>
          <a:bodyPr/>
          <a:lstStyle>
            <a:lvl1pPr>
              <a:defRPr/>
            </a:lvl1pPr>
          </a:lstStyle>
          <a:p>
            <a:pPr>
              <a:defRPr/>
            </a:pPr>
            <a:endParaRPr lang="it-IT"/>
          </a:p>
        </p:txBody>
      </p:sp>
      <p:sp>
        <p:nvSpPr>
          <p:cNvPr id="7" name="Segnaposto numero diapositiva 6"/>
          <p:cNvSpPr>
            <a:spLocks noGrp="1"/>
          </p:cNvSpPr>
          <p:nvPr>
            <p:ph type="sldNum" sz="quarter" idx="12"/>
          </p:nvPr>
        </p:nvSpPr>
        <p:spPr/>
        <p:txBody>
          <a:bodyPr/>
          <a:lstStyle>
            <a:lvl1pPr>
              <a:defRPr/>
            </a:lvl1pPr>
          </a:lstStyle>
          <a:p>
            <a:fld id="{AB15BAB8-B2BA-B347-843F-25B128FA42FF}" type="slidenum">
              <a:rPr lang="it-IT"/>
              <a:pPr/>
              <a:t>‹n.›</a:t>
            </a:fld>
            <a:endParaRPr lang="it-IT"/>
          </a:p>
        </p:txBody>
      </p:sp>
    </p:spTree>
    <p:extLst>
      <p:ext uri="{BB962C8B-B14F-4D97-AF65-F5344CB8AC3E}">
        <p14:creationId xmlns:p14="http://schemas.microsoft.com/office/powerpoint/2010/main" val="31713489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5CA255F0-F517-F141-8EEC-9A517E1865A9}" type="slidenum">
              <a:rPr lang="it-IT"/>
              <a:pPr/>
              <a:t>‹n.›</a:t>
            </a:fld>
            <a:endParaRPr lang="it-IT"/>
          </a:p>
        </p:txBody>
      </p:sp>
    </p:spTree>
    <p:extLst>
      <p:ext uri="{BB962C8B-B14F-4D97-AF65-F5344CB8AC3E}">
        <p14:creationId xmlns:p14="http://schemas.microsoft.com/office/powerpoint/2010/main" val="28892078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1" y="274660"/>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60"/>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251C8400-CE65-7849-B9ED-529F6B3281D7}" type="slidenum">
              <a:rPr lang="it-IT"/>
              <a:pPr/>
              <a:t>‹n.›</a:t>
            </a:fld>
            <a:endParaRPr lang="it-IT"/>
          </a:p>
        </p:txBody>
      </p:sp>
    </p:spTree>
    <p:extLst>
      <p:ext uri="{BB962C8B-B14F-4D97-AF65-F5344CB8AC3E}">
        <p14:creationId xmlns:p14="http://schemas.microsoft.com/office/powerpoint/2010/main" val="10586096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content, footnotes">
    <p:spTree>
      <p:nvGrpSpPr>
        <p:cNvPr id="1" name=""/>
        <p:cNvGrpSpPr/>
        <p:nvPr/>
      </p:nvGrpSpPr>
      <p:grpSpPr>
        <a:xfrm>
          <a:off x="0" y="0"/>
          <a:ext cx="0" cy="0"/>
          <a:chOff x="0" y="0"/>
          <a:chExt cx="0" cy="0"/>
        </a:xfrm>
      </p:grpSpPr>
      <p:sp>
        <p:nvSpPr>
          <p:cNvPr id="10" name="Rectangle 9"/>
          <p:cNvSpPr/>
          <p:nvPr userDrawn="1"/>
        </p:nvSpPr>
        <p:spPr>
          <a:xfrm>
            <a:off x="64" y="1062000"/>
            <a:ext cx="9129600" cy="583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algn="ctr" defTabSz="812712" fontAlgn="auto">
              <a:spcBef>
                <a:spcPts val="0"/>
              </a:spcBef>
              <a:spcAft>
                <a:spcPts val="0"/>
              </a:spcAft>
            </a:pPr>
            <a:endParaRPr lang="en-GB" sz="1778" dirty="0">
              <a:solidFill>
                <a:prstClr val="white"/>
              </a:solidFill>
            </a:endParaRPr>
          </a:p>
        </p:txBody>
      </p:sp>
      <p:sp>
        <p:nvSpPr>
          <p:cNvPr id="9" name="Text Placeholder 10"/>
          <p:cNvSpPr>
            <a:spLocks noGrp="1"/>
          </p:cNvSpPr>
          <p:nvPr>
            <p:ph type="body" sz="quarter" idx="14" hasCustomPrompt="1"/>
          </p:nvPr>
        </p:nvSpPr>
        <p:spPr>
          <a:xfrm>
            <a:off x="323528" y="6271713"/>
            <a:ext cx="8478000" cy="504825"/>
          </a:xfrm>
        </p:spPr>
        <p:txBody>
          <a:bodyPr lIns="0" anchor="b" anchorCtr="0">
            <a:noAutofit/>
          </a:bodyPr>
          <a:lstStyle>
            <a:lvl1pPr marL="0" indent="0">
              <a:buNone/>
              <a:defRPr sz="1067" baseline="0">
                <a:solidFill>
                  <a:schemeClr val="tx1"/>
                </a:solidFill>
                <a:latin typeface="Arial" pitchFamily="34" charset="0"/>
                <a:ea typeface="Tahoma" pitchFamily="34" charset="0"/>
                <a:cs typeface="Arial" pitchFamily="34" charset="0"/>
              </a:defRPr>
            </a:lvl1pPr>
          </a:lstStyle>
          <a:p>
            <a:pPr lvl="0"/>
            <a:r>
              <a:rPr lang="en-GB" dirty="0" smtClean="0"/>
              <a:t>Footnotes here; minimum 12 </a:t>
            </a:r>
            <a:r>
              <a:rPr lang="en-GB" dirty="0" err="1" smtClean="0"/>
              <a:t>pt</a:t>
            </a:r>
            <a:r>
              <a:rPr lang="en-GB" dirty="0" smtClean="0"/>
              <a:t> font</a:t>
            </a:r>
            <a:endParaRPr lang="en-GB" dirty="0"/>
          </a:p>
        </p:txBody>
      </p:sp>
      <p:sp>
        <p:nvSpPr>
          <p:cNvPr id="7" name="Title 1"/>
          <p:cNvSpPr>
            <a:spLocks noGrp="1"/>
          </p:cNvSpPr>
          <p:nvPr>
            <p:ph type="title"/>
          </p:nvPr>
        </p:nvSpPr>
        <p:spPr>
          <a:xfrm>
            <a:off x="323528" y="188641"/>
            <a:ext cx="8478000" cy="720080"/>
          </a:xfrm>
        </p:spPr>
        <p:txBody>
          <a:bodyPr lIns="0" anchor="b" anchorCtr="0">
            <a:normAutofit/>
          </a:bodyPr>
          <a:lstStyle>
            <a:lvl1pPr algn="l">
              <a:defRPr sz="2489" b="0">
                <a:solidFill>
                  <a:schemeClr val="bg1"/>
                </a:solidFill>
                <a:latin typeface="Arial" pitchFamily="34" charset="0"/>
                <a:ea typeface="Tahoma" pitchFamily="34" charset="0"/>
                <a:cs typeface="Arial" pitchFamily="34" charset="0"/>
              </a:defRPr>
            </a:lvl1pPr>
          </a:lstStyle>
          <a:p>
            <a:r>
              <a:rPr lang="en-US" dirty="0" smtClean="0"/>
              <a:t>Click to edit Master title style</a:t>
            </a:r>
            <a:endParaRPr lang="en-GB" dirty="0"/>
          </a:p>
        </p:txBody>
      </p:sp>
      <p:sp>
        <p:nvSpPr>
          <p:cNvPr id="3" name="Text Placeholder 2"/>
          <p:cNvSpPr>
            <a:spLocks noGrp="1"/>
          </p:cNvSpPr>
          <p:nvPr>
            <p:ph type="body" sz="quarter" idx="15" hasCustomPrompt="1"/>
          </p:nvPr>
        </p:nvSpPr>
        <p:spPr>
          <a:xfrm>
            <a:off x="323850" y="1271378"/>
            <a:ext cx="8478000" cy="4751387"/>
          </a:xfrm>
        </p:spPr>
        <p:txBody>
          <a:bodyPr lIns="0"/>
          <a:lstStyle>
            <a:lvl1pPr marL="0" indent="0">
              <a:buNone/>
              <a:defRPr sz="2133" baseline="0">
                <a:solidFill>
                  <a:schemeClr val="tx1"/>
                </a:solidFill>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smtClean="0"/>
              <a:t>Content area is 23.55 cm wide; left margin for text = 0; use Arial 24 as the default</a:t>
            </a:r>
          </a:p>
          <a:p>
            <a:pPr lvl="0"/>
            <a:endParaRPr lang="en-US" dirty="0" smtClean="0"/>
          </a:p>
        </p:txBody>
      </p:sp>
      <p:cxnSp>
        <p:nvCxnSpPr>
          <p:cNvPr id="4" name="Straight Connector 3"/>
          <p:cNvCxnSpPr/>
          <p:nvPr userDrawn="1"/>
        </p:nvCxnSpPr>
        <p:spPr>
          <a:xfrm>
            <a:off x="0" y="1051200"/>
            <a:ext cx="9144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10"/>
          <p:cNvSpPr>
            <a:spLocks noChangeArrowheads="1"/>
          </p:cNvSpPr>
          <p:nvPr userDrawn="1"/>
        </p:nvSpPr>
        <p:spPr bwMode="auto">
          <a:xfrm>
            <a:off x="8591550" y="6572250"/>
            <a:ext cx="504000" cy="288000"/>
          </a:xfrm>
          <a:prstGeom prst="rect">
            <a:avLst/>
          </a:prstGeom>
          <a:solidFill>
            <a:schemeClr val="bg1"/>
          </a:solidFill>
          <a:ln>
            <a:noFill/>
          </a:ln>
          <a:extLst/>
        </p:spPr>
        <p:txBody>
          <a:bodyPr lIns="0" rIns="0" anchor="b"/>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fontAlgn="base">
              <a:spcBef>
                <a:spcPct val="0"/>
              </a:spcBef>
              <a:spcAft>
                <a:spcPct val="0"/>
              </a:spcAft>
              <a:defRPr>
                <a:solidFill>
                  <a:schemeClr val="tx1"/>
                </a:solidFill>
                <a:latin typeface="Tahoma" pitchFamily="34" charset="0"/>
              </a:defRPr>
            </a:lvl6pPr>
            <a:lvl7pPr marL="2971800" indent="-228600" fontAlgn="base">
              <a:spcBef>
                <a:spcPct val="0"/>
              </a:spcBef>
              <a:spcAft>
                <a:spcPct val="0"/>
              </a:spcAft>
              <a:defRPr>
                <a:solidFill>
                  <a:schemeClr val="tx1"/>
                </a:solidFill>
                <a:latin typeface="Tahoma" pitchFamily="34" charset="0"/>
              </a:defRPr>
            </a:lvl7pPr>
            <a:lvl8pPr marL="3429000" indent="-228600" fontAlgn="base">
              <a:spcBef>
                <a:spcPct val="0"/>
              </a:spcBef>
              <a:spcAft>
                <a:spcPct val="0"/>
              </a:spcAft>
              <a:defRPr>
                <a:solidFill>
                  <a:schemeClr val="tx1"/>
                </a:solidFill>
                <a:latin typeface="Tahoma" pitchFamily="34" charset="0"/>
              </a:defRPr>
            </a:lvl8pPr>
            <a:lvl9pPr marL="3886200" indent="-228600" fontAlgn="base">
              <a:spcBef>
                <a:spcPct val="0"/>
              </a:spcBef>
              <a:spcAft>
                <a:spcPct val="0"/>
              </a:spcAft>
              <a:defRPr>
                <a:solidFill>
                  <a:schemeClr val="tx1"/>
                </a:solidFill>
                <a:latin typeface="Tahoma" pitchFamily="34" charset="0"/>
              </a:defRPr>
            </a:lvl9pPr>
          </a:lstStyle>
          <a:p>
            <a:pPr algn="r"/>
            <a:fld id="{A74243C1-78D0-4664-A169-9C165C422BE5}" type="slidenum">
              <a:rPr lang="en-GB" altLang="en-US" sz="711" smtClean="0">
                <a:solidFill>
                  <a:srgbClr val="03497C"/>
                </a:solidFill>
                <a:latin typeface="Arial" pitchFamily="34" charset="0"/>
                <a:ea typeface="ＭＳ Ｐゴシック" pitchFamily="34" charset="-128"/>
                <a:cs typeface="Arial" pitchFamily="34" charset="0"/>
              </a:rPr>
              <a:pPr algn="r"/>
              <a:t>‹n.›</a:t>
            </a:fld>
            <a:endParaRPr lang="en-GB" altLang="en-US" sz="711" dirty="0" smtClean="0">
              <a:solidFill>
                <a:srgbClr val="03497C"/>
              </a:solidFill>
              <a:latin typeface="Arial" pitchFamily="34" charset="0"/>
              <a:ea typeface="ＭＳ Ｐゴシック" pitchFamily="34" charset="-128"/>
              <a:cs typeface="Arial" pitchFamily="34" charset="0"/>
            </a:endParaRPr>
          </a:p>
          <a:p>
            <a:pPr algn="r"/>
            <a:r>
              <a:rPr lang="en-GB" altLang="en-US" sz="711" dirty="0" smtClean="0">
                <a:solidFill>
                  <a:srgbClr val="03497C"/>
                </a:solidFill>
                <a:latin typeface="Arial" pitchFamily="34" charset="0"/>
                <a:ea typeface="ＭＳ Ｐゴシック" pitchFamily="34" charset="-128"/>
                <a:cs typeface="Arial" pitchFamily="34" charset="0"/>
              </a:rPr>
              <a:t>July 2015</a:t>
            </a:r>
            <a:endParaRPr lang="en-GB" altLang="en-US" sz="711" dirty="0">
              <a:solidFill>
                <a:srgbClr val="03497C"/>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166509766"/>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56565"/>
            <a:ext cx="7886700" cy="467941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0"/>
          </p:nvPr>
        </p:nvSpPr>
        <p:spPr>
          <a:xfrm>
            <a:off x="628651" y="5996941"/>
            <a:ext cx="5884238" cy="632460"/>
          </a:xfrm>
        </p:spPr>
        <p:txBody>
          <a:bodyPr anchor="b"/>
          <a:lstStyle>
            <a:lvl1pPr marL="0" indent="0">
              <a:buNone/>
              <a:defRPr sz="750">
                <a:solidFill>
                  <a:schemeClr val="accent5"/>
                </a:solidFill>
              </a:defRPr>
            </a:lvl1pPr>
          </a:lstStyle>
          <a:p>
            <a:pPr lvl="0"/>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00903561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Default">
    <p:spTree>
      <p:nvGrpSpPr>
        <p:cNvPr id="1" name=""/>
        <p:cNvGrpSpPr/>
        <p:nvPr/>
      </p:nvGrpSpPr>
      <p:grpSpPr>
        <a:xfrm>
          <a:off x="0" y="0"/>
          <a:ext cx="0" cy="0"/>
          <a:chOff x="0" y="0"/>
          <a:chExt cx="0" cy="0"/>
        </a:xfrm>
      </p:grpSpPr>
      <p:sp>
        <p:nvSpPr>
          <p:cNvPr id="31" name="Shape 31"/>
          <p:cNvSpPr>
            <a:spLocks noGrp="1"/>
          </p:cNvSpPr>
          <p:nvPr>
            <p:ph type="title"/>
          </p:nvPr>
        </p:nvSpPr>
        <p:spPr>
          <a:xfrm>
            <a:off x="457200" y="274639"/>
            <a:ext cx="7467600" cy="1143001"/>
          </a:xfrm>
          <a:prstGeom prst="rect">
            <a:avLst/>
          </a:prstGeom>
        </p:spPr>
        <p:txBody>
          <a:bodyPr>
            <a:normAutofit/>
          </a:bodyPr>
          <a:lstStyle/>
          <a:p>
            <a:r>
              <a:t>Titolo Testo</a:t>
            </a:r>
          </a:p>
        </p:txBody>
      </p:sp>
      <p:sp>
        <p:nvSpPr>
          <p:cNvPr id="32" name="Shape 32"/>
          <p:cNvSpPr>
            <a:spLocks noGrp="1"/>
          </p:cNvSpPr>
          <p:nvPr>
            <p:ph type="body" idx="1"/>
          </p:nvPr>
        </p:nvSpPr>
        <p:spPr>
          <a:xfrm>
            <a:off x="457200" y="1600202"/>
            <a:ext cx="7467600" cy="4525963"/>
          </a:xfrm>
          <a:prstGeom prst="rect">
            <a:avLst/>
          </a:prstGeom>
        </p:spPr>
        <p:txBody>
          <a:bodyPr>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33" name="Shape 33"/>
          <p:cNvSpPr>
            <a:spLocks noGrp="1"/>
          </p:cNvSpPr>
          <p:nvPr>
            <p:ph type="sldNum" sz="quarter" idx="2"/>
          </p:nvPr>
        </p:nvSpPr>
        <p:spPr>
          <a:prstGeom prst="rect">
            <a:avLst/>
          </a:prstGeom>
        </p:spPr>
        <p:txBody>
          <a:bodyPr/>
          <a:lstStyle/>
          <a:p>
            <a:fld id="{86CB4B4D-7CA3-9044-876B-883B54F8677D}" type="slidenum">
              <a:rPr/>
              <a:pPr/>
              <a:t>‹n.›</a:t>
            </a:fld>
            <a:endParaRPr/>
          </a:p>
        </p:txBody>
      </p:sp>
    </p:spTree>
    <p:extLst>
      <p:ext uri="{BB962C8B-B14F-4D97-AF65-F5344CB8AC3E}">
        <p14:creationId xmlns:p14="http://schemas.microsoft.com/office/powerpoint/2010/main" val="848997177"/>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47"/>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2"/>
            <a:ext cx="6400800" cy="1752600"/>
          </a:xfrm>
        </p:spPr>
        <p:txBody>
          <a:bodyPr/>
          <a:lstStyle>
            <a:lvl1pPr marL="0" indent="0" algn="ctr">
              <a:buNone/>
              <a:defRPr/>
            </a:lvl1pPr>
            <a:lvl2pPr marL="457106" indent="0" algn="ctr">
              <a:buNone/>
              <a:defRPr/>
            </a:lvl2pPr>
            <a:lvl3pPr marL="914210" indent="0" algn="ctr">
              <a:buNone/>
              <a:defRPr/>
            </a:lvl3pPr>
            <a:lvl4pPr marL="1371316" indent="0" algn="ctr">
              <a:buNone/>
              <a:defRPr/>
            </a:lvl4pPr>
            <a:lvl5pPr marL="1828421" indent="0" algn="ctr">
              <a:buNone/>
              <a:defRPr/>
            </a:lvl5pPr>
            <a:lvl6pPr marL="2285526" indent="0" algn="ctr">
              <a:buNone/>
              <a:defRPr/>
            </a:lvl6pPr>
            <a:lvl7pPr marL="2742630" indent="0" algn="ctr">
              <a:buNone/>
              <a:defRPr/>
            </a:lvl7pPr>
            <a:lvl8pPr marL="3199736" indent="0" algn="ctr">
              <a:buNone/>
              <a:defRPr/>
            </a:lvl8pPr>
            <a:lvl9pPr marL="3656841" indent="0" algn="ctr">
              <a:buNone/>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endParaRPr lang="en-US"/>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fld id="{5A1843DC-086A-D34F-9835-778290AECAD0}" type="slidenum">
              <a:rPr lang="en-US"/>
              <a:pPr/>
              <a:t>‹n.›</a:t>
            </a:fld>
            <a:endParaRPr lang="en-US"/>
          </a:p>
        </p:txBody>
      </p:sp>
    </p:spTree>
    <p:extLst>
      <p:ext uri="{BB962C8B-B14F-4D97-AF65-F5344CB8AC3E}">
        <p14:creationId xmlns:p14="http://schemas.microsoft.com/office/powerpoint/2010/main" val="3830894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en-US"/>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fld id="{D87D8330-7BC5-8B4C-A29E-EC54F4E11203}" type="slidenum">
              <a:rPr lang="en-US"/>
              <a:pPr/>
              <a:t>‹n.›</a:t>
            </a:fld>
            <a:endParaRPr lang="en-US"/>
          </a:p>
        </p:txBody>
      </p:sp>
    </p:spTree>
    <p:extLst>
      <p:ext uri="{BB962C8B-B14F-4D97-AF65-F5344CB8AC3E}">
        <p14:creationId xmlns:p14="http://schemas.microsoft.com/office/powerpoint/2010/main" val="38565786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22"/>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22"/>
            <a:ext cx="7772400" cy="1500187"/>
          </a:xfrm>
        </p:spPr>
        <p:txBody>
          <a:bodyPr anchor="b"/>
          <a:lstStyle>
            <a:lvl1pPr marL="0" indent="0">
              <a:buNone/>
              <a:defRPr sz="2000"/>
            </a:lvl1pPr>
            <a:lvl2pPr marL="457106" indent="0">
              <a:buNone/>
              <a:defRPr sz="1800"/>
            </a:lvl2pPr>
            <a:lvl3pPr marL="914210" indent="0">
              <a:buNone/>
              <a:defRPr sz="1600"/>
            </a:lvl3pPr>
            <a:lvl4pPr marL="1371316" indent="0">
              <a:buNone/>
              <a:defRPr sz="1400"/>
            </a:lvl4pPr>
            <a:lvl5pPr marL="1828421" indent="0">
              <a:buNone/>
              <a:defRPr sz="1400"/>
            </a:lvl5pPr>
            <a:lvl6pPr marL="2285526" indent="0">
              <a:buNone/>
              <a:defRPr sz="1400"/>
            </a:lvl6pPr>
            <a:lvl7pPr marL="2742630" indent="0">
              <a:buNone/>
              <a:defRPr sz="1400"/>
            </a:lvl7pPr>
            <a:lvl8pPr marL="3199736" indent="0">
              <a:buNone/>
              <a:defRPr sz="1400"/>
            </a:lvl8pPr>
            <a:lvl9pPr marL="3656841" indent="0">
              <a:buNone/>
              <a:defRPr sz="1400"/>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lvl1pPr>
              <a:defRPr/>
            </a:lvl1pPr>
          </a:lstStyle>
          <a:p>
            <a:pPr>
              <a:defRPr/>
            </a:pPr>
            <a:endParaRPr lang="en-US"/>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fld id="{A7D31263-8C1A-BE42-9B5D-2906E024EAF8}" type="slidenum">
              <a:rPr lang="en-US"/>
              <a:pPr/>
              <a:t>‹n.›</a:t>
            </a:fld>
            <a:endParaRPr lang="en-US"/>
          </a:p>
        </p:txBody>
      </p:sp>
    </p:spTree>
    <p:extLst>
      <p:ext uri="{BB962C8B-B14F-4D97-AF65-F5344CB8AC3E}">
        <p14:creationId xmlns:p14="http://schemas.microsoft.com/office/powerpoint/2010/main" val="1604738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85812" y="1671638"/>
            <a:ext cx="38084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6613" y="1671638"/>
            <a:ext cx="38084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piè di pagina 4"/>
          <p:cNvSpPr>
            <a:spLocks noGrp="1"/>
          </p:cNvSpPr>
          <p:nvPr>
            <p:ph type="ftr" sz="quarter" idx="10"/>
          </p:nvPr>
        </p:nvSpPr>
        <p:spPr/>
        <p:txBody>
          <a:bodyPr/>
          <a:lstStyle>
            <a:lvl1pPr>
              <a:defRPr/>
            </a:lvl1pPr>
          </a:lstStyle>
          <a:p>
            <a:endParaRPr lang="en-US"/>
          </a:p>
        </p:txBody>
      </p:sp>
      <p:sp>
        <p:nvSpPr>
          <p:cNvPr id="6" name="Segnaposto numero diapositiva 5"/>
          <p:cNvSpPr>
            <a:spLocks noGrp="1"/>
          </p:cNvSpPr>
          <p:nvPr>
            <p:ph type="sldNum" sz="quarter" idx="11"/>
          </p:nvPr>
        </p:nvSpPr>
        <p:spPr/>
        <p:txBody>
          <a:bodyPr/>
          <a:lstStyle>
            <a:lvl1pPr>
              <a:defRPr/>
            </a:lvl1pPr>
          </a:lstStyle>
          <a:p>
            <a:fld id="{8FAB2FD7-0469-F446-8EDD-6F9CF766AE8A}" type="slidenum">
              <a:rPr lang="en-US"/>
              <a:pPr/>
              <a:t>‹n.›</a:t>
            </a:fld>
            <a:endParaRPr lang="en-US"/>
          </a:p>
        </p:txBody>
      </p:sp>
    </p:spTree>
    <p:extLst>
      <p:ext uri="{BB962C8B-B14F-4D97-AF65-F5344CB8AC3E}">
        <p14:creationId xmlns:p14="http://schemas.microsoft.com/office/powerpoint/2010/main" val="38826745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pPr>
              <a:defRPr/>
            </a:pPr>
            <a:endParaRPr lang="en-US"/>
          </a:p>
        </p:txBody>
      </p:sp>
      <p:sp>
        <p:nvSpPr>
          <p:cNvPr id="6" name="Segnaposto piè di pagina 5"/>
          <p:cNvSpPr>
            <a:spLocks noGrp="1"/>
          </p:cNvSpPr>
          <p:nvPr>
            <p:ph type="ftr" sz="quarter" idx="11"/>
          </p:nvPr>
        </p:nvSpPr>
        <p:spPr/>
        <p:txBody>
          <a:bodyPr/>
          <a:lstStyle>
            <a:lvl1pPr>
              <a:defRPr/>
            </a:lvl1pPr>
          </a:lstStyle>
          <a:p>
            <a:pPr>
              <a:defRPr/>
            </a:pPr>
            <a:endParaRPr lang="en-US"/>
          </a:p>
        </p:txBody>
      </p:sp>
      <p:sp>
        <p:nvSpPr>
          <p:cNvPr id="7" name="Segnaposto numero diapositiva 6"/>
          <p:cNvSpPr>
            <a:spLocks noGrp="1"/>
          </p:cNvSpPr>
          <p:nvPr>
            <p:ph type="sldNum" sz="quarter" idx="12"/>
          </p:nvPr>
        </p:nvSpPr>
        <p:spPr/>
        <p:txBody>
          <a:bodyPr/>
          <a:lstStyle>
            <a:lvl1pPr>
              <a:defRPr/>
            </a:lvl1pPr>
          </a:lstStyle>
          <a:p>
            <a:fld id="{F2D5F5DF-A21C-224E-AC0E-B728F6FAA3EF}" type="slidenum">
              <a:rPr lang="en-US"/>
              <a:pPr/>
              <a:t>‹n.›</a:t>
            </a:fld>
            <a:endParaRPr lang="en-US"/>
          </a:p>
        </p:txBody>
      </p:sp>
    </p:spTree>
    <p:extLst>
      <p:ext uri="{BB962C8B-B14F-4D97-AF65-F5344CB8AC3E}">
        <p14:creationId xmlns:p14="http://schemas.microsoft.com/office/powerpoint/2010/main" val="17768183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4"/>
            <a:ext cx="4040188"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35" y="1535114"/>
            <a:ext cx="4041775"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pPr>
              <a:defRPr/>
            </a:pPr>
            <a:endParaRPr lang="en-US"/>
          </a:p>
        </p:txBody>
      </p:sp>
      <p:sp>
        <p:nvSpPr>
          <p:cNvPr id="8" name="Segnaposto piè di pagina 7"/>
          <p:cNvSpPr>
            <a:spLocks noGrp="1"/>
          </p:cNvSpPr>
          <p:nvPr>
            <p:ph type="ftr" sz="quarter" idx="11"/>
          </p:nvPr>
        </p:nvSpPr>
        <p:spPr/>
        <p:txBody>
          <a:bodyPr/>
          <a:lstStyle>
            <a:lvl1pPr>
              <a:defRPr/>
            </a:lvl1pPr>
          </a:lstStyle>
          <a:p>
            <a:pPr>
              <a:defRPr/>
            </a:pPr>
            <a:endParaRPr lang="en-US"/>
          </a:p>
        </p:txBody>
      </p:sp>
      <p:sp>
        <p:nvSpPr>
          <p:cNvPr id="9" name="Segnaposto numero diapositiva 8"/>
          <p:cNvSpPr>
            <a:spLocks noGrp="1"/>
          </p:cNvSpPr>
          <p:nvPr>
            <p:ph type="sldNum" sz="quarter" idx="12"/>
          </p:nvPr>
        </p:nvSpPr>
        <p:spPr/>
        <p:txBody>
          <a:bodyPr/>
          <a:lstStyle>
            <a:lvl1pPr>
              <a:defRPr/>
            </a:lvl1pPr>
          </a:lstStyle>
          <a:p>
            <a:fld id="{E0F5081F-1374-5F4D-999A-54F1D3D23A5C}" type="slidenum">
              <a:rPr lang="en-US"/>
              <a:pPr/>
              <a:t>‹n.›</a:t>
            </a:fld>
            <a:endParaRPr lang="en-US"/>
          </a:p>
        </p:txBody>
      </p:sp>
    </p:spTree>
    <p:extLst>
      <p:ext uri="{BB962C8B-B14F-4D97-AF65-F5344CB8AC3E}">
        <p14:creationId xmlns:p14="http://schemas.microsoft.com/office/powerpoint/2010/main" val="25737498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lvl1pPr>
              <a:defRPr/>
            </a:lvl1pPr>
          </a:lstStyle>
          <a:p>
            <a:pPr>
              <a:defRPr/>
            </a:pPr>
            <a:endParaRPr lang="en-US"/>
          </a:p>
        </p:txBody>
      </p:sp>
      <p:sp>
        <p:nvSpPr>
          <p:cNvPr id="4" name="Segnaposto piè di pagina 3"/>
          <p:cNvSpPr>
            <a:spLocks noGrp="1"/>
          </p:cNvSpPr>
          <p:nvPr>
            <p:ph type="ftr" sz="quarter" idx="11"/>
          </p:nvPr>
        </p:nvSpPr>
        <p:spPr/>
        <p:txBody>
          <a:bodyPr/>
          <a:lstStyle>
            <a:lvl1pPr>
              <a:defRPr/>
            </a:lvl1pPr>
          </a:lstStyle>
          <a:p>
            <a:pPr>
              <a:defRPr/>
            </a:pPr>
            <a:endParaRPr lang="en-US"/>
          </a:p>
        </p:txBody>
      </p:sp>
      <p:sp>
        <p:nvSpPr>
          <p:cNvPr id="5" name="Segnaposto numero diapositiva 4"/>
          <p:cNvSpPr>
            <a:spLocks noGrp="1"/>
          </p:cNvSpPr>
          <p:nvPr>
            <p:ph type="sldNum" sz="quarter" idx="12"/>
          </p:nvPr>
        </p:nvSpPr>
        <p:spPr/>
        <p:txBody>
          <a:bodyPr/>
          <a:lstStyle>
            <a:lvl1pPr>
              <a:defRPr/>
            </a:lvl1pPr>
          </a:lstStyle>
          <a:p>
            <a:fld id="{6A72D3BF-04B6-8442-BD9C-299537263C34}" type="slidenum">
              <a:rPr lang="en-US"/>
              <a:pPr/>
              <a:t>‹n.›</a:t>
            </a:fld>
            <a:endParaRPr lang="en-US"/>
          </a:p>
        </p:txBody>
      </p:sp>
    </p:spTree>
    <p:extLst>
      <p:ext uri="{BB962C8B-B14F-4D97-AF65-F5344CB8AC3E}">
        <p14:creationId xmlns:p14="http://schemas.microsoft.com/office/powerpoint/2010/main" val="12136533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pPr>
              <a:defRPr/>
            </a:pPr>
            <a:endParaRPr lang="en-US"/>
          </a:p>
        </p:txBody>
      </p:sp>
      <p:sp>
        <p:nvSpPr>
          <p:cNvPr id="3" name="Segnaposto piè di pagina 2"/>
          <p:cNvSpPr>
            <a:spLocks noGrp="1"/>
          </p:cNvSpPr>
          <p:nvPr>
            <p:ph type="ftr" sz="quarter" idx="11"/>
          </p:nvPr>
        </p:nvSpPr>
        <p:spPr/>
        <p:txBody>
          <a:bodyPr/>
          <a:lstStyle>
            <a:lvl1pPr>
              <a:defRPr/>
            </a:lvl1pPr>
          </a:lstStyle>
          <a:p>
            <a:pPr>
              <a:defRPr/>
            </a:pPr>
            <a:endParaRPr lang="en-US"/>
          </a:p>
        </p:txBody>
      </p:sp>
      <p:sp>
        <p:nvSpPr>
          <p:cNvPr id="4" name="Segnaposto numero diapositiva 3"/>
          <p:cNvSpPr>
            <a:spLocks noGrp="1"/>
          </p:cNvSpPr>
          <p:nvPr>
            <p:ph type="sldNum" sz="quarter" idx="12"/>
          </p:nvPr>
        </p:nvSpPr>
        <p:spPr/>
        <p:txBody>
          <a:bodyPr/>
          <a:lstStyle>
            <a:lvl1pPr>
              <a:defRPr/>
            </a:lvl1pPr>
          </a:lstStyle>
          <a:p>
            <a:fld id="{30B5783B-D0F2-E44E-B89B-01020FB65F89}" type="slidenum">
              <a:rPr lang="en-US"/>
              <a:pPr/>
              <a:t>‹n.›</a:t>
            </a:fld>
            <a:endParaRPr lang="en-US"/>
          </a:p>
        </p:txBody>
      </p:sp>
    </p:spTree>
    <p:extLst>
      <p:ext uri="{BB962C8B-B14F-4D97-AF65-F5344CB8AC3E}">
        <p14:creationId xmlns:p14="http://schemas.microsoft.com/office/powerpoint/2010/main" val="36619412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4"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2"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4" y="1435103"/>
            <a:ext cx="3008313" cy="4691063"/>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lvl1pPr>
              <a:defRPr/>
            </a:lvl1pPr>
          </a:lstStyle>
          <a:p>
            <a:pPr>
              <a:defRPr/>
            </a:pPr>
            <a:endParaRPr lang="en-US"/>
          </a:p>
        </p:txBody>
      </p:sp>
      <p:sp>
        <p:nvSpPr>
          <p:cNvPr id="6" name="Segnaposto piè di pagina 5"/>
          <p:cNvSpPr>
            <a:spLocks noGrp="1"/>
          </p:cNvSpPr>
          <p:nvPr>
            <p:ph type="ftr" sz="quarter" idx="11"/>
          </p:nvPr>
        </p:nvSpPr>
        <p:spPr/>
        <p:txBody>
          <a:bodyPr/>
          <a:lstStyle>
            <a:lvl1pPr>
              <a:defRPr/>
            </a:lvl1pPr>
          </a:lstStyle>
          <a:p>
            <a:pPr>
              <a:defRPr/>
            </a:pPr>
            <a:endParaRPr lang="en-US"/>
          </a:p>
        </p:txBody>
      </p:sp>
      <p:sp>
        <p:nvSpPr>
          <p:cNvPr id="7" name="Segnaposto numero diapositiva 6"/>
          <p:cNvSpPr>
            <a:spLocks noGrp="1"/>
          </p:cNvSpPr>
          <p:nvPr>
            <p:ph type="sldNum" sz="quarter" idx="12"/>
          </p:nvPr>
        </p:nvSpPr>
        <p:spPr/>
        <p:txBody>
          <a:bodyPr/>
          <a:lstStyle>
            <a:lvl1pPr>
              <a:defRPr/>
            </a:lvl1pPr>
          </a:lstStyle>
          <a:p>
            <a:fld id="{ACDEE5E3-53CC-F145-8E85-9A9A1033D091}" type="slidenum">
              <a:rPr lang="en-US"/>
              <a:pPr/>
              <a:t>‹n.›</a:t>
            </a:fld>
            <a:endParaRPr lang="en-US"/>
          </a:p>
        </p:txBody>
      </p:sp>
    </p:spTree>
    <p:extLst>
      <p:ext uri="{BB962C8B-B14F-4D97-AF65-F5344CB8AC3E}">
        <p14:creationId xmlns:p14="http://schemas.microsoft.com/office/powerpoint/2010/main" val="28130179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106" indent="0">
              <a:buNone/>
              <a:defRPr sz="2800"/>
            </a:lvl2pPr>
            <a:lvl3pPr marL="914210" indent="0">
              <a:buNone/>
              <a:defRPr sz="2400"/>
            </a:lvl3pPr>
            <a:lvl4pPr marL="1371316" indent="0">
              <a:buNone/>
              <a:defRPr sz="2000"/>
            </a:lvl4pPr>
            <a:lvl5pPr marL="1828421" indent="0">
              <a:buNone/>
              <a:defRPr sz="2000"/>
            </a:lvl5pPr>
            <a:lvl6pPr marL="2285526" indent="0">
              <a:buNone/>
              <a:defRPr sz="2000"/>
            </a:lvl6pPr>
            <a:lvl7pPr marL="2742630" indent="0">
              <a:buNone/>
              <a:defRPr sz="2000"/>
            </a:lvl7pPr>
            <a:lvl8pPr marL="3199736" indent="0">
              <a:buNone/>
              <a:defRPr sz="2000"/>
            </a:lvl8pPr>
            <a:lvl9pPr marL="3656841"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lvl1pPr>
              <a:defRPr/>
            </a:lvl1pPr>
          </a:lstStyle>
          <a:p>
            <a:pPr>
              <a:defRPr/>
            </a:pPr>
            <a:endParaRPr lang="en-US"/>
          </a:p>
        </p:txBody>
      </p:sp>
      <p:sp>
        <p:nvSpPr>
          <p:cNvPr id="6" name="Segnaposto piè di pagina 5"/>
          <p:cNvSpPr>
            <a:spLocks noGrp="1"/>
          </p:cNvSpPr>
          <p:nvPr>
            <p:ph type="ftr" sz="quarter" idx="11"/>
          </p:nvPr>
        </p:nvSpPr>
        <p:spPr/>
        <p:txBody>
          <a:bodyPr/>
          <a:lstStyle>
            <a:lvl1pPr>
              <a:defRPr/>
            </a:lvl1pPr>
          </a:lstStyle>
          <a:p>
            <a:pPr>
              <a:defRPr/>
            </a:pPr>
            <a:endParaRPr lang="en-US"/>
          </a:p>
        </p:txBody>
      </p:sp>
      <p:sp>
        <p:nvSpPr>
          <p:cNvPr id="7" name="Segnaposto numero diapositiva 6"/>
          <p:cNvSpPr>
            <a:spLocks noGrp="1"/>
          </p:cNvSpPr>
          <p:nvPr>
            <p:ph type="sldNum" sz="quarter" idx="12"/>
          </p:nvPr>
        </p:nvSpPr>
        <p:spPr/>
        <p:txBody>
          <a:bodyPr/>
          <a:lstStyle>
            <a:lvl1pPr>
              <a:defRPr/>
            </a:lvl1pPr>
          </a:lstStyle>
          <a:p>
            <a:fld id="{9C9126A5-1990-1F49-B11D-D1E0BCBE658E}" type="slidenum">
              <a:rPr lang="en-US"/>
              <a:pPr/>
              <a:t>‹n.›</a:t>
            </a:fld>
            <a:endParaRPr lang="en-US"/>
          </a:p>
        </p:txBody>
      </p:sp>
    </p:spTree>
    <p:extLst>
      <p:ext uri="{BB962C8B-B14F-4D97-AF65-F5344CB8AC3E}">
        <p14:creationId xmlns:p14="http://schemas.microsoft.com/office/powerpoint/2010/main" val="2767882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en-US"/>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fld id="{5AB224A2-9CB6-094F-BA31-11021DC4F63A}" type="slidenum">
              <a:rPr lang="en-US"/>
              <a:pPr/>
              <a:t>‹n.›</a:t>
            </a:fld>
            <a:endParaRPr lang="en-US"/>
          </a:p>
        </p:txBody>
      </p:sp>
    </p:spTree>
    <p:extLst>
      <p:ext uri="{BB962C8B-B14F-4D97-AF65-F5344CB8AC3E}">
        <p14:creationId xmlns:p14="http://schemas.microsoft.com/office/powerpoint/2010/main" val="31214886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1" y="274660"/>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60"/>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en-US"/>
          </a:p>
        </p:txBody>
      </p:sp>
      <p:sp>
        <p:nvSpPr>
          <p:cNvPr id="5" name="Segnaposto piè di pagina 4"/>
          <p:cNvSpPr>
            <a:spLocks noGrp="1"/>
          </p:cNvSpPr>
          <p:nvPr>
            <p:ph type="ftr" sz="quarter" idx="11"/>
          </p:nvPr>
        </p:nvSpPr>
        <p:spPr/>
        <p:txBody>
          <a:bodyPr/>
          <a:lstStyle>
            <a:lvl1pPr>
              <a:defRPr/>
            </a:lvl1pPr>
          </a:lstStyle>
          <a:p>
            <a:pPr>
              <a:defRPr/>
            </a:pPr>
            <a:endParaRPr lang="en-US"/>
          </a:p>
        </p:txBody>
      </p:sp>
      <p:sp>
        <p:nvSpPr>
          <p:cNvPr id="6" name="Segnaposto numero diapositiva 5"/>
          <p:cNvSpPr>
            <a:spLocks noGrp="1"/>
          </p:cNvSpPr>
          <p:nvPr>
            <p:ph type="sldNum" sz="quarter" idx="12"/>
          </p:nvPr>
        </p:nvSpPr>
        <p:spPr/>
        <p:txBody>
          <a:bodyPr/>
          <a:lstStyle>
            <a:lvl1pPr>
              <a:defRPr/>
            </a:lvl1pPr>
          </a:lstStyle>
          <a:p>
            <a:fld id="{FDB15E7C-6A23-F44B-A3FF-198132E3F7B1}" type="slidenum">
              <a:rPr lang="en-US"/>
              <a:pPr/>
              <a:t>‹n.›</a:t>
            </a:fld>
            <a:endParaRPr lang="en-US"/>
          </a:p>
        </p:txBody>
      </p:sp>
    </p:spTree>
    <p:extLst>
      <p:ext uri="{BB962C8B-B14F-4D97-AF65-F5344CB8AC3E}">
        <p14:creationId xmlns:p14="http://schemas.microsoft.com/office/powerpoint/2010/main" val="21114915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4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61897A0-973A-4610-B80C-023715E67D45}"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D5E38ED9-A0D1-4EC4-8670-523C05A3CE63}"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7710504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9AAD9E79-5A82-47CA-8265-2B2222F7CE2C}"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66878E65-843A-4550-8B7A-09DE606C55C9}"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966097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4"/>
            <a:ext cx="4040188"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35" y="1535114"/>
            <a:ext cx="4041775" cy="639762"/>
          </a:xfrm>
        </p:spPr>
        <p:txBody>
          <a:bodyPr anchor="b"/>
          <a:lstStyle>
            <a:lvl1pPr marL="0" indent="0">
              <a:buNone/>
              <a:defRPr sz="2400" b="1"/>
            </a:lvl1pPr>
            <a:lvl2pPr marL="457106" indent="0">
              <a:buNone/>
              <a:defRPr sz="2000" b="1"/>
            </a:lvl2pPr>
            <a:lvl3pPr marL="914210" indent="0">
              <a:buNone/>
              <a:defRPr sz="1800" b="1"/>
            </a:lvl3pPr>
            <a:lvl4pPr marL="1371316" indent="0">
              <a:buNone/>
              <a:defRPr sz="1600" b="1"/>
            </a:lvl4pPr>
            <a:lvl5pPr marL="1828421" indent="0">
              <a:buNone/>
              <a:defRPr sz="1600" b="1"/>
            </a:lvl5pPr>
            <a:lvl6pPr marL="2285526" indent="0">
              <a:buNone/>
              <a:defRPr sz="1600" b="1"/>
            </a:lvl6pPr>
            <a:lvl7pPr marL="2742630" indent="0">
              <a:buNone/>
              <a:defRPr sz="1600" b="1"/>
            </a:lvl7pPr>
            <a:lvl8pPr marL="3199736" indent="0">
              <a:buNone/>
              <a:defRPr sz="1600" b="1"/>
            </a:lvl8pPr>
            <a:lvl9pPr marL="3656841"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piè di pagina 6"/>
          <p:cNvSpPr>
            <a:spLocks noGrp="1"/>
          </p:cNvSpPr>
          <p:nvPr>
            <p:ph type="ftr" sz="quarter" idx="10"/>
          </p:nvPr>
        </p:nvSpPr>
        <p:spPr/>
        <p:txBody>
          <a:bodyPr/>
          <a:lstStyle>
            <a:lvl1pPr>
              <a:defRPr/>
            </a:lvl1pPr>
          </a:lstStyle>
          <a:p>
            <a:endParaRPr lang="en-US"/>
          </a:p>
        </p:txBody>
      </p:sp>
      <p:sp>
        <p:nvSpPr>
          <p:cNvPr id="8" name="Segnaposto numero diapositiva 7"/>
          <p:cNvSpPr>
            <a:spLocks noGrp="1"/>
          </p:cNvSpPr>
          <p:nvPr>
            <p:ph type="sldNum" sz="quarter" idx="11"/>
          </p:nvPr>
        </p:nvSpPr>
        <p:spPr/>
        <p:txBody>
          <a:bodyPr/>
          <a:lstStyle>
            <a:lvl1pPr>
              <a:defRPr/>
            </a:lvl1pPr>
          </a:lstStyle>
          <a:p>
            <a:fld id="{39BC02A2-6258-A947-8606-83AAD8807A4D}" type="slidenum">
              <a:rPr lang="en-US"/>
              <a:pPr/>
              <a:t>‹n.›</a:t>
            </a:fld>
            <a:endParaRPr lang="en-US"/>
          </a:p>
        </p:txBody>
      </p:sp>
    </p:spTree>
    <p:extLst>
      <p:ext uri="{BB962C8B-B14F-4D97-AF65-F5344CB8AC3E}">
        <p14:creationId xmlns:p14="http://schemas.microsoft.com/office/powerpoint/2010/main" val="6291997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2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11100EDD-0F1E-4186-AA8D-8FE4DF038AD7}"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5004F37C-BA5D-4A7B-9998-D55D09159F8B}"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8721164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3158540D-8C3F-49A1-8428-600686429162}"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7" name="Segnaposto numero diapositiva 5"/>
          <p:cNvSpPr>
            <a:spLocks noGrp="1"/>
          </p:cNvSpPr>
          <p:nvPr>
            <p:ph type="sldNum" sz="quarter" idx="12"/>
          </p:nvPr>
        </p:nvSpPr>
        <p:spPr/>
        <p:txBody>
          <a:bodyPr/>
          <a:lstStyle>
            <a:lvl1pPr>
              <a:defRPr/>
            </a:lvl1pPr>
          </a:lstStyle>
          <a:p>
            <a:pPr>
              <a:defRPr/>
            </a:pPr>
            <a:fld id="{E3E76EE4-EEDE-4B59-8CD3-6240956254EF}"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5832036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3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2E2E704A-AE02-4928-8496-8329207B5658}"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9" name="Segnaposto numero diapositiva 5"/>
          <p:cNvSpPr>
            <a:spLocks noGrp="1"/>
          </p:cNvSpPr>
          <p:nvPr>
            <p:ph type="sldNum" sz="quarter" idx="12"/>
          </p:nvPr>
        </p:nvSpPr>
        <p:spPr/>
        <p:txBody>
          <a:bodyPr/>
          <a:lstStyle>
            <a:lvl1pPr>
              <a:defRPr/>
            </a:lvl1pPr>
          </a:lstStyle>
          <a:p>
            <a:pPr>
              <a:defRPr/>
            </a:pPr>
            <a:fld id="{402D806A-B4E0-40A3-87BA-3C231F21F32B}"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5308240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9DBC28EE-4B34-4F69-87C2-C30AF58DD30E}"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5" name="Segnaposto numero diapositiva 5"/>
          <p:cNvSpPr>
            <a:spLocks noGrp="1"/>
          </p:cNvSpPr>
          <p:nvPr>
            <p:ph type="sldNum" sz="quarter" idx="12"/>
          </p:nvPr>
        </p:nvSpPr>
        <p:spPr/>
        <p:txBody>
          <a:bodyPr/>
          <a:lstStyle>
            <a:lvl1pPr>
              <a:defRPr/>
            </a:lvl1pPr>
          </a:lstStyle>
          <a:p>
            <a:pPr>
              <a:defRPr/>
            </a:pPr>
            <a:fld id="{18EE414D-910C-47C5-B26B-774066E52015}"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89707755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2F3F13AB-4443-4C89-8113-C71FCD8018A7}"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4" name="Segnaposto numero diapositiva 5"/>
          <p:cNvSpPr>
            <a:spLocks noGrp="1"/>
          </p:cNvSpPr>
          <p:nvPr>
            <p:ph type="sldNum" sz="quarter" idx="12"/>
          </p:nvPr>
        </p:nvSpPr>
        <p:spPr/>
        <p:txBody>
          <a:bodyPr/>
          <a:lstStyle>
            <a:lvl1pPr>
              <a:defRPr/>
            </a:lvl1pPr>
          </a:lstStyle>
          <a:p>
            <a:pPr>
              <a:defRPr/>
            </a:pPr>
            <a:fld id="{316E7CA0-FC14-48B0-A6A7-E2663D6D3BC9}"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9372387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4"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7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B1DDDCE-1FEB-4959-8FE0-3F842725C128}"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7" name="Segnaposto numero diapositiva 5"/>
          <p:cNvSpPr>
            <a:spLocks noGrp="1"/>
          </p:cNvSpPr>
          <p:nvPr>
            <p:ph type="sldNum" sz="quarter" idx="12"/>
          </p:nvPr>
        </p:nvSpPr>
        <p:spPr/>
        <p:txBody>
          <a:bodyPr/>
          <a:lstStyle>
            <a:lvl1pPr>
              <a:defRPr/>
            </a:lvl1pPr>
          </a:lstStyle>
          <a:p>
            <a:pPr>
              <a:defRPr/>
            </a:pPr>
            <a:fld id="{5D0EAF1F-AE4B-4D7A-A871-B633ED4CE0A8}"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2751478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BEA07D6-9F87-4117-AA70-4643D6D89F8D}"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7" name="Segnaposto numero diapositiva 5"/>
          <p:cNvSpPr>
            <a:spLocks noGrp="1"/>
          </p:cNvSpPr>
          <p:nvPr>
            <p:ph type="sldNum" sz="quarter" idx="12"/>
          </p:nvPr>
        </p:nvSpPr>
        <p:spPr/>
        <p:txBody>
          <a:bodyPr/>
          <a:lstStyle>
            <a:lvl1pPr>
              <a:defRPr/>
            </a:lvl1pPr>
          </a:lstStyle>
          <a:p>
            <a:pPr>
              <a:defRPr/>
            </a:pPr>
            <a:fld id="{3B43B50B-3D3E-41BF-94F5-BCA460B14ADB}"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131750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F7AB0A0-5743-41FC-8105-D55C32BEE060}"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4CDAC1A8-719A-4AF5-AF25-C968A03E9E7B}"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0236391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5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5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07A43D6-D772-42E6-A69B-6CD9CA51F7EC}" type="datetimeFigureOut">
              <a:rPr lang="it-IT">
                <a:solidFill>
                  <a:prstClr val="black">
                    <a:tint val="75000"/>
                  </a:prstClr>
                </a:solidFill>
                <a:latin typeface="Calibri"/>
              </a:rPr>
              <a:pPr>
                <a:defRPr/>
              </a:pPr>
              <a:t>23/03/18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3E0D96B3-C8D2-4D4E-9134-6C00879B66ED}"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1966840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553200" y="6403368"/>
            <a:ext cx="2133600" cy="326211"/>
          </a:xfrm>
        </p:spPr>
        <p:txBody>
          <a:bodyPr/>
          <a:lstStyle>
            <a:lvl1pPr>
              <a:defRPr sz="600"/>
            </a:lvl1pPr>
          </a:lstStyle>
          <a:p>
            <a:fld id="{017236E0-EA9F-5F42-BA6F-65D07869A041}" type="datetime1">
              <a:rPr lang="en-GB" smtClean="0">
                <a:solidFill>
                  <a:srgbClr val="1E4784">
                    <a:tint val="75000"/>
                  </a:srgbClr>
                </a:solidFill>
              </a:rPr>
              <a:pPr/>
              <a:t>23/03/2018</a:t>
            </a:fld>
            <a:endParaRPr lang="en-GB" dirty="0">
              <a:solidFill>
                <a:srgbClr val="1E4784">
                  <a:tint val="75000"/>
                </a:srgbClr>
              </a:solidFill>
            </a:endParaRPr>
          </a:p>
        </p:txBody>
      </p:sp>
      <p:sp>
        <p:nvSpPr>
          <p:cNvPr id="5" name="Footer Placeholder 4"/>
          <p:cNvSpPr>
            <a:spLocks noGrp="1"/>
          </p:cNvSpPr>
          <p:nvPr>
            <p:ph type="ftr" sz="quarter" idx="11"/>
          </p:nvPr>
        </p:nvSpPr>
        <p:spPr>
          <a:xfrm>
            <a:off x="685800" y="6410493"/>
            <a:ext cx="5867400" cy="319087"/>
          </a:xfrm>
        </p:spPr>
        <p:txBody>
          <a:bodyPr/>
          <a:lstStyle>
            <a:lvl1pPr algn="l">
              <a:defRPr sz="600"/>
            </a:lvl1pPr>
          </a:lstStyle>
          <a:p>
            <a:endParaRPr lang="en-GB" dirty="0">
              <a:solidFill>
                <a:srgbClr val="1E4784">
                  <a:tint val="75000"/>
                </a:srgbClr>
              </a:solidFill>
            </a:endParaRPr>
          </a:p>
        </p:txBody>
      </p:sp>
      <p:sp>
        <p:nvSpPr>
          <p:cNvPr id="6" name="Slide Number Placeholder 5"/>
          <p:cNvSpPr>
            <a:spLocks noGrp="1"/>
          </p:cNvSpPr>
          <p:nvPr>
            <p:ph type="sldNum" sz="quarter" idx="12"/>
          </p:nvPr>
        </p:nvSpPr>
        <p:spPr>
          <a:xfrm>
            <a:off x="8686800" y="6402391"/>
            <a:ext cx="457200" cy="319087"/>
          </a:xfrm>
        </p:spPr>
        <p:txBody>
          <a:bodyPr/>
          <a:lstStyle>
            <a:lvl1pPr>
              <a:defRPr sz="600"/>
            </a:lvl1pPr>
          </a:lstStyle>
          <a:p>
            <a:fld id="{AF88E988-FB04-AB4E-BE5A-59F242AF7F7A}" type="slidenum">
              <a:rPr lang="en-GB" smtClean="0">
                <a:solidFill>
                  <a:srgbClr val="1E4784">
                    <a:tint val="75000"/>
                  </a:srgbClr>
                </a:solidFill>
              </a:rPr>
              <a:pPr/>
              <a:t>‹n.›</a:t>
            </a:fld>
            <a:endParaRPr lang="en-GB" dirty="0">
              <a:solidFill>
                <a:srgbClr val="1E4784">
                  <a:tint val="75000"/>
                </a:srgbClr>
              </a:solidFill>
            </a:endParaRPr>
          </a:p>
        </p:txBody>
      </p:sp>
      <p:sp>
        <p:nvSpPr>
          <p:cNvPr id="11" name="Rectangle 10"/>
          <p:cNvSpPr/>
          <p:nvPr userDrawn="1"/>
        </p:nvSpPr>
        <p:spPr>
          <a:xfrm>
            <a:off x="0" y="2"/>
            <a:ext cx="9144000" cy="3291917"/>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GB" sz="1350" dirty="0">
              <a:solidFill>
                <a:prstClr val="white"/>
              </a:solidFill>
            </a:endParaRPr>
          </a:p>
        </p:txBody>
      </p:sp>
      <p:sp>
        <p:nvSpPr>
          <p:cNvPr id="12" name="Rectangle 11"/>
          <p:cNvSpPr/>
          <p:nvPr userDrawn="1"/>
        </p:nvSpPr>
        <p:spPr>
          <a:xfrm>
            <a:off x="0" y="3285870"/>
            <a:ext cx="9144000" cy="11545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GB" sz="1350" dirty="0">
              <a:solidFill>
                <a:srgbClr val="1E4784"/>
              </a:solidFill>
            </a:endParaRPr>
          </a:p>
        </p:txBody>
      </p:sp>
      <p:pic>
        <p:nvPicPr>
          <p:cNvPr id="10" name="Picture 9" descr="Boehringer_Ingelheim_Log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232" y="5637276"/>
            <a:ext cx="1450911" cy="448564"/>
          </a:xfrm>
          <a:prstGeom prst="rect">
            <a:avLst/>
          </a:prstGeom>
        </p:spPr>
      </p:pic>
      <p:sp>
        <p:nvSpPr>
          <p:cNvPr id="13" name="Text Placeholder 2"/>
          <p:cNvSpPr>
            <a:spLocks noGrp="1"/>
          </p:cNvSpPr>
          <p:nvPr>
            <p:ph type="body" idx="1" hasCustomPrompt="1"/>
          </p:nvPr>
        </p:nvSpPr>
        <p:spPr>
          <a:xfrm>
            <a:off x="722313" y="3469082"/>
            <a:ext cx="7772400" cy="1500187"/>
          </a:xfrm>
        </p:spPr>
        <p:txBody>
          <a:bodyPr anchor="ctr"/>
          <a:lstStyle>
            <a:lvl1pPr marL="0" indent="0">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GB" noProof="0" dirty="0"/>
              <a:t>Click to add subtitle</a:t>
            </a:r>
          </a:p>
        </p:txBody>
      </p:sp>
      <p:sp>
        <p:nvSpPr>
          <p:cNvPr id="14" name="Title 1"/>
          <p:cNvSpPr>
            <a:spLocks noGrp="1"/>
          </p:cNvSpPr>
          <p:nvPr>
            <p:ph type="title"/>
          </p:nvPr>
        </p:nvSpPr>
        <p:spPr>
          <a:xfrm>
            <a:off x="722313" y="2083263"/>
            <a:ext cx="7772400" cy="1362075"/>
          </a:xfrm>
        </p:spPr>
        <p:txBody>
          <a:bodyPr anchor="ctr">
            <a:noAutofit/>
          </a:bodyPr>
          <a:lstStyle>
            <a:lvl1pPr algn="l">
              <a:defRPr sz="2625" b="1" cap="none"/>
            </a:lvl1pPr>
          </a:lstStyle>
          <a:p>
            <a:r>
              <a:rPr lang="en-GB" noProof="0" dirty="0"/>
              <a:t>Click to edit Master title</a:t>
            </a: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piè di pagina 2"/>
          <p:cNvSpPr>
            <a:spLocks noGrp="1"/>
          </p:cNvSpPr>
          <p:nvPr>
            <p:ph type="ftr" sz="quarter" idx="10"/>
          </p:nvPr>
        </p:nvSpPr>
        <p:spPr/>
        <p:txBody>
          <a:bodyPr/>
          <a:lstStyle>
            <a:lvl1pPr>
              <a:defRPr/>
            </a:lvl1pPr>
          </a:lstStyle>
          <a:p>
            <a:endParaRPr lang="en-US"/>
          </a:p>
        </p:txBody>
      </p:sp>
      <p:sp>
        <p:nvSpPr>
          <p:cNvPr id="4" name="Segnaposto numero diapositiva 3"/>
          <p:cNvSpPr>
            <a:spLocks noGrp="1"/>
          </p:cNvSpPr>
          <p:nvPr>
            <p:ph type="sldNum" sz="quarter" idx="11"/>
          </p:nvPr>
        </p:nvSpPr>
        <p:spPr/>
        <p:txBody>
          <a:bodyPr/>
          <a:lstStyle>
            <a:lvl1pPr>
              <a:defRPr/>
            </a:lvl1pPr>
          </a:lstStyle>
          <a:p>
            <a:fld id="{3964E71B-765E-D747-8C60-8F39A2D24044}" type="slidenum">
              <a:rPr lang="en-US"/>
              <a:pPr/>
              <a:t>‹n.›</a:t>
            </a:fld>
            <a:endParaRPr lang="en-US"/>
          </a:p>
        </p:txBody>
      </p:sp>
    </p:spTree>
    <p:extLst>
      <p:ext uri="{BB962C8B-B14F-4D97-AF65-F5344CB8AC3E}">
        <p14:creationId xmlns:p14="http://schemas.microsoft.com/office/powerpoint/2010/main" val="19591101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3469082"/>
            <a:ext cx="7772400" cy="1500187"/>
          </a:xfrm>
        </p:spPr>
        <p:txBody>
          <a:bodyPr anchor="ctr"/>
          <a:lstStyle>
            <a:lvl1pPr marL="0" indent="0">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GB" noProof="0" dirty="0"/>
              <a:t>Click to add subtitle</a:t>
            </a:r>
          </a:p>
        </p:txBody>
      </p:sp>
      <p:sp>
        <p:nvSpPr>
          <p:cNvPr id="7" name="Rectangle 6"/>
          <p:cNvSpPr/>
          <p:nvPr userDrawn="1"/>
        </p:nvSpPr>
        <p:spPr>
          <a:xfrm>
            <a:off x="0" y="-85344"/>
            <a:ext cx="9144000" cy="6943344"/>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GB" sz="1350" dirty="0">
              <a:solidFill>
                <a:prstClr val="white"/>
              </a:solidFill>
            </a:endParaRPr>
          </a:p>
        </p:txBody>
      </p:sp>
      <p:sp>
        <p:nvSpPr>
          <p:cNvPr id="12" name="Slide Number Placeholder 5"/>
          <p:cNvSpPr>
            <a:spLocks noGrp="1"/>
          </p:cNvSpPr>
          <p:nvPr>
            <p:ph type="sldNum" sz="quarter" idx="12"/>
          </p:nvPr>
        </p:nvSpPr>
        <p:spPr>
          <a:xfrm>
            <a:off x="8686800" y="6402391"/>
            <a:ext cx="457200" cy="319087"/>
          </a:xfrm>
        </p:spPr>
        <p:txBody>
          <a:bodyPr/>
          <a:lstStyle>
            <a:lvl1pPr>
              <a:defRPr sz="600"/>
            </a:lvl1pPr>
          </a:lstStyle>
          <a:p>
            <a:fld id="{AF88E988-FB04-AB4E-BE5A-59F242AF7F7A}" type="slidenum">
              <a:rPr lang="en-GB" smtClean="0">
                <a:solidFill>
                  <a:srgbClr val="1E4784">
                    <a:tint val="75000"/>
                  </a:srgbClr>
                </a:solidFill>
              </a:rPr>
              <a:pPr/>
              <a:t>‹n.›</a:t>
            </a:fld>
            <a:endParaRPr lang="en-GB" dirty="0">
              <a:solidFill>
                <a:srgbClr val="1E4784">
                  <a:tint val="75000"/>
                </a:srgbClr>
              </a:solidFill>
            </a:endParaRPr>
          </a:p>
        </p:txBody>
      </p:sp>
      <p:pic>
        <p:nvPicPr>
          <p:cNvPr id="5"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916951" y="1366572"/>
            <a:ext cx="7327158" cy="5011387"/>
          </a:xfrm>
          <a:prstGeom prst="rect">
            <a:avLst/>
          </a:prstGeom>
          <a:noFill/>
          <a:extLst>
            <a:ext uri="{909E8E84-426E-40DD-AFC4-6F175D3DCCD1}">
              <a14:hiddenFill xmlns:a14="http://schemas.microsoft.com/office/drawing/2010/main">
                <a:solidFill>
                  <a:srgbClr val="FFFFFF"/>
                </a:solidFill>
              </a14:hiddenFill>
            </a:ext>
          </a:extLst>
        </p:spPr>
      </p:pic>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 preserve="1">
  <p:cSld name="Title and Content (origin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GB" noProof="0" dirty="0"/>
              <a:t>Click to edit Master title style</a:t>
            </a:r>
          </a:p>
        </p:txBody>
      </p:sp>
      <p:sp>
        <p:nvSpPr>
          <p:cNvPr id="3" name="Content Placeholder 2"/>
          <p:cNvSpPr>
            <a:spLocks noGrp="1"/>
          </p:cNvSpPr>
          <p:nvPr>
            <p:ph idx="1"/>
          </p:nvPr>
        </p:nvSpPr>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p:cNvSpPr>
            <a:spLocks noGrp="1"/>
          </p:cNvSpPr>
          <p:nvPr>
            <p:ph type="dt" sz="half" idx="10"/>
          </p:nvPr>
        </p:nvSpPr>
        <p:spPr>
          <a:xfrm>
            <a:off x="6553200" y="6377518"/>
            <a:ext cx="2133600" cy="365125"/>
          </a:xfrm>
        </p:spPr>
        <p:txBody>
          <a:bodyPr/>
          <a:lstStyle/>
          <a:p>
            <a:fld id="{A977AF0F-00F7-0F48-B37C-A3863F2B24C0}" type="datetime1">
              <a:rPr lang="en-GB" smtClean="0">
                <a:solidFill>
                  <a:srgbClr val="1E4784">
                    <a:tint val="75000"/>
                  </a:srgbClr>
                </a:solidFill>
              </a:rPr>
              <a:pPr/>
              <a:t>23/03/2018</a:t>
            </a:fld>
            <a:endParaRPr lang="en-GB" dirty="0">
              <a:solidFill>
                <a:srgbClr val="1E4784">
                  <a:tint val="75000"/>
                </a:srgbClr>
              </a:solidFill>
            </a:endParaRPr>
          </a:p>
        </p:txBody>
      </p:sp>
      <p:sp>
        <p:nvSpPr>
          <p:cNvPr id="5" name="Footer Placeholder 4"/>
          <p:cNvSpPr>
            <a:spLocks noGrp="1"/>
          </p:cNvSpPr>
          <p:nvPr>
            <p:ph type="ftr" sz="quarter" idx="11"/>
          </p:nvPr>
        </p:nvSpPr>
        <p:spPr>
          <a:xfrm>
            <a:off x="457200" y="6377518"/>
            <a:ext cx="6096001" cy="365125"/>
          </a:xfrm>
        </p:spPr>
        <p:txBody>
          <a:bodyPr/>
          <a:lstStyle>
            <a:lvl1pPr algn="l">
              <a:defRPr sz="600"/>
            </a:lvl1pPr>
          </a:lstStyle>
          <a:p>
            <a:endParaRPr lang="en-GB" dirty="0">
              <a:solidFill>
                <a:srgbClr val="1E4784">
                  <a:tint val="75000"/>
                </a:srgbClr>
              </a:solidFill>
            </a:endParaRPr>
          </a:p>
        </p:txBody>
      </p:sp>
      <p:sp>
        <p:nvSpPr>
          <p:cNvPr id="6" name="Slide Number Placeholder 5"/>
          <p:cNvSpPr>
            <a:spLocks noGrp="1"/>
          </p:cNvSpPr>
          <p:nvPr>
            <p:ph type="sldNum" sz="quarter" idx="12"/>
          </p:nvPr>
        </p:nvSpPr>
        <p:spPr>
          <a:xfrm>
            <a:off x="8686800" y="6377518"/>
            <a:ext cx="457200" cy="365125"/>
          </a:xfrm>
        </p:spPr>
        <p:txBody>
          <a:bodyPr/>
          <a:lstStyle/>
          <a:p>
            <a:fld id="{2066355A-084C-D24E-9AD2-7E4FC41EA627}" type="slidenum">
              <a:rPr lang="en-GB" smtClean="0">
                <a:solidFill>
                  <a:srgbClr val="1E4784">
                    <a:tint val="75000"/>
                  </a:srgbClr>
                </a:solidFill>
              </a:rPr>
              <a:pPr/>
              <a:t>‹n.›</a:t>
            </a:fld>
            <a:endParaRPr lang="en-GB" dirty="0">
              <a:solidFill>
                <a:srgbClr val="1E4784">
                  <a:tint val="75000"/>
                </a:srgbClr>
              </a:solidFill>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lus referen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Click to edit Master title style</a:t>
            </a:r>
          </a:p>
        </p:txBody>
      </p:sp>
      <p:sp>
        <p:nvSpPr>
          <p:cNvPr id="5" name="Slide Number Placeholder 4"/>
          <p:cNvSpPr>
            <a:spLocks noGrp="1"/>
          </p:cNvSpPr>
          <p:nvPr>
            <p:ph type="sldNum" sz="quarter" idx="12"/>
          </p:nvPr>
        </p:nvSpPr>
        <p:spPr/>
        <p:txBody>
          <a:bodyPr/>
          <a:lstStyle/>
          <a:p>
            <a:fld id="{2066355A-084C-D24E-9AD2-7E4FC41EA627}" type="slidenum">
              <a:rPr lang="en-GB" smtClean="0">
                <a:solidFill>
                  <a:srgbClr val="1E4784">
                    <a:tint val="75000"/>
                  </a:srgbClr>
                </a:solidFill>
              </a:rPr>
              <a:pPr/>
              <a:t>‹n.›</a:t>
            </a:fld>
            <a:endParaRPr lang="en-GB" dirty="0">
              <a:solidFill>
                <a:srgbClr val="1E4784">
                  <a:tint val="75000"/>
                </a:srgbClr>
              </a:solidFill>
            </a:endParaRPr>
          </a:p>
        </p:txBody>
      </p:sp>
      <p:sp>
        <p:nvSpPr>
          <p:cNvPr id="6" name="Content Placeholder 2"/>
          <p:cNvSpPr>
            <a:spLocks noGrp="1"/>
          </p:cNvSpPr>
          <p:nvPr>
            <p:ph idx="1"/>
          </p:nvPr>
        </p:nvSpPr>
        <p:spPr>
          <a:xfrm>
            <a:off x="360364" y="1600203"/>
            <a:ext cx="8428037" cy="4525963"/>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360364" y="6490645"/>
            <a:ext cx="8326437" cy="230832"/>
          </a:xfrm>
        </p:spPr>
        <p:txBody>
          <a:bodyPr wrap="square" anchor="b">
            <a:spAutoFit/>
          </a:bodyPr>
          <a:lstStyle>
            <a:lvl1pPr marL="0" indent="0">
              <a:buNone/>
              <a:defRPr sz="900"/>
            </a:lvl1pPr>
            <a:lvl2pPr marL="172641" indent="0">
              <a:buNone/>
              <a:defRPr/>
            </a:lvl2pPr>
            <a:lvl3pPr marL="385763" indent="0">
              <a:buNone/>
              <a:defRPr/>
            </a:lvl3pPr>
            <a:lvl4pPr marL="517922" indent="0">
              <a:buNone/>
              <a:defRPr/>
            </a:lvl4pPr>
            <a:lvl5pPr marL="684609" indent="0">
              <a:buNone/>
              <a:defRPr/>
            </a:lvl5pPr>
          </a:lstStyle>
          <a:p>
            <a:pPr lvl="0"/>
            <a:r>
              <a:rPr lang="en-GB" noProof="0" dirty="0"/>
              <a:t>Click to edit reference text styles</a:t>
            </a:r>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guide id="3" orient="horz" pos="4176">
          <p15:clr>
            <a:srgbClr val="FBAE40"/>
          </p15:clr>
        </p15:guide>
        <p15:guide id="4" orient="horz" pos="122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Click to edit Master title style</a:t>
            </a:r>
          </a:p>
        </p:txBody>
      </p:sp>
      <p:sp>
        <p:nvSpPr>
          <p:cNvPr id="3" name="Content Placeholder 2"/>
          <p:cNvSpPr>
            <a:spLocks noGrp="1"/>
          </p:cNvSpPr>
          <p:nvPr>
            <p:ph sz="half" idx="1"/>
          </p:nvPr>
        </p:nvSpPr>
        <p:spPr>
          <a:xfrm>
            <a:off x="360364" y="1600203"/>
            <a:ext cx="4135437" cy="4525963"/>
          </a:xfrm>
        </p:spPr>
        <p:txBody>
          <a:bodyPr>
            <a:normAutofit/>
          </a:bodyPr>
          <a:lstStyle>
            <a:lvl1pPr>
              <a:defRPr sz="1800"/>
            </a:lvl1pPr>
            <a:lvl2pPr>
              <a:defRPr sz="1500"/>
            </a:lvl2pPr>
            <a:lvl3pPr>
              <a:defRPr sz="1350"/>
            </a:lvl3pPr>
            <a:lvl4pPr>
              <a:defRPr sz="1200"/>
            </a:lvl4pPr>
            <a:lvl5pPr>
              <a:defRPr sz="1200"/>
            </a:lvl5pPr>
            <a:lvl6pPr>
              <a:defRPr sz="1350"/>
            </a:lvl6pPr>
            <a:lvl7pPr>
              <a:defRPr sz="1350"/>
            </a:lvl7pPr>
            <a:lvl8pPr>
              <a:defRPr sz="1350"/>
            </a:lvl8pPr>
            <a:lvl9pPr>
              <a:defRPr sz="135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4648201" y="1600203"/>
            <a:ext cx="4140200" cy="4525963"/>
          </a:xfrm>
        </p:spPr>
        <p:txBody>
          <a:bodyPr>
            <a:normAutofit/>
          </a:bodyPr>
          <a:lstStyle>
            <a:lvl1pPr>
              <a:defRPr sz="1800"/>
            </a:lvl1pPr>
            <a:lvl2pPr>
              <a:defRPr sz="1500"/>
            </a:lvl2pPr>
            <a:lvl3pPr>
              <a:defRPr sz="1350"/>
            </a:lvl3pPr>
            <a:lvl4pPr>
              <a:defRPr sz="1200"/>
            </a:lvl4pPr>
            <a:lvl5pPr>
              <a:defRPr sz="1200"/>
            </a:lvl5pPr>
            <a:lvl6pPr>
              <a:defRPr sz="1350"/>
            </a:lvl6pPr>
            <a:lvl7pPr>
              <a:defRPr sz="1350"/>
            </a:lvl7pPr>
            <a:lvl8pPr>
              <a:defRPr sz="1350"/>
            </a:lvl8pPr>
            <a:lvl9pPr>
              <a:defRPr sz="135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Slide Number Placeholder 6"/>
          <p:cNvSpPr>
            <a:spLocks noGrp="1"/>
          </p:cNvSpPr>
          <p:nvPr>
            <p:ph type="sldNum" sz="quarter" idx="12"/>
          </p:nvPr>
        </p:nvSpPr>
        <p:spPr/>
        <p:txBody>
          <a:bodyPr/>
          <a:lstStyle>
            <a:lvl1pPr>
              <a:defRPr sz="600"/>
            </a:lvl1pPr>
          </a:lstStyle>
          <a:p>
            <a:fld id="{2066355A-084C-D24E-9AD2-7E4FC41EA627}" type="slidenum">
              <a:rPr lang="en-GB" smtClean="0">
                <a:solidFill>
                  <a:srgbClr val="1E4784">
                    <a:tint val="75000"/>
                  </a:srgbClr>
                </a:solidFill>
              </a:rPr>
              <a:pPr/>
              <a:t>‹n.›</a:t>
            </a:fld>
            <a:endParaRPr lang="en-GB" dirty="0">
              <a:solidFill>
                <a:srgbClr val="1E4784">
                  <a:tint val="75000"/>
                </a:srgbClr>
              </a:solidFill>
            </a:endParaRPr>
          </a:p>
        </p:txBody>
      </p:sp>
      <p:sp>
        <p:nvSpPr>
          <p:cNvPr id="8" name="Text Placeholder 7"/>
          <p:cNvSpPr>
            <a:spLocks noGrp="1"/>
          </p:cNvSpPr>
          <p:nvPr>
            <p:ph type="body" sz="quarter" idx="13" hasCustomPrompt="1"/>
          </p:nvPr>
        </p:nvSpPr>
        <p:spPr>
          <a:xfrm>
            <a:off x="363275" y="6490645"/>
            <a:ext cx="8340304" cy="230832"/>
          </a:xfrm>
        </p:spPr>
        <p:txBody>
          <a:bodyPr wrap="square" anchor="b">
            <a:spAutoFit/>
          </a:bodyPr>
          <a:lstStyle>
            <a:lvl1pPr marL="0" indent="0">
              <a:buNone/>
              <a:defRPr sz="900">
                <a:solidFill>
                  <a:schemeClr val="tx1"/>
                </a:solidFill>
              </a:defRPr>
            </a:lvl1pPr>
            <a:lvl2pPr marL="172641" indent="0">
              <a:buNone/>
              <a:defRPr/>
            </a:lvl2pPr>
            <a:lvl3pPr marL="385763" indent="0">
              <a:buNone/>
              <a:defRPr/>
            </a:lvl3pPr>
            <a:lvl4pPr marL="517922" indent="0">
              <a:buNone/>
              <a:defRPr/>
            </a:lvl4pPr>
            <a:lvl5pPr marL="684609" indent="0">
              <a:buNone/>
              <a:defRPr/>
            </a:lvl5pPr>
          </a:lstStyle>
          <a:p>
            <a:pPr lvl="0"/>
            <a:r>
              <a:rPr lang="en-GB" noProof="0" dirty="0"/>
              <a:t>Click to edit reference text styles</a:t>
            </a:r>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guide id="3" orient="horz" pos="432">
          <p15:clr>
            <a:srgbClr val="FBAE40"/>
          </p15:clr>
        </p15:guide>
        <p15:guide id="4" orient="horz" pos="1224">
          <p15:clr>
            <a:srgbClr val="FBAE40"/>
          </p15:clr>
        </p15:guide>
        <p15:guide id="5" orient="horz" pos="4176">
          <p15:clr>
            <a:srgbClr val="FBAE40"/>
          </p15:clr>
        </p15:guide>
        <p15:guide id="6" pos="28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noProof="0" dirty="0"/>
              <a:t>Click to edit Master title style</a:t>
            </a:r>
          </a:p>
        </p:txBody>
      </p:sp>
      <p:sp>
        <p:nvSpPr>
          <p:cNvPr id="3" name="Text Placeholder 2"/>
          <p:cNvSpPr>
            <a:spLocks noGrp="1"/>
          </p:cNvSpPr>
          <p:nvPr>
            <p:ph type="body" idx="1"/>
          </p:nvPr>
        </p:nvSpPr>
        <p:spPr>
          <a:xfrm>
            <a:off x="360363" y="1535115"/>
            <a:ext cx="4137026" cy="639763"/>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noProof="0" dirty="0"/>
              <a:t>Click to edit Master text </a:t>
            </a:r>
          </a:p>
        </p:txBody>
      </p:sp>
      <p:sp>
        <p:nvSpPr>
          <p:cNvPr id="4" name="Content Placeholder 3"/>
          <p:cNvSpPr>
            <a:spLocks noGrp="1"/>
          </p:cNvSpPr>
          <p:nvPr>
            <p:ph sz="half" idx="2"/>
          </p:nvPr>
        </p:nvSpPr>
        <p:spPr>
          <a:xfrm>
            <a:off x="360363" y="2174875"/>
            <a:ext cx="4137026" cy="3951288"/>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4"/>
          <p:cNvSpPr>
            <a:spLocks noGrp="1"/>
          </p:cNvSpPr>
          <p:nvPr>
            <p:ph type="body" sz="quarter" idx="3"/>
          </p:nvPr>
        </p:nvSpPr>
        <p:spPr>
          <a:xfrm>
            <a:off x="4645028" y="1535115"/>
            <a:ext cx="4143373" cy="639763"/>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noProof="0" dirty="0"/>
              <a:t>Click to edit Master text</a:t>
            </a:r>
          </a:p>
        </p:txBody>
      </p:sp>
      <p:sp>
        <p:nvSpPr>
          <p:cNvPr id="6" name="Content Placeholder 5"/>
          <p:cNvSpPr>
            <a:spLocks noGrp="1"/>
          </p:cNvSpPr>
          <p:nvPr>
            <p:ph sz="quarter" idx="4"/>
          </p:nvPr>
        </p:nvSpPr>
        <p:spPr>
          <a:xfrm>
            <a:off x="4645028" y="2174875"/>
            <a:ext cx="4143373" cy="3951288"/>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Slide Number Placeholder 8"/>
          <p:cNvSpPr>
            <a:spLocks noGrp="1"/>
          </p:cNvSpPr>
          <p:nvPr>
            <p:ph type="sldNum" sz="quarter" idx="12"/>
          </p:nvPr>
        </p:nvSpPr>
        <p:spPr/>
        <p:txBody>
          <a:bodyPr/>
          <a:lstStyle>
            <a:lvl1pPr>
              <a:defRPr sz="600"/>
            </a:lvl1pPr>
          </a:lstStyle>
          <a:p>
            <a:fld id="{2066355A-084C-D24E-9AD2-7E4FC41EA627}" type="slidenum">
              <a:rPr lang="en-GB" smtClean="0">
                <a:solidFill>
                  <a:srgbClr val="1E4784">
                    <a:tint val="75000"/>
                  </a:srgbClr>
                </a:solidFill>
              </a:rPr>
              <a:pPr/>
              <a:t>‹n.›</a:t>
            </a:fld>
            <a:endParaRPr lang="en-GB" dirty="0">
              <a:solidFill>
                <a:srgbClr val="1E4784">
                  <a:tint val="75000"/>
                </a:srgbClr>
              </a:solidFill>
            </a:endParaRPr>
          </a:p>
        </p:txBody>
      </p:sp>
      <p:sp>
        <p:nvSpPr>
          <p:cNvPr id="10" name="Text Placeholder 7"/>
          <p:cNvSpPr>
            <a:spLocks noGrp="1"/>
          </p:cNvSpPr>
          <p:nvPr>
            <p:ph type="body" sz="quarter" idx="13" hasCustomPrompt="1"/>
          </p:nvPr>
        </p:nvSpPr>
        <p:spPr>
          <a:xfrm>
            <a:off x="360362" y="6490645"/>
            <a:ext cx="8326437" cy="230832"/>
          </a:xfrm>
        </p:spPr>
        <p:txBody>
          <a:bodyPr wrap="square" anchor="b">
            <a:spAutoFit/>
          </a:bodyPr>
          <a:lstStyle>
            <a:lvl1pPr marL="0" indent="0">
              <a:buNone/>
              <a:defRPr sz="900"/>
            </a:lvl1pPr>
            <a:lvl2pPr marL="172641" indent="0">
              <a:buNone/>
              <a:defRPr/>
            </a:lvl2pPr>
            <a:lvl3pPr marL="385763" indent="0">
              <a:buNone/>
              <a:defRPr/>
            </a:lvl3pPr>
            <a:lvl4pPr marL="517922" indent="0">
              <a:buNone/>
              <a:defRPr/>
            </a:lvl4pPr>
            <a:lvl5pPr marL="684609" indent="0">
              <a:buNone/>
              <a:defRPr/>
            </a:lvl5pPr>
          </a:lstStyle>
          <a:p>
            <a:pPr lvl="0"/>
            <a:r>
              <a:rPr lang="en-GB" noProof="0" dirty="0"/>
              <a:t>Click to edit reference text styles</a:t>
            </a: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Click to edit Master title style</a:t>
            </a:r>
          </a:p>
        </p:txBody>
      </p:sp>
      <p:sp>
        <p:nvSpPr>
          <p:cNvPr id="5" name="Slide Number Placeholder 4"/>
          <p:cNvSpPr>
            <a:spLocks noGrp="1"/>
          </p:cNvSpPr>
          <p:nvPr>
            <p:ph type="sldNum" sz="quarter" idx="12"/>
          </p:nvPr>
        </p:nvSpPr>
        <p:spPr/>
        <p:txBody>
          <a:bodyPr/>
          <a:lstStyle>
            <a:lvl1pPr>
              <a:defRPr sz="600"/>
            </a:lvl1pPr>
          </a:lstStyle>
          <a:p>
            <a:fld id="{2066355A-084C-D24E-9AD2-7E4FC41EA627}" type="slidenum">
              <a:rPr lang="en-GB" smtClean="0">
                <a:solidFill>
                  <a:srgbClr val="1E4784">
                    <a:tint val="75000"/>
                  </a:srgbClr>
                </a:solidFill>
              </a:rPr>
              <a:pPr/>
              <a:t>‹n.›</a:t>
            </a:fld>
            <a:endParaRPr lang="en-GB" dirty="0">
              <a:solidFill>
                <a:srgbClr val="1E4784">
                  <a:tint val="75000"/>
                </a:srgbClr>
              </a:solidFill>
            </a:endParaRPr>
          </a:p>
        </p:txBody>
      </p:sp>
      <p:sp>
        <p:nvSpPr>
          <p:cNvPr id="7" name="Text Placeholder 7"/>
          <p:cNvSpPr>
            <a:spLocks noGrp="1"/>
          </p:cNvSpPr>
          <p:nvPr>
            <p:ph type="body" sz="quarter" idx="13" hasCustomPrompt="1"/>
          </p:nvPr>
        </p:nvSpPr>
        <p:spPr>
          <a:xfrm>
            <a:off x="360362" y="6490645"/>
            <a:ext cx="8326437" cy="230832"/>
          </a:xfrm>
        </p:spPr>
        <p:txBody>
          <a:bodyPr wrap="square" anchor="b">
            <a:spAutoFit/>
          </a:bodyPr>
          <a:lstStyle>
            <a:lvl1pPr marL="0" indent="0">
              <a:buNone/>
              <a:defRPr sz="900"/>
            </a:lvl1pPr>
            <a:lvl2pPr marL="172641" indent="0">
              <a:buNone/>
              <a:defRPr/>
            </a:lvl2pPr>
            <a:lvl3pPr marL="385763" indent="0">
              <a:buNone/>
              <a:defRPr/>
            </a:lvl3pPr>
            <a:lvl4pPr marL="517922" indent="0">
              <a:buNone/>
              <a:defRPr/>
            </a:lvl4pPr>
            <a:lvl5pPr marL="684609" indent="0">
              <a:buNone/>
              <a:defRPr/>
            </a:lvl5pPr>
          </a:lstStyle>
          <a:p>
            <a:pPr lvl="0"/>
            <a:r>
              <a:rPr lang="en-GB" noProof="0" dirty="0"/>
              <a:t>Click to edit reference text styles</a:t>
            </a:r>
          </a:p>
        </p:txBody>
      </p: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Title_only">
    <p:spTree>
      <p:nvGrpSpPr>
        <p:cNvPr id="1" name=""/>
        <p:cNvGrpSpPr/>
        <p:nvPr/>
      </p:nvGrpSpPr>
      <p:grpSpPr>
        <a:xfrm>
          <a:off x="0" y="0"/>
          <a:ext cx="0" cy="0"/>
          <a:chOff x="0" y="0"/>
          <a:chExt cx="0" cy="0"/>
        </a:xfrm>
      </p:grpSpPr>
      <p:sp>
        <p:nvSpPr>
          <p:cNvPr id="11" name="Text Placeholder 7"/>
          <p:cNvSpPr>
            <a:spLocks noGrp="1"/>
          </p:cNvSpPr>
          <p:nvPr>
            <p:ph type="body" sz="quarter" idx="10" hasCustomPrompt="1"/>
          </p:nvPr>
        </p:nvSpPr>
        <p:spPr>
          <a:xfrm>
            <a:off x="437925" y="6545694"/>
            <a:ext cx="8230116" cy="178960"/>
          </a:xfrm>
        </p:spPr>
        <p:txBody>
          <a:bodyPr lIns="0" anchor="b">
            <a:spAutoFit/>
          </a:bodyPr>
          <a:lstStyle>
            <a:lvl1pPr marL="0" indent="0">
              <a:buNone/>
              <a:defRPr sz="563">
                <a:solidFill>
                  <a:schemeClr val="tx1"/>
                </a:solidFill>
                <a:latin typeface="Arial" pitchFamily="34" charset="0"/>
                <a:cs typeface="Arial" pitchFamily="34" charset="0"/>
              </a:defRPr>
            </a:lvl1pPr>
          </a:lstStyle>
          <a:p>
            <a:pPr lvl="0"/>
            <a:r>
              <a:rPr lang="en-US" dirty="0"/>
              <a:t>Click to edit notes style</a:t>
            </a:r>
            <a:endParaRPr lang="en-GB" dirty="0"/>
          </a:p>
        </p:txBody>
      </p:sp>
      <p:sp>
        <p:nvSpPr>
          <p:cNvPr id="6" name="Title Placeholder 1"/>
          <p:cNvSpPr>
            <a:spLocks noGrp="1"/>
          </p:cNvSpPr>
          <p:nvPr>
            <p:ph type="title"/>
          </p:nvPr>
        </p:nvSpPr>
        <p:spPr>
          <a:xfrm>
            <a:off x="431801" y="256712"/>
            <a:ext cx="5883275" cy="774233"/>
          </a:xfrm>
          <a:prstGeom prst="rect">
            <a:avLst/>
          </a:prstGeom>
        </p:spPr>
        <p:txBody>
          <a:bodyPr vert="horz" lIns="0" tIns="0" rIns="0" bIns="0" rtlCol="0" anchor="b" anchorCtr="0">
            <a:normAutofit/>
          </a:bodyPr>
          <a:lstStyle>
            <a:lvl1pPr>
              <a:defRPr lang="en-US" sz="1575" b="1" dirty="0">
                <a:solidFill>
                  <a:schemeClr val="tx1"/>
                </a:solidFill>
                <a:ea typeface="+mn-ea"/>
              </a:defRPr>
            </a:lvl1pPr>
          </a:lstStyle>
          <a:p>
            <a:pPr marL="0" lvl="0" indent="0" algn="l">
              <a:spcBef>
                <a:spcPct val="20000"/>
              </a:spcBef>
              <a:buFont typeface="Arial"/>
            </a:pPr>
            <a:r>
              <a:rPr lang="en-GB" dirty="0"/>
              <a:t>Click to edit Master title style</a:t>
            </a:r>
            <a:endParaRPr lang="en-US" dirty="0"/>
          </a:p>
        </p:txBody>
      </p:sp>
    </p:spTree>
    <p:extLst/>
  </p:cSld>
  <p:clrMapOvr>
    <a:masterClrMapping/>
  </p:clrMapOvr>
  <p:extLst mod="1">
    <p:ext uri="{DCECCB84-F9BA-43D5-87BE-67443E8EF086}">
      <p15:sldGuideLst xmlns:p15="http://schemas.microsoft.com/office/powerpoint/2012/main">
        <p15:guide id="1" pos="363">
          <p15:clr>
            <a:srgbClr val="FBAE40"/>
          </p15:clr>
        </p15:guide>
        <p15:guide id="2" orient="horz" pos="3834">
          <p15:clr>
            <a:srgbClr val="FBAE40"/>
          </p15:clr>
        </p15:guide>
        <p15:guide id="3" orient="horz" pos="864">
          <p15:clr>
            <a:srgbClr val="FBAE40"/>
          </p15:clr>
        </p15:guide>
        <p15:guide id="5" orient="horz" pos="4190">
          <p15:clr>
            <a:srgbClr val="FBAE40"/>
          </p15:clr>
        </p15:guide>
        <p15:guide id="6" pos="3840">
          <p15:clr>
            <a:srgbClr val="FBAE40"/>
          </p15:clr>
        </p15:guide>
        <p15:guide id="7" pos="7319">
          <p15:clr>
            <a:srgbClr val="FBAE40"/>
          </p15:clr>
        </p15:guide>
        <p15:guide id="8" orient="horz" pos="599">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Content_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39200" y="1382796"/>
            <a:ext cx="8274588" cy="4703679"/>
          </a:xfrm>
        </p:spPr>
        <p:txBody>
          <a:bodyPr lIns="0">
            <a:noAutofit/>
          </a:bodyPr>
          <a:lstStyle>
            <a:lvl1pPr marL="192881" marR="0" indent="-192881" algn="l" defTabSz="257175" rtl="0" eaLnBrk="1" fontAlgn="auto" latinLnBrk="0" hangingPunct="1">
              <a:lnSpc>
                <a:spcPct val="100000"/>
              </a:lnSpc>
              <a:spcBef>
                <a:spcPts val="338"/>
              </a:spcBef>
              <a:spcAft>
                <a:spcPts val="0"/>
              </a:spcAft>
              <a:buClrTx/>
              <a:buSzTx/>
              <a:buFont typeface="Arial" panose="020B0604020202020204" pitchFamily="34" charset="0"/>
              <a:buChar char="•"/>
              <a:tabLst/>
              <a:defRPr sz="1350" baseline="0">
                <a:solidFill>
                  <a:schemeClr val="tx1"/>
                </a:solidFill>
                <a:latin typeface="Arial" pitchFamily="34" charset="0"/>
                <a:cs typeface="Arial" pitchFamily="34" charset="0"/>
              </a:defRPr>
            </a:lvl1pPr>
            <a:lvl2pPr marL="450056" indent="-192881" algn="l">
              <a:lnSpc>
                <a:spcPct val="100000"/>
              </a:lnSpc>
              <a:spcBef>
                <a:spcPts val="338"/>
              </a:spcBef>
              <a:spcAft>
                <a:spcPts val="0"/>
              </a:spcAft>
              <a:buFont typeface="Arial" panose="020B0604020202020204" pitchFamily="34" charset="0"/>
              <a:buChar char="–"/>
              <a:defRPr sz="1125" baseline="0">
                <a:solidFill>
                  <a:schemeClr val="tx1"/>
                </a:solidFill>
                <a:latin typeface="Arial" pitchFamily="34" charset="0"/>
                <a:cs typeface="Arial" pitchFamily="34" charset="0"/>
              </a:defRPr>
            </a:lvl2pPr>
            <a:lvl3pPr marL="675085" indent="-160735" algn="l">
              <a:lnSpc>
                <a:spcPct val="100000"/>
              </a:lnSpc>
              <a:spcBef>
                <a:spcPts val="338"/>
              </a:spcBef>
              <a:spcAft>
                <a:spcPts val="0"/>
              </a:spcAft>
              <a:buFont typeface="Arial" panose="020B0604020202020204" pitchFamily="34" charset="0"/>
              <a:buChar char="•"/>
              <a:defRPr sz="1013">
                <a:solidFill>
                  <a:schemeClr val="tx1"/>
                </a:solidFill>
                <a:latin typeface="Arial" pitchFamily="34" charset="0"/>
                <a:cs typeface="Arial" pitchFamily="34" charset="0"/>
              </a:defRPr>
            </a:lvl3pPr>
            <a:lvl4pPr marL="932260" indent="-160735" algn="l">
              <a:lnSpc>
                <a:spcPct val="100000"/>
              </a:lnSpc>
              <a:spcBef>
                <a:spcPts val="338"/>
              </a:spcBef>
              <a:spcAft>
                <a:spcPts val="0"/>
              </a:spcAft>
              <a:buFont typeface="Arial" panose="020B0604020202020204" pitchFamily="34" charset="0"/>
              <a:buChar char="–"/>
              <a:defRPr sz="900">
                <a:solidFill>
                  <a:schemeClr val="tx1"/>
                </a:solidFill>
                <a:latin typeface="Arial" pitchFamily="34" charset="0"/>
                <a:cs typeface="Arial" pitchFamily="34" charset="0"/>
              </a:defRPr>
            </a:lvl4pPr>
            <a:lvl5pPr marL="1028700" indent="0" algn="ctr">
              <a:buNone/>
              <a:defRPr>
                <a:solidFill>
                  <a:srgbClr val="07061C"/>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pPr lvl="0"/>
            <a:r>
              <a:rPr lang="en-GB" dirty="0"/>
              <a:t> Click to edit Master text styles</a:t>
            </a:r>
          </a:p>
          <a:p>
            <a:pPr lvl="1"/>
            <a:r>
              <a:rPr lang="en-GB" dirty="0"/>
              <a:t> Second level</a:t>
            </a:r>
          </a:p>
          <a:p>
            <a:pPr lvl="2"/>
            <a:r>
              <a:rPr lang="en-GB" dirty="0"/>
              <a:t> Third level</a:t>
            </a:r>
          </a:p>
          <a:p>
            <a:pPr lvl="3"/>
            <a:r>
              <a:rPr lang="en-GB" dirty="0"/>
              <a:t> Fourth level</a:t>
            </a:r>
          </a:p>
        </p:txBody>
      </p:sp>
      <p:sp>
        <p:nvSpPr>
          <p:cNvPr id="8" name="Text Placeholder 7"/>
          <p:cNvSpPr>
            <a:spLocks noGrp="1"/>
          </p:cNvSpPr>
          <p:nvPr>
            <p:ph type="body" sz="quarter" idx="10" hasCustomPrompt="1"/>
          </p:nvPr>
        </p:nvSpPr>
        <p:spPr>
          <a:xfrm>
            <a:off x="431801" y="6545694"/>
            <a:ext cx="8230117" cy="178960"/>
          </a:xfrm>
        </p:spPr>
        <p:txBody>
          <a:bodyPr lIns="0" anchor="b">
            <a:spAutoFit/>
          </a:bodyPr>
          <a:lstStyle>
            <a:lvl1pPr marL="0" indent="0">
              <a:buNone/>
              <a:defRPr sz="563">
                <a:solidFill>
                  <a:schemeClr val="tx1"/>
                </a:solidFill>
                <a:latin typeface="Arial" pitchFamily="34" charset="0"/>
                <a:cs typeface="Arial" pitchFamily="34" charset="0"/>
              </a:defRPr>
            </a:lvl1pPr>
          </a:lstStyle>
          <a:p>
            <a:pPr lvl="0"/>
            <a:r>
              <a:rPr lang="en-US" dirty="0"/>
              <a:t>Click to edit notes style</a:t>
            </a:r>
            <a:endParaRPr lang="en-GB" dirty="0"/>
          </a:p>
        </p:txBody>
      </p:sp>
      <p:sp>
        <p:nvSpPr>
          <p:cNvPr id="10" name="Title Placeholder 1"/>
          <p:cNvSpPr>
            <a:spLocks noGrp="1"/>
          </p:cNvSpPr>
          <p:nvPr>
            <p:ph type="title"/>
          </p:nvPr>
        </p:nvSpPr>
        <p:spPr>
          <a:xfrm>
            <a:off x="431800" y="256712"/>
            <a:ext cx="5854700" cy="774233"/>
          </a:xfrm>
          <a:prstGeom prst="rect">
            <a:avLst/>
          </a:prstGeom>
        </p:spPr>
        <p:txBody>
          <a:bodyPr vert="horz" lIns="0" tIns="0" rIns="0" bIns="0" rtlCol="0" anchor="b" anchorCtr="0">
            <a:normAutofit/>
          </a:bodyPr>
          <a:lstStyle>
            <a:lvl1pPr>
              <a:defRPr lang="en-US" sz="1575" b="1" dirty="0">
                <a:solidFill>
                  <a:schemeClr val="tx1"/>
                </a:solidFill>
                <a:ea typeface="+mn-ea"/>
              </a:defRPr>
            </a:lvl1pPr>
          </a:lstStyle>
          <a:p>
            <a:pPr marL="0" lvl="0" indent="0" algn="l">
              <a:spcBef>
                <a:spcPct val="20000"/>
              </a:spcBef>
              <a:buFont typeface="Arial"/>
            </a:pPr>
            <a:r>
              <a:rPr lang="en-GB" dirty="0"/>
              <a:t>Click to edit Master title style</a:t>
            </a:r>
            <a:endParaRPr lang="en-US" dirty="0"/>
          </a:p>
        </p:txBody>
      </p:sp>
    </p:spTree>
    <p:extLst/>
  </p:cSld>
  <p:clrMapOvr>
    <a:masterClrMapping/>
  </p:clrMapOvr>
  <p:extLst mod="1">
    <p:ext uri="{DCECCB84-F9BA-43D5-87BE-67443E8EF086}">
      <p15:sldGuideLst xmlns:p15="http://schemas.microsoft.com/office/powerpoint/2012/main">
        <p15:guide id="1" orient="horz" pos="4190">
          <p15:clr>
            <a:srgbClr val="FBAE40"/>
          </p15:clr>
        </p15:guide>
        <p15:guide id="2" pos="363">
          <p15:clr>
            <a:srgbClr val="FBAE40"/>
          </p15:clr>
        </p15:guide>
        <p15:guide id="3" pos="7319">
          <p15:clr>
            <a:srgbClr val="FBAE40"/>
          </p15:clr>
        </p15:guide>
        <p15:guide id="4" orient="horz" pos="864">
          <p15:clr>
            <a:srgbClr val="FBAE40"/>
          </p15:clr>
        </p15:guide>
        <p15:guide id="5" orient="horz" pos="3834">
          <p15:clr>
            <a:srgbClr val="FBAE40"/>
          </p15:clr>
        </p15:guide>
        <p15:guide id="6" pos="3832">
          <p15:clr>
            <a:srgbClr val="FBAE40"/>
          </p15:clr>
        </p15:guide>
        <p15:guide id="7" orient="horz" pos="599">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a:defRPr baseline="0"/>
            </a:lvl1pPr>
          </a:lstStyle>
          <a:p>
            <a:r>
              <a:rPr lang="en-GB" dirty="0" smtClean="0"/>
              <a:t>Solo title</a:t>
            </a:r>
            <a:endParaRPr lang="en-GB" dirty="0"/>
          </a:p>
        </p:txBody>
      </p:sp>
    </p:spTree>
    <p:extLst>
      <p:ext uri="{BB962C8B-B14F-4D97-AF65-F5344CB8AC3E}">
        <p14:creationId xmlns:p14="http://schemas.microsoft.com/office/powerpoint/2010/main" val="16807"/>
      </p:ext>
    </p:extLst>
  </p:cSld>
  <p:clrMapOvr>
    <a:masterClrMapping/>
  </p:clrMapOvr>
  <p:transition spd="slow">
    <p:fade/>
  </p:transition>
  <p:timing>
    <p:tnLst>
      <p:par>
        <p:cTn id="1" dur="indefinite" restart="never" nodeType="tmRoot"/>
      </p:par>
    </p:tnLst>
  </p:timing>
  <p:extLst mod="1">
    <p:ext uri="{DCECCB84-F9BA-43D5-87BE-67443E8EF086}">
      <p15:sldGuideLst xmlns:p15="http://schemas.microsoft.com/office/powerpoint/2012/main">
        <p15:guide id="1" orient="horz" pos="1321">
          <p15:clr>
            <a:srgbClr val="FBAE40"/>
          </p15:clr>
        </p15:guide>
        <p15:guide id="2" orient="horz" pos="1207">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content, footnotes">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9144000" cy="1051200"/>
          </a:xfrm>
          <a:prstGeom prst="rect">
            <a:avLst/>
          </a:prstGeom>
        </p:spPr>
      </p:pic>
      <p:sp>
        <p:nvSpPr>
          <p:cNvPr id="9" name="Text Placeholder 10"/>
          <p:cNvSpPr>
            <a:spLocks noGrp="1"/>
          </p:cNvSpPr>
          <p:nvPr>
            <p:ph type="body" sz="quarter" idx="14" hasCustomPrompt="1"/>
          </p:nvPr>
        </p:nvSpPr>
        <p:spPr>
          <a:xfrm>
            <a:off x="323528" y="6271713"/>
            <a:ext cx="8478000" cy="504825"/>
          </a:xfrm>
        </p:spPr>
        <p:txBody>
          <a:bodyPr lIns="0" anchor="b" anchorCtr="0">
            <a:noAutofit/>
          </a:bodyPr>
          <a:lstStyle>
            <a:lvl1pPr marL="0" indent="0">
              <a:buNone/>
              <a:defRPr sz="1200" baseline="0">
                <a:solidFill>
                  <a:schemeClr val="tx1"/>
                </a:solidFill>
                <a:latin typeface="Arial" pitchFamily="34" charset="0"/>
                <a:ea typeface="Tahoma" pitchFamily="34" charset="0"/>
                <a:cs typeface="Arial" pitchFamily="34" charset="0"/>
              </a:defRPr>
            </a:lvl1pPr>
          </a:lstStyle>
          <a:p>
            <a:pPr lvl="0"/>
            <a:r>
              <a:rPr lang="en-GB" dirty="0"/>
              <a:t>Footnotes here; minimum 12 </a:t>
            </a:r>
            <a:r>
              <a:rPr lang="en-GB" dirty="0" err="1"/>
              <a:t>pt</a:t>
            </a:r>
            <a:r>
              <a:rPr lang="en-GB" dirty="0"/>
              <a:t> font</a:t>
            </a:r>
          </a:p>
        </p:txBody>
      </p:sp>
      <p:sp>
        <p:nvSpPr>
          <p:cNvPr id="7" name="Title 1"/>
          <p:cNvSpPr>
            <a:spLocks noGrp="1"/>
          </p:cNvSpPr>
          <p:nvPr>
            <p:ph type="title"/>
          </p:nvPr>
        </p:nvSpPr>
        <p:spPr>
          <a:xfrm>
            <a:off x="323528" y="188641"/>
            <a:ext cx="8478000" cy="720080"/>
          </a:xfrm>
        </p:spPr>
        <p:txBody>
          <a:bodyPr lIns="0" anchor="b" anchorCtr="0">
            <a:normAutofit/>
          </a:bodyPr>
          <a:lstStyle>
            <a:lvl1pPr algn="l">
              <a:defRPr sz="2800" b="0">
                <a:solidFill>
                  <a:schemeClr val="bg1"/>
                </a:solidFill>
                <a:latin typeface="Arial" pitchFamily="34" charset="0"/>
                <a:ea typeface="Tahoma" pitchFamily="34" charset="0"/>
                <a:cs typeface="Arial" pitchFamily="34" charset="0"/>
              </a:defRPr>
            </a:lvl1pPr>
          </a:lstStyle>
          <a:p>
            <a:r>
              <a:rPr lang="en-US" dirty="0"/>
              <a:t>Click to edit Master title style</a:t>
            </a:r>
            <a:endParaRPr lang="en-GB" dirty="0"/>
          </a:p>
        </p:txBody>
      </p:sp>
      <p:sp>
        <p:nvSpPr>
          <p:cNvPr id="3" name="Text Placeholder 2"/>
          <p:cNvSpPr>
            <a:spLocks noGrp="1"/>
          </p:cNvSpPr>
          <p:nvPr>
            <p:ph type="body" sz="quarter" idx="15" hasCustomPrompt="1"/>
          </p:nvPr>
        </p:nvSpPr>
        <p:spPr>
          <a:xfrm>
            <a:off x="323850" y="1271377"/>
            <a:ext cx="8478000" cy="4751387"/>
          </a:xfrm>
        </p:spPr>
        <p:txBody>
          <a:bodyPr lIns="0"/>
          <a:lstStyle>
            <a:lvl1pPr marL="0" indent="0">
              <a:buNone/>
              <a:defRPr sz="2400" baseline="0">
                <a:solidFill>
                  <a:schemeClr val="tx1"/>
                </a:solidFill>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Content area is 23.55 cm wide; left margin for text = 0; use Arial 24 as the default</a:t>
            </a:r>
          </a:p>
          <a:p>
            <a:pPr lvl="0"/>
            <a:endParaRPr lang="en-US" dirty="0"/>
          </a:p>
        </p:txBody>
      </p:sp>
      <p:cxnSp>
        <p:nvCxnSpPr>
          <p:cNvPr id="4" name="Straight Connector 3"/>
          <p:cNvCxnSpPr/>
          <p:nvPr userDrawn="1"/>
        </p:nvCxnSpPr>
        <p:spPr>
          <a:xfrm>
            <a:off x="0" y="1051200"/>
            <a:ext cx="9144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Slide Number Placeholder 5"/>
          <p:cNvSpPr>
            <a:spLocks noGrp="1"/>
          </p:cNvSpPr>
          <p:nvPr>
            <p:ph type="sldNum" sz="quarter" idx="4"/>
          </p:nvPr>
        </p:nvSpPr>
        <p:spPr>
          <a:xfrm>
            <a:off x="7010400" y="6492876"/>
            <a:ext cx="2133600" cy="365125"/>
          </a:xfrm>
          <a:prstGeom prst="rect">
            <a:avLst/>
          </a:prstGeom>
        </p:spPr>
        <p:txBody>
          <a:bodyPr vert="horz" lIns="91429" tIns="45715" rIns="91429" bIns="45715" rtlCol="0" anchor="ctr"/>
          <a:lstStyle>
            <a:lvl1pPr algn="r">
              <a:defRPr sz="1600" b="1">
                <a:solidFill>
                  <a:schemeClr val="tx1"/>
                </a:solidFill>
                <a:latin typeface="Arial" panose="020B0604020202020204" pitchFamily="34" charset="0"/>
                <a:cs typeface="Arial" panose="020B0604020202020204" pitchFamily="34" charset="0"/>
              </a:defRPr>
            </a:lvl1pPr>
          </a:lstStyle>
          <a:p>
            <a:pPr defTabSz="914290"/>
            <a:fld id="{799F422D-155B-463C-9155-1040BF892585}" type="slidenum">
              <a:rPr lang="en-GB" smtClean="0">
                <a:solidFill>
                  <a:srgbClr val="03497C"/>
                </a:solidFill>
              </a:rPr>
              <a:pPr defTabSz="914290"/>
              <a:t>‹n.›</a:t>
            </a:fld>
            <a:endParaRPr lang="en-GB" dirty="0">
              <a:solidFill>
                <a:srgbClr val="03497C"/>
              </a:solidFill>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piè di pagina 1"/>
          <p:cNvSpPr>
            <a:spLocks noGrp="1"/>
          </p:cNvSpPr>
          <p:nvPr>
            <p:ph type="ftr" sz="quarter" idx="10"/>
          </p:nvPr>
        </p:nvSpPr>
        <p:spPr/>
        <p:txBody>
          <a:bodyPr/>
          <a:lstStyle>
            <a:lvl1pPr>
              <a:defRPr/>
            </a:lvl1pPr>
          </a:lstStyle>
          <a:p>
            <a:endParaRPr lang="en-US"/>
          </a:p>
        </p:txBody>
      </p:sp>
      <p:sp>
        <p:nvSpPr>
          <p:cNvPr id="3" name="Segnaposto numero diapositiva 2"/>
          <p:cNvSpPr>
            <a:spLocks noGrp="1"/>
          </p:cNvSpPr>
          <p:nvPr>
            <p:ph type="sldNum" sz="quarter" idx="11"/>
          </p:nvPr>
        </p:nvSpPr>
        <p:spPr/>
        <p:txBody>
          <a:bodyPr/>
          <a:lstStyle>
            <a:lvl1pPr>
              <a:defRPr/>
            </a:lvl1pPr>
          </a:lstStyle>
          <a:p>
            <a:fld id="{22D9BBF2-C2D5-9B49-9E17-225A118D41DD}" type="slidenum">
              <a:rPr lang="en-US"/>
              <a:pPr/>
              <a:t>‹n.›</a:t>
            </a:fld>
            <a:endParaRPr lang="en-US"/>
          </a:p>
        </p:txBody>
      </p:sp>
    </p:spTree>
    <p:extLst>
      <p:ext uri="{BB962C8B-B14F-4D97-AF65-F5344CB8AC3E}">
        <p14:creationId xmlns:p14="http://schemas.microsoft.com/office/powerpoint/2010/main" val="27918939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sz="4000"/>
            </a:lvl1p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800">
                <a:solidFill>
                  <a:srgbClr val="0064A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5" y="3609998"/>
            <a:ext cx="7451725"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5" y="2755626"/>
            <a:ext cx="7451725" cy="492443"/>
          </a:xfrm>
        </p:spPr>
        <p:txBody>
          <a:bodyPr wrap="square">
            <a:spAutoFit/>
          </a:bodyPr>
          <a:lstStyle>
            <a:lvl1pPr>
              <a:defRPr sz="3200"/>
            </a:lvl1pPr>
          </a:lstStyle>
          <a:p>
            <a:r>
              <a:rPr lang="en-GB" noProof="0" dirty="0" smtClean="0"/>
              <a:t>Click to edit Master title text</a:t>
            </a:r>
            <a:endParaRPr lang="en-GB" noProof="0" dirty="0"/>
          </a:p>
        </p:txBody>
      </p:sp>
      <p:sp>
        <p:nvSpPr>
          <p:cNvPr id="5" name="Line 38"/>
          <p:cNvSpPr>
            <a:spLocks noChangeShapeType="1"/>
          </p:cNvSpPr>
          <p:nvPr userDrawn="1"/>
        </p:nvSpPr>
        <p:spPr bwMode="auto">
          <a:xfrm flipV="1">
            <a:off x="611188" y="3422673"/>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Chapter divider">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6" y="3609998"/>
            <a:ext cx="7451724"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4" y="2754484"/>
            <a:ext cx="7451725" cy="492443"/>
          </a:xfrm>
        </p:spPr>
        <p:txBody>
          <a:bodyPr wrap="square">
            <a:spAutoFit/>
          </a:bodyPr>
          <a:lstStyle>
            <a:lvl1pPr>
              <a:defRPr sz="3200"/>
            </a:lvl1pPr>
          </a:lstStyle>
          <a:p>
            <a:r>
              <a:rPr lang="en-GB" noProof="0" dirty="0" smtClean="0"/>
              <a:t>Click to edit Master title text</a:t>
            </a:r>
            <a:endParaRPr lang="en-GB" dirty="0"/>
          </a:p>
        </p:txBody>
      </p:sp>
      <p:sp>
        <p:nvSpPr>
          <p:cNvPr id="5" name="Line 38"/>
          <p:cNvSpPr>
            <a:spLocks noChangeShapeType="1"/>
          </p:cNvSpPr>
          <p:nvPr userDrawn="1"/>
        </p:nvSpPr>
        <p:spPr bwMode="auto">
          <a:xfrm flipV="1">
            <a:off x="611188" y="3422673"/>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GB" noProof="0" dirty="0" smtClean="0"/>
              <a:t>Click to edit Master title text</a:t>
            </a:r>
            <a:endParaRPr lang="en-GB" noProof="0" dirty="0"/>
          </a:p>
        </p:txBody>
      </p:sp>
      <p:sp>
        <p:nvSpPr>
          <p:cNvPr id="7" name="Content Placeholder 6"/>
          <p:cNvSpPr>
            <a:spLocks noGrp="1"/>
          </p:cNvSpPr>
          <p:nvPr>
            <p:ph sz="quarter" idx="10"/>
          </p:nvPr>
        </p:nvSpPr>
        <p:spPr>
          <a:xfrm>
            <a:off x="611188" y="1376363"/>
            <a:ext cx="8281987" cy="4860925"/>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p:txBody>
      </p:sp>
    </p:spTree>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Sub-headline + Content">
    <p:spTree>
      <p:nvGrpSpPr>
        <p:cNvPr id="1" name=""/>
        <p:cNvGrpSpPr/>
        <p:nvPr/>
      </p:nvGrpSpPr>
      <p:grpSpPr>
        <a:xfrm>
          <a:off x="0" y="0"/>
          <a:ext cx="0" cy="0"/>
          <a:chOff x="0" y="0"/>
          <a:chExt cx="0" cy="0"/>
        </a:xfrm>
      </p:grpSpPr>
      <p:sp>
        <p:nvSpPr>
          <p:cNvPr id="6"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
        <p:nvSpPr>
          <p:cNvPr id="9" name="Content Placeholder 8"/>
          <p:cNvSpPr>
            <a:spLocks noGrp="1"/>
          </p:cNvSpPr>
          <p:nvPr>
            <p:ph sz="quarter" idx="19"/>
          </p:nvPr>
        </p:nvSpPr>
        <p:spPr>
          <a:xfrm>
            <a:off x="612776" y="1824375"/>
            <a:ext cx="8280400" cy="4412913"/>
          </a:xfrm>
          <a:prstGeom prst="rect">
            <a:avLst/>
          </a:prstGeo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10" name="Title 9"/>
          <p:cNvSpPr>
            <a:spLocks noGrp="1"/>
          </p:cNvSpPr>
          <p:nvPr>
            <p:ph type="title" hasCustomPrompt="1"/>
          </p:nvPr>
        </p:nvSpPr>
        <p:spPr/>
        <p:txBody>
          <a:body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2 Contents">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21"/>
          </p:nvPr>
        </p:nvSpPr>
        <p:spPr>
          <a:xfrm>
            <a:off x="612774" y="1376774"/>
            <a:ext cx="4032000" cy="4860516"/>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9" name="Content Placeholder 5"/>
          <p:cNvSpPr>
            <a:spLocks noGrp="1"/>
          </p:cNvSpPr>
          <p:nvPr>
            <p:ph sz="quarter" idx="22"/>
          </p:nvPr>
        </p:nvSpPr>
        <p:spPr>
          <a:xfrm>
            <a:off x="4860480" y="1376774"/>
            <a:ext cx="4032000" cy="4860516"/>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ub-Headline + 2 Contents">
    <p:spTree>
      <p:nvGrpSpPr>
        <p:cNvPr id="1" name=""/>
        <p:cNvGrpSpPr/>
        <p:nvPr/>
      </p:nvGrpSpPr>
      <p:grpSpPr>
        <a:xfrm>
          <a:off x="0" y="0"/>
          <a:ext cx="0" cy="0"/>
          <a:chOff x="0" y="0"/>
          <a:chExt cx="0" cy="0"/>
        </a:xfrm>
      </p:grpSpPr>
      <p:sp>
        <p:nvSpPr>
          <p:cNvPr id="8" name="Content Placeholder 7"/>
          <p:cNvSpPr>
            <a:spLocks noGrp="1"/>
          </p:cNvSpPr>
          <p:nvPr>
            <p:ph sz="quarter" idx="22"/>
          </p:nvPr>
        </p:nvSpPr>
        <p:spPr>
          <a:xfrm>
            <a:off x="612774"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10" name="Content Placeholder 7"/>
          <p:cNvSpPr>
            <a:spLocks noGrp="1"/>
          </p:cNvSpPr>
          <p:nvPr>
            <p:ph sz="quarter" idx="23"/>
          </p:nvPr>
        </p:nvSpPr>
        <p:spPr>
          <a:xfrm>
            <a:off x="4860480" y="1825200"/>
            <a:ext cx="4032000" cy="4412088"/>
          </a:xfrm>
        </p:spPr>
        <p:txBody>
          <a:bodyPr/>
          <a:lstStyle>
            <a:lvl1pPr>
              <a:defRPr sz="2000">
                <a:solidFill>
                  <a:schemeClr val="tx1">
                    <a:lumMod val="65000"/>
                    <a:lumOff val="35000"/>
                  </a:schemeClr>
                </a:solidFill>
              </a:defRPr>
            </a:lvl1pPr>
            <a:lvl2pPr>
              <a:defRPr sz="1800"/>
            </a:lvl2pPr>
            <a:lvl3pPr>
              <a:defRPr sz="1600"/>
            </a:lvl3pPr>
            <a:lvl4pPr>
              <a:defRPr sz="1600"/>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2" name="Title 1"/>
          <p:cNvSpPr>
            <a:spLocks noGrp="1"/>
          </p:cNvSpPr>
          <p:nvPr>
            <p:ph type="title" hasCustomPrompt="1"/>
          </p:nvPr>
        </p:nvSpPr>
        <p:spPr/>
        <p:txBody>
          <a:bodyPr/>
          <a:lstStyle/>
          <a:p>
            <a:r>
              <a:rPr lang="en-GB" noProof="0" dirty="0" smtClean="0"/>
              <a:t>Click to edit Master title text</a:t>
            </a:r>
            <a:endParaRPr lang="en-GB" dirty="0"/>
          </a:p>
        </p:txBody>
      </p:sp>
      <p:sp>
        <p:nvSpPr>
          <p:cNvPr id="7"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4"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2"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4" y="1435103"/>
            <a:ext cx="3008313" cy="4691063"/>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piè di pagina 4"/>
          <p:cNvSpPr>
            <a:spLocks noGrp="1"/>
          </p:cNvSpPr>
          <p:nvPr>
            <p:ph type="ftr" sz="quarter" idx="10"/>
          </p:nvPr>
        </p:nvSpPr>
        <p:spPr/>
        <p:txBody>
          <a:bodyPr/>
          <a:lstStyle>
            <a:lvl1pPr>
              <a:defRPr/>
            </a:lvl1pPr>
          </a:lstStyle>
          <a:p>
            <a:endParaRPr lang="en-US"/>
          </a:p>
        </p:txBody>
      </p:sp>
      <p:sp>
        <p:nvSpPr>
          <p:cNvPr id="6" name="Segnaposto numero diapositiva 5"/>
          <p:cNvSpPr>
            <a:spLocks noGrp="1"/>
          </p:cNvSpPr>
          <p:nvPr>
            <p:ph type="sldNum" sz="quarter" idx="11"/>
          </p:nvPr>
        </p:nvSpPr>
        <p:spPr/>
        <p:txBody>
          <a:bodyPr/>
          <a:lstStyle>
            <a:lvl1pPr>
              <a:defRPr/>
            </a:lvl1pPr>
          </a:lstStyle>
          <a:p>
            <a:fld id="{947B1B6F-DD0E-CF49-98E9-C597244963A6}" type="slidenum">
              <a:rPr lang="en-US"/>
              <a:pPr/>
              <a:t>‹n.›</a:t>
            </a:fld>
            <a:endParaRPr lang="en-US"/>
          </a:p>
        </p:txBody>
      </p:sp>
    </p:spTree>
    <p:extLst>
      <p:ext uri="{BB962C8B-B14F-4D97-AF65-F5344CB8AC3E}">
        <p14:creationId xmlns:p14="http://schemas.microsoft.com/office/powerpoint/2010/main" val="182194869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ím és tábláza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5" name="Table Placeholder 4"/>
          <p:cNvSpPr>
            <a:spLocks noGrp="1"/>
          </p:cNvSpPr>
          <p:nvPr>
            <p:ph type="tbl" sz="quarter" idx="11"/>
          </p:nvPr>
        </p:nvSpPr>
        <p:spPr>
          <a:xfrm>
            <a:off x="612000" y="1376774"/>
            <a:ext cx="8281175" cy="4860516"/>
          </a:xfrm>
        </p:spPr>
        <p:txBody>
          <a:bodyPr/>
          <a:lstStyle>
            <a:lvl1pPr>
              <a:defRPr>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ub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5" name="Table Placeholder 4"/>
          <p:cNvSpPr>
            <a:spLocks noGrp="1"/>
          </p:cNvSpPr>
          <p:nvPr>
            <p:ph type="tbl" sz="quarter" idx="11"/>
          </p:nvPr>
        </p:nvSpPr>
        <p:spPr>
          <a:xfrm>
            <a:off x="612000" y="1825200"/>
            <a:ext cx="8281175" cy="4365288"/>
          </a:xfrm>
        </p:spPr>
        <p:txBody>
          <a:bodyPr/>
          <a:lstStyle>
            <a:lvl1pPr>
              <a:defRPr>
                <a:solidFill>
                  <a:schemeClr val="tx1"/>
                </a:solidFill>
              </a:defRPr>
            </a:lvl1pPr>
          </a:lstStyle>
          <a:p>
            <a:r>
              <a:rPr lang="hu-HU" noProof="0" smtClean="0"/>
              <a:t>Táblázat beszúrásához kattintson az ikonra</a:t>
            </a:r>
            <a:endParaRPr lang="en-GB" noProof="0" dirty="0"/>
          </a:p>
        </p:txBody>
      </p:sp>
      <p:sp>
        <p:nvSpPr>
          <p:cNvPr id="4"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Table Placeholder 2"/>
          <p:cNvSpPr>
            <a:spLocks noGrp="1"/>
          </p:cNvSpPr>
          <p:nvPr>
            <p:ph type="tbl" sz="quarter" idx="18"/>
          </p:nvPr>
        </p:nvSpPr>
        <p:spPr>
          <a:xfrm>
            <a:off x="611188" y="1376779"/>
            <a:ext cx="8281987" cy="2268537"/>
          </a:xfrm>
        </p:spPr>
        <p:txBody>
          <a:bodyPr/>
          <a:lstStyle>
            <a:lvl1pPr>
              <a:defRPr sz="1800">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ubtitle, Table and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vl2pPr>
              <a:defRPr>
                <a:solidFill>
                  <a:schemeClr val="tx1">
                    <a:lumMod val="65000"/>
                    <a:lumOff val="35000"/>
                  </a:schemeClr>
                </a:solidFill>
              </a:defRPr>
            </a:lvl2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Table Placeholder 2"/>
          <p:cNvSpPr>
            <a:spLocks noGrp="1"/>
          </p:cNvSpPr>
          <p:nvPr>
            <p:ph type="tbl" sz="quarter" idx="18"/>
          </p:nvPr>
        </p:nvSpPr>
        <p:spPr>
          <a:xfrm>
            <a:off x="611188" y="1825200"/>
            <a:ext cx="8281987" cy="1763712"/>
          </a:xfrm>
        </p:spPr>
        <p:txBody>
          <a:bodyPr/>
          <a:lstStyle>
            <a:lvl1pPr>
              <a:defRPr sz="1800">
                <a:solidFill>
                  <a:schemeClr val="tx1"/>
                </a:solidFill>
              </a:defRPr>
            </a:lvl1pPr>
          </a:lstStyle>
          <a:p>
            <a:r>
              <a:rPr lang="hu-HU" noProof="0" smtClean="0"/>
              <a:t>Táblázat beszúrásához kattintson az ikonra</a:t>
            </a:r>
            <a:endParaRPr lang="en-GB" noProof="0" dirty="0"/>
          </a:p>
        </p:txBody>
      </p:sp>
      <p:sp>
        <p:nvSpPr>
          <p:cNvPr id="5"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Content Placeholder 5"/>
          <p:cNvSpPr>
            <a:spLocks noGrp="1"/>
          </p:cNvSpPr>
          <p:nvPr>
            <p:ph sz="quarter" idx="16"/>
          </p:nvPr>
        </p:nvSpPr>
        <p:spPr>
          <a:xfrm>
            <a:off x="612774" y="1376772"/>
            <a:ext cx="8280401" cy="2268599"/>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Table Placeholder 2"/>
          <p:cNvSpPr>
            <a:spLocks noGrp="1"/>
          </p:cNvSpPr>
          <p:nvPr>
            <p:ph type="tbl" sz="quarter" idx="18"/>
          </p:nvPr>
        </p:nvSpPr>
        <p:spPr>
          <a:xfrm>
            <a:off x="611188" y="3744000"/>
            <a:ext cx="8281987" cy="2493288"/>
          </a:xfrm>
        </p:spPr>
        <p:txBody>
          <a:bodyPr/>
          <a:lstStyle>
            <a:lvl1pPr>
              <a:defRPr sz="1800">
                <a:solidFill>
                  <a:schemeClr val="tx1"/>
                </a:solidFill>
              </a:defRPr>
            </a:lvl1pPr>
          </a:lstStyle>
          <a:p>
            <a:r>
              <a:rPr lang="hu-HU" noProof="0" smtClean="0"/>
              <a:t>Táblázat beszúrásához kattintson az ikonra</a:t>
            </a:r>
            <a:endParaRPr lang="en-GB" noProof="0" dirty="0"/>
          </a:p>
        </p:txBody>
      </p:sp>
    </p:spTree>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ub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text</a:t>
            </a:r>
            <a:endParaRPr lang="en-GB" dirty="0"/>
          </a:p>
        </p:txBody>
      </p:sp>
      <p:sp>
        <p:nvSpPr>
          <p:cNvPr id="3" name="Content Placeholder 5"/>
          <p:cNvSpPr>
            <a:spLocks noGrp="1"/>
          </p:cNvSpPr>
          <p:nvPr>
            <p:ph sz="quarter" idx="16"/>
          </p:nvPr>
        </p:nvSpPr>
        <p:spPr>
          <a:xfrm>
            <a:off x="612774" y="1825222"/>
            <a:ext cx="8280401" cy="1764121"/>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Table Placeholder 2"/>
          <p:cNvSpPr>
            <a:spLocks noGrp="1"/>
          </p:cNvSpPr>
          <p:nvPr>
            <p:ph type="tbl" sz="quarter" idx="18"/>
          </p:nvPr>
        </p:nvSpPr>
        <p:spPr>
          <a:xfrm>
            <a:off x="611188" y="3744000"/>
            <a:ext cx="8281987" cy="2493288"/>
          </a:xfrm>
        </p:spPr>
        <p:txBody>
          <a:bodyPr/>
          <a:lstStyle>
            <a:lvl1pPr>
              <a:defRPr sz="1800">
                <a:solidFill>
                  <a:schemeClr val="tx1"/>
                </a:solidFill>
              </a:defRPr>
            </a:lvl1pPr>
          </a:lstStyle>
          <a:p>
            <a:r>
              <a:rPr lang="hu-HU" noProof="0" smtClean="0"/>
              <a:t>Táblázat beszúrásához kattintson az ikonra</a:t>
            </a:r>
            <a:endParaRPr lang="en-GB" noProof="0" dirty="0"/>
          </a:p>
        </p:txBody>
      </p:sp>
      <p:sp>
        <p:nvSpPr>
          <p:cNvPr id="6"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Content Placeholder 5"/>
          <p:cNvSpPr>
            <a:spLocks noGrp="1"/>
          </p:cNvSpPr>
          <p:nvPr>
            <p:ph sz="quarter" idx="17"/>
          </p:nvPr>
        </p:nvSpPr>
        <p:spPr>
          <a:xfrm>
            <a:off x="612774" y="1376775"/>
            <a:ext cx="8280401" cy="2269812"/>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Tree>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ubtitle and Two Content">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16"/>
          </p:nvPr>
        </p:nvSpPr>
        <p:spPr>
          <a:xfrm>
            <a:off x="612774" y="3744000"/>
            <a:ext cx="8280401" cy="2493288"/>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5" name="Content Placeholder 5"/>
          <p:cNvSpPr>
            <a:spLocks noGrp="1"/>
          </p:cNvSpPr>
          <p:nvPr>
            <p:ph sz="quarter" idx="17"/>
          </p:nvPr>
        </p:nvSpPr>
        <p:spPr>
          <a:xfrm>
            <a:off x="612774" y="1825222"/>
            <a:ext cx="8280401" cy="1763775"/>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
        <p:nvSpPr>
          <p:cNvPr id="7" name="Rectangle 40"/>
          <p:cNvSpPr>
            <a:spLocks noGrp="1" noChangeArrowheads="1"/>
          </p:cNvSpPr>
          <p:nvPr>
            <p:ph type="subTitle" sz="quarter" idx="1" hasCustomPrompt="1"/>
          </p:nvPr>
        </p:nvSpPr>
        <p:spPr>
          <a:xfrm>
            <a:off x="612776" y="1376795"/>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Tree>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cSld name="1_Title">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5" y="3609998"/>
            <a:ext cx="7451725"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5" y="2809606"/>
            <a:ext cx="7451725" cy="492443"/>
          </a:xfrm>
        </p:spPr>
        <p:txBody>
          <a:bodyPr wrap="square">
            <a:spAutoFit/>
          </a:bodyPr>
          <a:lstStyle>
            <a:lvl1pPr>
              <a:defRPr sz="3200"/>
            </a:lvl1pPr>
          </a:lstStyle>
          <a:p>
            <a:r>
              <a:rPr lang="en-GB" noProof="0" dirty="0" smtClean="0"/>
              <a:t>Click to edit Master title text</a:t>
            </a:r>
            <a:endParaRPr lang="en-GB" noProof="0" dirty="0"/>
          </a:p>
        </p:txBody>
      </p:sp>
    </p:spTree>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106" indent="0">
              <a:buNone/>
              <a:defRPr sz="2800"/>
            </a:lvl2pPr>
            <a:lvl3pPr marL="914210" indent="0">
              <a:buNone/>
              <a:defRPr sz="2400"/>
            </a:lvl3pPr>
            <a:lvl4pPr marL="1371316" indent="0">
              <a:buNone/>
              <a:defRPr sz="2000"/>
            </a:lvl4pPr>
            <a:lvl5pPr marL="1828421" indent="0">
              <a:buNone/>
              <a:defRPr sz="2000"/>
            </a:lvl5pPr>
            <a:lvl6pPr marL="2285526" indent="0">
              <a:buNone/>
              <a:defRPr sz="2000"/>
            </a:lvl6pPr>
            <a:lvl7pPr marL="2742630" indent="0">
              <a:buNone/>
              <a:defRPr sz="2000"/>
            </a:lvl7pPr>
            <a:lvl8pPr marL="3199736" indent="0">
              <a:buNone/>
              <a:defRPr sz="2000"/>
            </a:lvl8pPr>
            <a:lvl9pPr marL="3656841"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106" indent="0">
              <a:buNone/>
              <a:defRPr sz="1200"/>
            </a:lvl2pPr>
            <a:lvl3pPr marL="914210" indent="0">
              <a:buNone/>
              <a:defRPr sz="1000"/>
            </a:lvl3pPr>
            <a:lvl4pPr marL="1371316" indent="0">
              <a:buNone/>
              <a:defRPr sz="900"/>
            </a:lvl4pPr>
            <a:lvl5pPr marL="1828421" indent="0">
              <a:buNone/>
              <a:defRPr sz="900"/>
            </a:lvl5pPr>
            <a:lvl6pPr marL="2285526" indent="0">
              <a:buNone/>
              <a:defRPr sz="900"/>
            </a:lvl6pPr>
            <a:lvl7pPr marL="2742630" indent="0">
              <a:buNone/>
              <a:defRPr sz="900"/>
            </a:lvl7pPr>
            <a:lvl8pPr marL="3199736" indent="0">
              <a:buNone/>
              <a:defRPr sz="900"/>
            </a:lvl8pPr>
            <a:lvl9pPr marL="3656841" indent="0">
              <a:buNone/>
              <a:defRPr sz="900"/>
            </a:lvl9pPr>
          </a:lstStyle>
          <a:p>
            <a:pPr lvl="0"/>
            <a:r>
              <a:rPr lang="it-IT" smtClean="0"/>
              <a:t>Fare clic per modificare gli stili del testo dello schema</a:t>
            </a:r>
          </a:p>
        </p:txBody>
      </p:sp>
      <p:sp>
        <p:nvSpPr>
          <p:cNvPr id="5" name="Segnaposto piè di pagina 4"/>
          <p:cNvSpPr>
            <a:spLocks noGrp="1"/>
          </p:cNvSpPr>
          <p:nvPr>
            <p:ph type="ftr" sz="quarter" idx="10"/>
          </p:nvPr>
        </p:nvSpPr>
        <p:spPr/>
        <p:txBody>
          <a:bodyPr/>
          <a:lstStyle>
            <a:lvl1pPr>
              <a:defRPr/>
            </a:lvl1pPr>
          </a:lstStyle>
          <a:p>
            <a:endParaRPr lang="en-US"/>
          </a:p>
        </p:txBody>
      </p:sp>
      <p:sp>
        <p:nvSpPr>
          <p:cNvPr id="6" name="Segnaposto numero diapositiva 5"/>
          <p:cNvSpPr>
            <a:spLocks noGrp="1"/>
          </p:cNvSpPr>
          <p:nvPr>
            <p:ph type="sldNum" sz="quarter" idx="11"/>
          </p:nvPr>
        </p:nvSpPr>
        <p:spPr/>
        <p:txBody>
          <a:bodyPr/>
          <a:lstStyle>
            <a:lvl1pPr>
              <a:defRPr/>
            </a:lvl1pPr>
          </a:lstStyle>
          <a:p>
            <a:fld id="{7554D3B9-F091-C948-AC74-B9344CE32D33}" type="slidenum">
              <a:rPr lang="en-US"/>
              <a:pPr/>
              <a:t>‹n.›</a:t>
            </a:fld>
            <a:endParaRPr lang="en-US"/>
          </a:p>
        </p:txBody>
      </p:sp>
    </p:spTree>
    <p:extLst>
      <p:ext uri="{BB962C8B-B14F-4D97-AF65-F5344CB8AC3E}">
        <p14:creationId xmlns:p14="http://schemas.microsoft.com/office/powerpoint/2010/main" val="210687400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_Chapter divider">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612774" y="2871139"/>
            <a:ext cx="7451725" cy="430887"/>
          </a:xfrm>
        </p:spPr>
        <p:txBody>
          <a:bodyPr wrap="square">
            <a:spAutoFit/>
          </a:bodyPr>
          <a:lstStyle>
            <a:lvl1pPr>
              <a:defRPr sz="2800"/>
            </a:lvl1p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3_Chapter divider">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612774" y="2871139"/>
            <a:ext cx="7451725" cy="430887"/>
          </a:xfrm>
        </p:spPr>
        <p:txBody>
          <a:bodyPr wrap="square">
            <a:spAutoFit/>
          </a:bodyPr>
          <a:lstStyle>
            <a:lvl1pPr>
              <a:defRPr sz="2800"/>
            </a:lvl1p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cSld name="4_Chapter divider">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6" y="3609975"/>
            <a:ext cx="7451724" cy="369332"/>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4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4" y="2871139"/>
            <a:ext cx="7451725" cy="430887"/>
          </a:xfrm>
        </p:spPr>
        <p:txBody>
          <a:bodyPr wrap="square">
            <a:spAutoFit/>
          </a:bodyPr>
          <a:lstStyle>
            <a:lvl1pPr>
              <a:defRPr sz="2800"/>
            </a:lvl1pPr>
          </a:lstStyle>
          <a:p>
            <a:r>
              <a:rPr lang="en-GB" noProof="0" dirty="0" smtClean="0"/>
              <a:t>Click to edit Master title text</a:t>
            </a:r>
            <a:endParaRPr lang="en-GB" dirty="0"/>
          </a:p>
        </p:txBody>
      </p:sp>
    </p:spTree>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_Chapter divider">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612774" y="2871139"/>
            <a:ext cx="7451725" cy="430887"/>
          </a:xfrm>
        </p:spPr>
        <p:txBody>
          <a:bodyPr wrap="square">
            <a:spAutoFit/>
          </a:bodyPr>
          <a:lstStyle>
            <a:lvl1pPr>
              <a:defRPr sz="2800"/>
            </a:lvl1p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6_Chapter divider">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612774" y="2871139"/>
            <a:ext cx="7451725" cy="430887"/>
          </a:xfrm>
        </p:spPr>
        <p:txBody>
          <a:bodyPr wrap="square">
            <a:spAutoFit/>
          </a:bodyPr>
          <a:lstStyle>
            <a:lvl1pPr>
              <a:defRPr sz="2800"/>
            </a:lvl1p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5" y="3609975"/>
            <a:ext cx="7451725"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5" y="2755582"/>
            <a:ext cx="7451725" cy="492443"/>
          </a:xfrm>
        </p:spPr>
        <p:txBody>
          <a:bodyPr wrap="square">
            <a:spAutoFit/>
          </a:bodyPr>
          <a:lstStyle>
            <a:lvl1pPr>
              <a:defRPr sz="3200"/>
            </a:lvl1pPr>
          </a:lstStyle>
          <a:p>
            <a:r>
              <a:rPr lang="en-GB" noProof="0" dirty="0" smtClean="0"/>
              <a:t>Click to edit Master title text</a:t>
            </a:r>
            <a:endParaRPr lang="en-GB" noProof="0" dirty="0"/>
          </a:p>
        </p:txBody>
      </p:sp>
      <p:sp>
        <p:nvSpPr>
          <p:cNvPr id="5" name="Line 38"/>
          <p:cNvSpPr>
            <a:spLocks noChangeShapeType="1"/>
          </p:cNvSpPr>
          <p:nvPr userDrawn="1"/>
        </p:nvSpPr>
        <p:spPr bwMode="auto">
          <a:xfrm flipV="1">
            <a:off x="611188" y="3422650"/>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Chapter divider">
    <p:spTree>
      <p:nvGrpSpPr>
        <p:cNvPr id="1" name=""/>
        <p:cNvGrpSpPr/>
        <p:nvPr/>
      </p:nvGrpSpPr>
      <p:grpSpPr>
        <a:xfrm>
          <a:off x="0" y="0"/>
          <a:ext cx="0" cy="0"/>
          <a:chOff x="0" y="0"/>
          <a:chExt cx="0" cy="0"/>
        </a:xfrm>
      </p:grpSpPr>
      <p:sp>
        <p:nvSpPr>
          <p:cNvPr id="3112" name="Rectangle 40"/>
          <p:cNvSpPr>
            <a:spLocks noGrp="1" noChangeArrowheads="1"/>
          </p:cNvSpPr>
          <p:nvPr>
            <p:ph type="subTitle" sz="quarter" idx="1" hasCustomPrompt="1"/>
          </p:nvPr>
        </p:nvSpPr>
        <p:spPr>
          <a:xfrm>
            <a:off x="612776" y="3609975"/>
            <a:ext cx="7451724" cy="430887"/>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marL="0" indent="0">
              <a:spcBef>
                <a:spcPct val="20000"/>
              </a:spcBef>
              <a:buFont typeface="Wingdings" pitchFamily="2" charset="2"/>
              <a:buNone/>
              <a:defRPr sz="2800">
                <a:solidFill>
                  <a:schemeClr val="tx1">
                    <a:lumMod val="65000"/>
                    <a:lumOff val="35000"/>
                  </a:schemeClr>
                </a:solidFill>
              </a:defRPr>
            </a:lvl1pPr>
          </a:lstStyle>
          <a:p>
            <a:pPr lvl="0"/>
            <a:r>
              <a:rPr lang="en-GB" noProof="0" dirty="0" smtClean="0"/>
              <a:t>Click to edit Master subtitle text</a:t>
            </a:r>
          </a:p>
        </p:txBody>
      </p:sp>
      <p:sp>
        <p:nvSpPr>
          <p:cNvPr id="3" name="Title 2"/>
          <p:cNvSpPr>
            <a:spLocks noGrp="1"/>
          </p:cNvSpPr>
          <p:nvPr>
            <p:ph type="title" hasCustomPrompt="1"/>
          </p:nvPr>
        </p:nvSpPr>
        <p:spPr>
          <a:xfrm>
            <a:off x="612774" y="2754441"/>
            <a:ext cx="7451725" cy="492443"/>
          </a:xfrm>
        </p:spPr>
        <p:txBody>
          <a:bodyPr wrap="square">
            <a:spAutoFit/>
          </a:bodyPr>
          <a:lstStyle>
            <a:lvl1pPr>
              <a:defRPr sz="3200"/>
            </a:lvl1pPr>
          </a:lstStyle>
          <a:p>
            <a:r>
              <a:rPr lang="en-GB" noProof="0" dirty="0" smtClean="0"/>
              <a:t>Click to edit Master title text</a:t>
            </a:r>
            <a:endParaRPr lang="en-GB" dirty="0"/>
          </a:p>
        </p:txBody>
      </p:sp>
      <p:sp>
        <p:nvSpPr>
          <p:cNvPr id="5" name="Line 38"/>
          <p:cNvSpPr>
            <a:spLocks noChangeShapeType="1"/>
          </p:cNvSpPr>
          <p:nvPr userDrawn="1"/>
        </p:nvSpPr>
        <p:spPr bwMode="auto">
          <a:xfrm flipV="1">
            <a:off x="611188" y="3422650"/>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GB" noProof="0" dirty="0" smtClean="0"/>
              <a:t>Click to edit Master title text</a:t>
            </a:r>
            <a:endParaRPr lang="en-GB" noProof="0" dirty="0"/>
          </a:p>
        </p:txBody>
      </p:sp>
      <p:sp>
        <p:nvSpPr>
          <p:cNvPr id="7" name="Content Placeholder 6"/>
          <p:cNvSpPr>
            <a:spLocks noGrp="1"/>
          </p:cNvSpPr>
          <p:nvPr>
            <p:ph sz="quarter" idx="10"/>
          </p:nvPr>
        </p:nvSpPr>
        <p:spPr>
          <a:xfrm>
            <a:off x="611188" y="1376363"/>
            <a:ext cx="8281987" cy="4860925"/>
          </a:xfrm>
        </p:spPr>
        <p:txBody>
          <a:bodyPr/>
          <a:lstStyle/>
          <a:p>
            <a:pPr lvl="0"/>
            <a:r>
              <a:rPr lang="hu-HU" dirty="0" smtClean="0"/>
              <a:t>Mintaszöveg szerkesztése</a:t>
            </a:r>
          </a:p>
          <a:p>
            <a:pPr lvl="1"/>
            <a:r>
              <a:rPr lang="hu-HU" dirty="0" smtClean="0"/>
              <a:t>Második szint</a:t>
            </a:r>
          </a:p>
          <a:p>
            <a:pPr lvl="2"/>
            <a:r>
              <a:rPr lang="hu-HU" dirty="0" smtClean="0"/>
              <a:t>Harmadik szint</a:t>
            </a:r>
          </a:p>
          <a:p>
            <a:pPr lvl="3"/>
            <a:r>
              <a:rPr lang="hu-HU" dirty="0" smtClean="0"/>
              <a:t>Negyedik szint</a:t>
            </a:r>
          </a:p>
        </p:txBody>
      </p:sp>
    </p:spTree>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ub-headline + Content">
    <p:spTree>
      <p:nvGrpSpPr>
        <p:cNvPr id="1" name=""/>
        <p:cNvGrpSpPr/>
        <p:nvPr/>
      </p:nvGrpSpPr>
      <p:grpSpPr>
        <a:xfrm>
          <a:off x="0" y="0"/>
          <a:ext cx="0" cy="0"/>
          <a:chOff x="0" y="0"/>
          <a:chExt cx="0" cy="0"/>
        </a:xfrm>
      </p:grpSpPr>
      <p:sp>
        <p:nvSpPr>
          <p:cNvPr id="6" name="Rectangle 40"/>
          <p:cNvSpPr>
            <a:spLocks noGrp="1" noChangeArrowheads="1"/>
          </p:cNvSpPr>
          <p:nvPr>
            <p:ph type="subTitle" sz="quarter" idx="1" hasCustomPrompt="1"/>
          </p:nvPr>
        </p:nvSpPr>
        <p:spPr>
          <a:xfrm>
            <a:off x="612776" y="1376772"/>
            <a:ext cx="8280400" cy="396391"/>
          </a:xfrm>
          <a:prstGeom prst="rect">
            <a:avLst/>
          </a:prstGeom>
          <a:extLst>
            <a:ext uri="{91240B29-F687-4F45-9708-019B960494DF}">
              <a14:hiddenLine xmlns:a14="http://schemas.microsoft.com/office/drawing/2010/main" w="9525" algn="ctr">
                <a:solidFill>
                  <a:schemeClr val="tx1"/>
                </a:solidFill>
                <a:miter lim="800000"/>
                <a:headEnd/>
                <a:tailEnd/>
              </a14:hiddenLine>
            </a:ext>
          </a:extLst>
        </p:spPr>
        <p:txBody>
          <a:bodyPr>
            <a:noAutofit/>
          </a:bodyPr>
          <a:lstStyle>
            <a:lvl1pPr marL="0" indent="0">
              <a:spcBef>
                <a:spcPts val="600"/>
              </a:spcBef>
              <a:buFont typeface="Wingdings" pitchFamily="2" charset="2"/>
              <a:buNone/>
              <a:defRPr sz="2000" b="1">
                <a:solidFill>
                  <a:schemeClr val="tx1">
                    <a:lumMod val="65000"/>
                    <a:lumOff val="35000"/>
                  </a:schemeClr>
                </a:solidFill>
              </a:defRPr>
            </a:lvl1pPr>
          </a:lstStyle>
          <a:p>
            <a:pPr lvl="0"/>
            <a:r>
              <a:rPr lang="en-GB" noProof="0" dirty="0" smtClean="0"/>
              <a:t>Click to edit Master subtitle text</a:t>
            </a:r>
          </a:p>
        </p:txBody>
      </p:sp>
      <p:sp>
        <p:nvSpPr>
          <p:cNvPr id="9" name="Content Placeholder 8"/>
          <p:cNvSpPr>
            <a:spLocks noGrp="1"/>
          </p:cNvSpPr>
          <p:nvPr>
            <p:ph sz="quarter" idx="19"/>
          </p:nvPr>
        </p:nvSpPr>
        <p:spPr>
          <a:xfrm>
            <a:off x="612776" y="1824374"/>
            <a:ext cx="8280400" cy="4412913"/>
          </a:xfrm>
          <a:prstGeom prst="rect">
            <a:avLst/>
          </a:prstGeom>
        </p:spPr>
        <p:txBody>
          <a:bodyPr/>
          <a:lstStyle>
            <a:lvl1pPr>
              <a:defRPr>
                <a:solidFill>
                  <a:schemeClr val="tx1">
                    <a:lumMod val="65000"/>
                    <a:lumOff val="35000"/>
                  </a:schemeClr>
                </a:solidFill>
              </a:defRPr>
            </a:lvl1pPr>
          </a:lstStyle>
          <a:p>
            <a:pPr lvl="0"/>
            <a:r>
              <a:rPr lang="hu-HU" noProof="0" dirty="0" smtClean="0"/>
              <a:t>Mintaszöveg szerkesztése</a:t>
            </a:r>
          </a:p>
          <a:p>
            <a:pPr lvl="1"/>
            <a:r>
              <a:rPr lang="hu-HU" noProof="0" dirty="0" smtClean="0"/>
              <a:t>Második szint</a:t>
            </a:r>
          </a:p>
          <a:p>
            <a:pPr lvl="2"/>
            <a:r>
              <a:rPr lang="hu-HU" noProof="0" dirty="0" smtClean="0"/>
              <a:t>Harmadik szint</a:t>
            </a:r>
          </a:p>
          <a:p>
            <a:pPr lvl="3"/>
            <a:r>
              <a:rPr lang="hu-HU" noProof="0" dirty="0" smtClean="0"/>
              <a:t>Negyedik szint</a:t>
            </a:r>
          </a:p>
        </p:txBody>
      </p:sp>
      <p:sp>
        <p:nvSpPr>
          <p:cNvPr id="10" name="Title 9"/>
          <p:cNvSpPr>
            <a:spLocks noGrp="1"/>
          </p:cNvSpPr>
          <p:nvPr>
            <p:ph type="title" hasCustomPrompt="1"/>
          </p:nvPr>
        </p:nvSpPr>
        <p:spPr/>
        <p:txBody>
          <a:bodyPr/>
          <a:lstStyle/>
          <a:p>
            <a:r>
              <a:rPr lang="en-GB" noProof="0" dirty="0" smtClean="0"/>
              <a:t>Click to edit Master title text</a:t>
            </a:r>
            <a:endParaRPr lang="en-GB" dirty="0"/>
          </a:p>
        </p:txBody>
      </p:sp>
    </p:spTree>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2 Contents">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GB" noProof="0" dirty="0" smtClean="0"/>
              <a:t>Click to edit Master title text</a:t>
            </a:r>
            <a:endParaRPr lang="en-GB" dirty="0"/>
          </a:p>
        </p:txBody>
      </p:sp>
      <p:sp>
        <p:nvSpPr>
          <p:cNvPr id="6" name="Content Placeholder 5"/>
          <p:cNvSpPr>
            <a:spLocks noGrp="1"/>
          </p:cNvSpPr>
          <p:nvPr>
            <p:ph sz="quarter" idx="21"/>
          </p:nvPr>
        </p:nvSpPr>
        <p:spPr>
          <a:xfrm>
            <a:off x="612774" y="1376772"/>
            <a:ext cx="4032000" cy="4860516"/>
          </a:xfrm>
        </p:spPr>
        <p:txBody>
          <a:bodyPr/>
          <a:lstStyle>
            <a:lvl1pPr>
              <a:defRPr>
                <a:solidFill>
                  <a:schemeClr val="tx1">
                    <a:lumMod val="65000"/>
                    <a:lumOff val="35000"/>
                  </a:schemeClr>
                </a:solidFill>
              </a:defRPr>
            </a:lvl1pPr>
          </a:lstStyle>
          <a:p>
            <a:pPr lvl="0"/>
            <a:r>
              <a:rPr lang="hu-HU" noProof="0" dirty="0" smtClean="0"/>
              <a:t>Mintaszöveg szerkesztése</a:t>
            </a:r>
          </a:p>
          <a:p>
            <a:pPr lvl="1"/>
            <a:r>
              <a:rPr lang="hu-HU" noProof="0" dirty="0" smtClean="0"/>
              <a:t>Második szint</a:t>
            </a:r>
          </a:p>
          <a:p>
            <a:pPr lvl="2"/>
            <a:r>
              <a:rPr lang="hu-HU" noProof="0" dirty="0" smtClean="0"/>
              <a:t>Harmadik szint</a:t>
            </a:r>
          </a:p>
          <a:p>
            <a:pPr lvl="3"/>
            <a:r>
              <a:rPr lang="hu-HU" noProof="0" dirty="0" smtClean="0"/>
              <a:t>Negyedik szint</a:t>
            </a:r>
          </a:p>
        </p:txBody>
      </p:sp>
      <p:sp>
        <p:nvSpPr>
          <p:cNvPr id="9" name="Content Placeholder 5"/>
          <p:cNvSpPr>
            <a:spLocks noGrp="1"/>
          </p:cNvSpPr>
          <p:nvPr>
            <p:ph sz="quarter" idx="22"/>
          </p:nvPr>
        </p:nvSpPr>
        <p:spPr>
          <a:xfrm>
            <a:off x="4860480" y="1376772"/>
            <a:ext cx="4032000" cy="4860516"/>
          </a:xfrm>
        </p:spPr>
        <p:txBody>
          <a:bodyPr/>
          <a:lstStyle>
            <a:lvl1pPr>
              <a:defRPr>
                <a:solidFill>
                  <a:schemeClr val="tx1">
                    <a:lumMod val="65000"/>
                    <a:lumOff val="35000"/>
                  </a:schemeClr>
                </a:solidFill>
              </a:defRPr>
            </a:lvl1p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p:txBody>
      </p:sp>
    </p:spTree>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3.xml"/><Relationship Id="rId20" Type="http://schemas.openxmlformats.org/officeDocument/2006/relationships/slideLayout" Target="../slideLayouts/slideLayout114.xml"/><Relationship Id="rId21" Type="http://schemas.openxmlformats.org/officeDocument/2006/relationships/slideLayout" Target="../slideLayouts/slideLayout115.xml"/><Relationship Id="rId22" Type="http://schemas.openxmlformats.org/officeDocument/2006/relationships/theme" Target="../theme/theme10.xml"/><Relationship Id="rId10" Type="http://schemas.openxmlformats.org/officeDocument/2006/relationships/slideLayout" Target="../slideLayouts/slideLayout104.xml"/><Relationship Id="rId11" Type="http://schemas.openxmlformats.org/officeDocument/2006/relationships/slideLayout" Target="../slideLayouts/slideLayout105.xml"/><Relationship Id="rId12" Type="http://schemas.openxmlformats.org/officeDocument/2006/relationships/slideLayout" Target="../slideLayouts/slideLayout106.xml"/><Relationship Id="rId13" Type="http://schemas.openxmlformats.org/officeDocument/2006/relationships/slideLayout" Target="../slideLayouts/slideLayout107.xml"/><Relationship Id="rId14" Type="http://schemas.openxmlformats.org/officeDocument/2006/relationships/slideLayout" Target="../slideLayouts/slideLayout108.xml"/><Relationship Id="rId15" Type="http://schemas.openxmlformats.org/officeDocument/2006/relationships/slideLayout" Target="../slideLayouts/slideLayout109.xml"/><Relationship Id="rId16" Type="http://schemas.openxmlformats.org/officeDocument/2006/relationships/slideLayout" Target="../slideLayouts/slideLayout110.xml"/><Relationship Id="rId17" Type="http://schemas.openxmlformats.org/officeDocument/2006/relationships/slideLayout" Target="../slideLayouts/slideLayout111.xml"/><Relationship Id="rId18" Type="http://schemas.openxmlformats.org/officeDocument/2006/relationships/slideLayout" Target="../slideLayouts/slideLayout112.xml"/><Relationship Id="rId19" Type="http://schemas.openxmlformats.org/officeDocument/2006/relationships/slideLayout" Target="../slideLayouts/slideLayout113.xml"/><Relationship Id="rId1" Type="http://schemas.openxmlformats.org/officeDocument/2006/relationships/slideLayout" Target="../slideLayouts/slideLayout95.xml"/><Relationship Id="rId2" Type="http://schemas.openxmlformats.org/officeDocument/2006/relationships/slideLayout" Target="../slideLayouts/slideLayout96.xml"/><Relationship Id="rId3" Type="http://schemas.openxmlformats.org/officeDocument/2006/relationships/slideLayout" Target="../slideLayouts/slideLayout97.xml"/><Relationship Id="rId4" Type="http://schemas.openxmlformats.org/officeDocument/2006/relationships/slideLayout" Target="../slideLayouts/slideLayout98.xml"/><Relationship Id="rId5" Type="http://schemas.openxmlformats.org/officeDocument/2006/relationships/slideLayout" Target="../slideLayouts/slideLayout99.xml"/><Relationship Id="rId6" Type="http://schemas.openxmlformats.org/officeDocument/2006/relationships/slideLayout" Target="../slideLayouts/slideLayout100.xml"/><Relationship Id="rId7" Type="http://schemas.openxmlformats.org/officeDocument/2006/relationships/slideLayout" Target="../slideLayouts/slideLayout101.xml"/><Relationship Id="rId8" Type="http://schemas.openxmlformats.org/officeDocument/2006/relationships/slideLayout" Target="../slideLayouts/slideLayout102.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6.xml"/><Relationship Id="rId12" Type="http://schemas.openxmlformats.org/officeDocument/2006/relationships/slideLayout" Target="../slideLayouts/slideLayout127.xml"/><Relationship Id="rId13" Type="http://schemas.openxmlformats.org/officeDocument/2006/relationships/slideLayout" Target="../slideLayouts/slideLayout128.xml"/><Relationship Id="rId14" Type="http://schemas.openxmlformats.org/officeDocument/2006/relationships/slideLayout" Target="../slideLayouts/slideLayout129.xml"/><Relationship Id="rId15" Type="http://schemas.openxmlformats.org/officeDocument/2006/relationships/slideLayout" Target="../slideLayouts/slideLayout130.xml"/><Relationship Id="rId16" Type="http://schemas.openxmlformats.org/officeDocument/2006/relationships/slideLayout" Target="../slideLayouts/slideLayout131.xml"/><Relationship Id="rId17" Type="http://schemas.openxmlformats.org/officeDocument/2006/relationships/slideLayout" Target="../slideLayouts/slideLayout132.xml"/><Relationship Id="rId18" Type="http://schemas.openxmlformats.org/officeDocument/2006/relationships/theme" Target="../theme/theme11.xml"/><Relationship Id="rId1" Type="http://schemas.openxmlformats.org/officeDocument/2006/relationships/slideLayout" Target="../slideLayouts/slideLayout116.xml"/><Relationship Id="rId2" Type="http://schemas.openxmlformats.org/officeDocument/2006/relationships/slideLayout" Target="../slideLayouts/slideLayout117.xml"/><Relationship Id="rId3" Type="http://schemas.openxmlformats.org/officeDocument/2006/relationships/slideLayout" Target="../slideLayouts/slideLayout118.xml"/><Relationship Id="rId4" Type="http://schemas.openxmlformats.org/officeDocument/2006/relationships/slideLayout" Target="../slideLayouts/slideLayout119.xml"/><Relationship Id="rId5" Type="http://schemas.openxmlformats.org/officeDocument/2006/relationships/slideLayout" Target="../slideLayouts/slideLayout120.xml"/><Relationship Id="rId6" Type="http://schemas.openxmlformats.org/officeDocument/2006/relationships/slideLayout" Target="../slideLayouts/slideLayout121.xml"/><Relationship Id="rId7" Type="http://schemas.openxmlformats.org/officeDocument/2006/relationships/slideLayout" Target="../slideLayouts/slideLayout122.xml"/><Relationship Id="rId8" Type="http://schemas.openxmlformats.org/officeDocument/2006/relationships/slideLayout" Target="../slideLayouts/slideLayout123.xml"/><Relationship Id="rId9" Type="http://schemas.openxmlformats.org/officeDocument/2006/relationships/slideLayout" Target="../slideLayouts/slideLayout124.xml"/><Relationship Id="rId10" Type="http://schemas.openxmlformats.org/officeDocument/2006/relationships/slideLayout" Target="../slideLayouts/slideLayout125.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slideLayout" Target="../slideLayouts/slideLayout144.xml"/><Relationship Id="rId13" Type="http://schemas.openxmlformats.org/officeDocument/2006/relationships/slideLayout" Target="../slideLayouts/slideLayout145.xml"/><Relationship Id="rId14" Type="http://schemas.openxmlformats.org/officeDocument/2006/relationships/slideLayout" Target="../slideLayouts/slideLayout146.xml"/><Relationship Id="rId15" Type="http://schemas.openxmlformats.org/officeDocument/2006/relationships/slideLayout" Target="../slideLayouts/slideLayout147.xml"/><Relationship Id="rId16" Type="http://schemas.openxmlformats.org/officeDocument/2006/relationships/slideLayout" Target="../slideLayouts/slideLayout148.xml"/><Relationship Id="rId17" Type="http://schemas.openxmlformats.org/officeDocument/2006/relationships/slideLayout" Target="../slideLayouts/slideLayout149.xml"/><Relationship Id="rId18" Type="http://schemas.openxmlformats.org/officeDocument/2006/relationships/slideLayout" Target="../slideLayouts/slideLayout150.xml"/><Relationship Id="rId19" Type="http://schemas.openxmlformats.org/officeDocument/2006/relationships/theme" Target="../theme/theme12.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61.xml"/><Relationship Id="rId12" Type="http://schemas.openxmlformats.org/officeDocument/2006/relationships/slideLayout" Target="../slideLayouts/slideLayout162.xml"/><Relationship Id="rId13" Type="http://schemas.openxmlformats.org/officeDocument/2006/relationships/theme" Target="../theme/theme13.xml"/><Relationship Id="rId1" Type="http://schemas.openxmlformats.org/officeDocument/2006/relationships/slideLayout" Target="../slideLayouts/slideLayout151.xml"/><Relationship Id="rId2" Type="http://schemas.openxmlformats.org/officeDocument/2006/relationships/slideLayout" Target="../slideLayouts/slideLayout152.xml"/><Relationship Id="rId3" Type="http://schemas.openxmlformats.org/officeDocument/2006/relationships/slideLayout" Target="../slideLayouts/slideLayout153.xml"/><Relationship Id="rId4" Type="http://schemas.openxmlformats.org/officeDocument/2006/relationships/slideLayout" Target="../slideLayouts/slideLayout154.xml"/><Relationship Id="rId5" Type="http://schemas.openxmlformats.org/officeDocument/2006/relationships/slideLayout" Target="../slideLayouts/slideLayout155.xml"/><Relationship Id="rId6" Type="http://schemas.openxmlformats.org/officeDocument/2006/relationships/slideLayout" Target="../slideLayouts/slideLayout156.xml"/><Relationship Id="rId7" Type="http://schemas.openxmlformats.org/officeDocument/2006/relationships/slideLayout" Target="../slideLayouts/slideLayout157.xml"/><Relationship Id="rId8" Type="http://schemas.openxmlformats.org/officeDocument/2006/relationships/slideLayout" Target="../slideLayouts/slideLayout158.xml"/><Relationship Id="rId9" Type="http://schemas.openxmlformats.org/officeDocument/2006/relationships/slideLayout" Target="../slideLayouts/slideLayout159.xml"/><Relationship Id="rId10" Type="http://schemas.openxmlformats.org/officeDocument/2006/relationships/slideLayout" Target="../slideLayouts/slideLayout160.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73.xml"/><Relationship Id="rId12" Type="http://schemas.openxmlformats.org/officeDocument/2006/relationships/theme" Target="../theme/theme14.xml"/><Relationship Id="rId1" Type="http://schemas.openxmlformats.org/officeDocument/2006/relationships/slideLayout" Target="../slideLayouts/slideLayout163.xml"/><Relationship Id="rId2" Type="http://schemas.openxmlformats.org/officeDocument/2006/relationships/slideLayout" Target="../slideLayouts/slideLayout164.xml"/><Relationship Id="rId3" Type="http://schemas.openxmlformats.org/officeDocument/2006/relationships/slideLayout" Target="../slideLayouts/slideLayout165.xml"/><Relationship Id="rId4" Type="http://schemas.openxmlformats.org/officeDocument/2006/relationships/slideLayout" Target="../slideLayouts/slideLayout166.xml"/><Relationship Id="rId5" Type="http://schemas.openxmlformats.org/officeDocument/2006/relationships/slideLayout" Target="../slideLayouts/slideLayout167.xml"/><Relationship Id="rId6" Type="http://schemas.openxmlformats.org/officeDocument/2006/relationships/slideLayout" Target="../slideLayouts/slideLayout168.xml"/><Relationship Id="rId7" Type="http://schemas.openxmlformats.org/officeDocument/2006/relationships/slideLayout" Target="../slideLayouts/slideLayout169.xml"/><Relationship Id="rId8" Type="http://schemas.openxmlformats.org/officeDocument/2006/relationships/slideLayout" Target="../slideLayouts/slideLayout170.xml"/><Relationship Id="rId9" Type="http://schemas.openxmlformats.org/officeDocument/2006/relationships/slideLayout" Target="../slideLayouts/slideLayout171.xml"/><Relationship Id="rId10" Type="http://schemas.openxmlformats.org/officeDocument/2006/relationships/slideLayout" Target="../slideLayouts/slideLayout172.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84.xml"/><Relationship Id="rId12" Type="http://schemas.openxmlformats.org/officeDocument/2006/relationships/theme" Target="../theme/theme15.xml"/><Relationship Id="rId1" Type="http://schemas.openxmlformats.org/officeDocument/2006/relationships/slideLayout" Target="../slideLayouts/slideLayout174.xml"/><Relationship Id="rId2" Type="http://schemas.openxmlformats.org/officeDocument/2006/relationships/slideLayout" Target="../slideLayouts/slideLayout175.xml"/><Relationship Id="rId3" Type="http://schemas.openxmlformats.org/officeDocument/2006/relationships/slideLayout" Target="../slideLayouts/slideLayout176.xml"/><Relationship Id="rId4" Type="http://schemas.openxmlformats.org/officeDocument/2006/relationships/slideLayout" Target="../slideLayouts/slideLayout177.xml"/><Relationship Id="rId5" Type="http://schemas.openxmlformats.org/officeDocument/2006/relationships/slideLayout" Target="../slideLayouts/slideLayout178.xml"/><Relationship Id="rId6" Type="http://schemas.openxmlformats.org/officeDocument/2006/relationships/slideLayout" Target="../slideLayouts/slideLayout179.xml"/><Relationship Id="rId7" Type="http://schemas.openxmlformats.org/officeDocument/2006/relationships/slideLayout" Target="../slideLayouts/slideLayout180.xml"/><Relationship Id="rId8" Type="http://schemas.openxmlformats.org/officeDocument/2006/relationships/slideLayout" Target="../slideLayouts/slideLayout181.xml"/><Relationship Id="rId9" Type="http://schemas.openxmlformats.org/officeDocument/2006/relationships/slideLayout" Target="../slideLayouts/slideLayout182.xml"/><Relationship Id="rId10" Type="http://schemas.openxmlformats.org/officeDocument/2006/relationships/slideLayout" Target="../slideLayouts/slideLayout183.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Relationship Id="rId15"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theme" Target="../theme/theme4.xml"/><Relationship Id="rId13" Type="http://schemas.openxmlformats.org/officeDocument/2006/relationships/image" Target="../media/image1.emf"/><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theme" Target="../theme/theme5.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theme" Target="../theme/theme6.xml"/><Relationship Id="rId1" Type="http://schemas.openxmlformats.org/officeDocument/2006/relationships/slideLayout" Target="../slideLayouts/slideLayout59.xml"/><Relationship Id="rId2"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70.xml"/><Relationship Id="rId2" Type="http://schemas.openxmlformats.org/officeDocument/2006/relationships/slideLayout" Target="../slideLayouts/slideLayout7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80.xml"/><Relationship Id="rId20" Type="http://schemas.openxmlformats.org/officeDocument/2006/relationships/slideLayout" Target="../slideLayouts/slideLayout91.xml"/><Relationship Id="rId21" Type="http://schemas.openxmlformats.org/officeDocument/2006/relationships/slideLayout" Target="../slideLayouts/slideLayout92.xml"/><Relationship Id="rId22" Type="http://schemas.openxmlformats.org/officeDocument/2006/relationships/slideLayout" Target="../slideLayouts/slideLayout93.xml"/><Relationship Id="rId23" Type="http://schemas.openxmlformats.org/officeDocument/2006/relationships/slideLayout" Target="../slideLayouts/slideLayout94.xml"/><Relationship Id="rId24" Type="http://schemas.openxmlformats.org/officeDocument/2006/relationships/theme" Target="../theme/theme9.xml"/><Relationship Id="rId10" Type="http://schemas.openxmlformats.org/officeDocument/2006/relationships/slideLayout" Target="../slideLayouts/slideLayout81.xml"/><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slideLayout" Target="../slideLayouts/slideLayout84.xml"/><Relationship Id="rId14" Type="http://schemas.openxmlformats.org/officeDocument/2006/relationships/slideLayout" Target="../slideLayouts/slideLayout85.xml"/><Relationship Id="rId15" Type="http://schemas.openxmlformats.org/officeDocument/2006/relationships/slideLayout" Target="../slideLayouts/slideLayout86.xml"/><Relationship Id="rId16" Type="http://schemas.openxmlformats.org/officeDocument/2006/relationships/slideLayout" Target="../slideLayouts/slideLayout87.xml"/><Relationship Id="rId17" Type="http://schemas.openxmlformats.org/officeDocument/2006/relationships/slideLayout" Target="../slideLayouts/slideLayout88.xml"/><Relationship Id="rId18" Type="http://schemas.openxmlformats.org/officeDocument/2006/relationships/slideLayout" Target="../slideLayouts/slideLayout89.xml"/><Relationship Id="rId19" Type="http://schemas.openxmlformats.org/officeDocument/2006/relationships/slideLayout" Target="../slideLayouts/slideLayout90.xml"/><Relationship Id="rId1" Type="http://schemas.openxmlformats.org/officeDocument/2006/relationships/slideLayout" Target="../slideLayouts/slideLayout72.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bwMode="auto">
          <a:xfrm>
            <a:off x="685804" y="152400"/>
            <a:ext cx="7769225"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ctr" anchorCtr="0" compatLnSpc="1">
            <a:prstTxWarp prst="textNoShape">
              <a:avLst/>
            </a:prstTxWarp>
          </a:bodyPr>
          <a:lstStyle/>
          <a:p>
            <a:pPr lvl="0"/>
            <a:r>
              <a:rPr lang="en-US"/>
              <a:t>Click to edit Master title style</a:t>
            </a:r>
          </a:p>
        </p:txBody>
      </p:sp>
      <p:sp>
        <p:nvSpPr>
          <p:cNvPr id="171011" name="Rectangle 3"/>
          <p:cNvSpPr>
            <a:spLocks noGrp="1" noChangeArrowheads="1"/>
          </p:cNvSpPr>
          <p:nvPr>
            <p:ph type="body" idx="1"/>
          </p:nvPr>
        </p:nvSpPr>
        <p:spPr bwMode="auto">
          <a:xfrm>
            <a:off x="685804" y="1671638"/>
            <a:ext cx="7769225"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1012" name="Rectangle 4"/>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lvl1pPr algn="ctr">
              <a:defRPr sz="1400">
                <a:latin typeface="Times New Roman" charset="0"/>
              </a:defRPr>
            </a:lvl1pPr>
          </a:lstStyle>
          <a:p>
            <a:endParaRPr lang="en-US"/>
          </a:p>
        </p:txBody>
      </p:sp>
      <p:sp>
        <p:nvSpPr>
          <p:cNvPr id="171013" name="Rectangle 5"/>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lvl1pPr algn="r">
              <a:defRPr sz="1400">
                <a:latin typeface="Times New Roman" charset="0"/>
              </a:defRPr>
            </a:lvl1pPr>
          </a:lstStyle>
          <a:p>
            <a:fld id="{DA2AB9E6-0F68-FA44-AFCC-F8E2E75A20DE}" type="slidenum">
              <a:rPr lang="en-US"/>
              <a:pPr/>
              <a:t>‹n.›</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rtl="0" fontAlgn="base">
        <a:spcBef>
          <a:spcPct val="0"/>
        </a:spcBef>
        <a:spcAft>
          <a:spcPct val="0"/>
        </a:spcAft>
        <a:defRPr sz="4000" b="1">
          <a:solidFill>
            <a:schemeClr val="tx2"/>
          </a:solidFill>
          <a:latin typeface="+mj-lt"/>
          <a:ea typeface="+mj-ea"/>
          <a:cs typeface="+mj-cs"/>
        </a:defRPr>
      </a:lvl1pPr>
      <a:lvl2pPr algn="ctr" rtl="0" fontAlgn="base">
        <a:spcBef>
          <a:spcPct val="0"/>
        </a:spcBef>
        <a:spcAft>
          <a:spcPct val="0"/>
        </a:spcAft>
        <a:defRPr sz="4000" b="1">
          <a:solidFill>
            <a:schemeClr val="tx2"/>
          </a:solidFill>
          <a:latin typeface="Arial Narrow" charset="0"/>
          <a:ea typeface="ＭＳ Ｐゴシック" charset="0"/>
        </a:defRPr>
      </a:lvl2pPr>
      <a:lvl3pPr algn="ctr" rtl="0" fontAlgn="base">
        <a:spcBef>
          <a:spcPct val="0"/>
        </a:spcBef>
        <a:spcAft>
          <a:spcPct val="0"/>
        </a:spcAft>
        <a:defRPr sz="4000" b="1">
          <a:solidFill>
            <a:schemeClr val="tx2"/>
          </a:solidFill>
          <a:latin typeface="Arial Narrow" charset="0"/>
          <a:ea typeface="ＭＳ Ｐゴシック" charset="0"/>
        </a:defRPr>
      </a:lvl3pPr>
      <a:lvl4pPr algn="ctr" rtl="0" fontAlgn="base">
        <a:spcBef>
          <a:spcPct val="0"/>
        </a:spcBef>
        <a:spcAft>
          <a:spcPct val="0"/>
        </a:spcAft>
        <a:defRPr sz="4000" b="1">
          <a:solidFill>
            <a:schemeClr val="tx2"/>
          </a:solidFill>
          <a:latin typeface="Arial Narrow" charset="0"/>
          <a:ea typeface="ＭＳ Ｐゴシック" charset="0"/>
        </a:defRPr>
      </a:lvl4pPr>
      <a:lvl5pPr algn="ctr" rtl="0" fontAlgn="base">
        <a:spcBef>
          <a:spcPct val="0"/>
        </a:spcBef>
        <a:spcAft>
          <a:spcPct val="0"/>
        </a:spcAft>
        <a:defRPr sz="4000" b="1">
          <a:solidFill>
            <a:schemeClr val="tx2"/>
          </a:solidFill>
          <a:latin typeface="Arial Narrow" charset="0"/>
          <a:ea typeface="ＭＳ Ｐゴシック" charset="0"/>
        </a:defRPr>
      </a:lvl5pPr>
      <a:lvl6pPr marL="457106" algn="ctr" rtl="0" fontAlgn="base">
        <a:spcBef>
          <a:spcPct val="0"/>
        </a:spcBef>
        <a:spcAft>
          <a:spcPct val="0"/>
        </a:spcAft>
        <a:defRPr sz="4000" b="1">
          <a:solidFill>
            <a:schemeClr val="tx2"/>
          </a:solidFill>
          <a:latin typeface="Arial Narrow" charset="0"/>
          <a:ea typeface="ＭＳ Ｐゴシック" charset="0"/>
        </a:defRPr>
      </a:lvl6pPr>
      <a:lvl7pPr marL="914210" algn="ctr" rtl="0" fontAlgn="base">
        <a:spcBef>
          <a:spcPct val="0"/>
        </a:spcBef>
        <a:spcAft>
          <a:spcPct val="0"/>
        </a:spcAft>
        <a:defRPr sz="4000" b="1">
          <a:solidFill>
            <a:schemeClr val="tx2"/>
          </a:solidFill>
          <a:latin typeface="Arial Narrow" charset="0"/>
          <a:ea typeface="ＭＳ Ｐゴシック" charset="0"/>
        </a:defRPr>
      </a:lvl7pPr>
      <a:lvl8pPr marL="1371316" algn="ctr" rtl="0" fontAlgn="base">
        <a:spcBef>
          <a:spcPct val="0"/>
        </a:spcBef>
        <a:spcAft>
          <a:spcPct val="0"/>
        </a:spcAft>
        <a:defRPr sz="4000" b="1">
          <a:solidFill>
            <a:schemeClr val="tx2"/>
          </a:solidFill>
          <a:latin typeface="Arial Narrow" charset="0"/>
          <a:ea typeface="ＭＳ Ｐゴシック" charset="0"/>
        </a:defRPr>
      </a:lvl8pPr>
      <a:lvl9pPr marL="1828421" algn="ctr" rtl="0" fontAlgn="base">
        <a:spcBef>
          <a:spcPct val="0"/>
        </a:spcBef>
        <a:spcAft>
          <a:spcPct val="0"/>
        </a:spcAft>
        <a:defRPr sz="4000" b="1">
          <a:solidFill>
            <a:schemeClr val="tx2"/>
          </a:solidFill>
          <a:latin typeface="Arial Narrow" charset="0"/>
          <a:ea typeface="ＭＳ Ｐゴシック" charset="0"/>
        </a:defRPr>
      </a:lvl9pPr>
    </p:titleStyle>
    <p:bodyStyle>
      <a:lvl1pPr marL="342829" indent="-342829" algn="l" rtl="0" fontAlgn="base">
        <a:spcBef>
          <a:spcPct val="20000"/>
        </a:spcBef>
        <a:spcAft>
          <a:spcPct val="0"/>
        </a:spcAft>
        <a:buClr>
          <a:schemeClr val="hlink"/>
        </a:buClr>
        <a:buChar char="•"/>
        <a:defRPr sz="3200">
          <a:solidFill>
            <a:schemeClr val="tx1"/>
          </a:solidFill>
          <a:effectLst>
            <a:outerShdw blurRad="38100" dist="38100" dir="2700000" algn="tl">
              <a:srgbClr val="DDDDDD"/>
            </a:outerShdw>
          </a:effectLst>
          <a:latin typeface="+mn-lt"/>
          <a:ea typeface="+mn-ea"/>
          <a:cs typeface="+mn-cs"/>
        </a:defRPr>
      </a:lvl1pPr>
      <a:lvl2pPr marL="742796" indent="-285690" algn="l" rtl="0" fontAlgn="base">
        <a:spcBef>
          <a:spcPct val="0"/>
        </a:spcBef>
        <a:spcAft>
          <a:spcPct val="20000"/>
        </a:spcAft>
        <a:buClr>
          <a:schemeClr val="hlink"/>
        </a:buClr>
        <a:buChar char="•"/>
        <a:defRPr sz="2800">
          <a:solidFill>
            <a:schemeClr val="tx1"/>
          </a:solidFill>
          <a:effectLst>
            <a:outerShdw blurRad="38100" dist="38100" dir="2700000" algn="tl">
              <a:srgbClr val="DDDDDD"/>
            </a:outerShdw>
          </a:effectLst>
          <a:latin typeface="+mn-lt"/>
          <a:ea typeface="+mn-ea"/>
        </a:defRPr>
      </a:lvl2pPr>
      <a:lvl3pPr marL="1142764" indent="-228553" algn="l" rtl="0" fontAlgn="base">
        <a:spcBef>
          <a:spcPct val="20000"/>
        </a:spcBef>
        <a:spcAft>
          <a:spcPct val="0"/>
        </a:spcAft>
        <a:buClr>
          <a:schemeClr val="hlink"/>
        </a:buClr>
        <a:buChar char="•"/>
        <a:defRPr sz="2400">
          <a:solidFill>
            <a:schemeClr val="tx1"/>
          </a:solidFill>
          <a:effectLst>
            <a:outerShdw blurRad="38100" dist="38100" dir="2700000" algn="tl">
              <a:srgbClr val="DDDDDD"/>
            </a:outerShdw>
          </a:effectLst>
          <a:latin typeface="+mn-lt"/>
          <a:ea typeface="+mn-ea"/>
        </a:defRPr>
      </a:lvl3pPr>
      <a:lvl4pPr marL="1599868" indent="-228553" algn="l" rtl="0" fontAlgn="base">
        <a:spcBef>
          <a:spcPct val="20000"/>
        </a:spcBef>
        <a:spcAft>
          <a:spcPct val="0"/>
        </a:spcAft>
        <a:buClr>
          <a:schemeClr val="hlink"/>
        </a:buClr>
        <a:buChar char="•"/>
        <a:defRPr sz="2000">
          <a:solidFill>
            <a:schemeClr val="tx1"/>
          </a:solidFill>
          <a:effectLst>
            <a:outerShdw blurRad="38100" dist="38100" dir="2700000" algn="tl">
              <a:srgbClr val="DDDDDD"/>
            </a:outerShdw>
          </a:effectLst>
          <a:latin typeface="+mn-lt"/>
          <a:ea typeface="+mn-ea"/>
        </a:defRPr>
      </a:lvl4pPr>
      <a:lvl5pPr marL="2056974" indent="-228553" algn="l" rtl="0" fontAlgn="base">
        <a:spcBef>
          <a:spcPct val="20000"/>
        </a:spcBef>
        <a:spcAft>
          <a:spcPct val="0"/>
        </a:spcAft>
        <a:buClr>
          <a:schemeClr val="hlink"/>
        </a:buClr>
        <a:buChar char="•"/>
        <a:defRPr sz="2000">
          <a:solidFill>
            <a:schemeClr val="tx1"/>
          </a:solidFill>
          <a:effectLst>
            <a:outerShdw blurRad="38100" dist="38100" dir="2700000" algn="tl">
              <a:srgbClr val="DDDDDD"/>
            </a:outerShdw>
          </a:effectLst>
          <a:latin typeface="+mn-lt"/>
          <a:ea typeface="+mn-ea"/>
        </a:defRPr>
      </a:lvl5pPr>
      <a:lvl6pPr marL="2514079" indent="-228553" algn="l" rtl="0" fontAlgn="base">
        <a:spcBef>
          <a:spcPct val="20000"/>
        </a:spcBef>
        <a:spcAft>
          <a:spcPct val="0"/>
        </a:spcAft>
        <a:buClr>
          <a:schemeClr val="hlink"/>
        </a:buClr>
        <a:buChar char="•"/>
        <a:defRPr sz="2000">
          <a:solidFill>
            <a:schemeClr val="tx1"/>
          </a:solidFill>
          <a:effectLst>
            <a:outerShdw blurRad="38100" dist="38100" dir="2700000" algn="tl">
              <a:srgbClr val="DDDDDD"/>
            </a:outerShdw>
          </a:effectLst>
          <a:latin typeface="+mn-lt"/>
          <a:ea typeface="+mn-ea"/>
        </a:defRPr>
      </a:lvl6pPr>
      <a:lvl7pPr marL="2971184" indent="-228553" algn="l" rtl="0" fontAlgn="base">
        <a:spcBef>
          <a:spcPct val="20000"/>
        </a:spcBef>
        <a:spcAft>
          <a:spcPct val="0"/>
        </a:spcAft>
        <a:buClr>
          <a:schemeClr val="hlink"/>
        </a:buClr>
        <a:buChar char="•"/>
        <a:defRPr sz="2000">
          <a:solidFill>
            <a:schemeClr val="tx1"/>
          </a:solidFill>
          <a:effectLst>
            <a:outerShdw blurRad="38100" dist="38100" dir="2700000" algn="tl">
              <a:srgbClr val="DDDDDD"/>
            </a:outerShdw>
          </a:effectLst>
          <a:latin typeface="+mn-lt"/>
          <a:ea typeface="+mn-ea"/>
        </a:defRPr>
      </a:lvl7pPr>
      <a:lvl8pPr marL="3428289" indent="-228553" algn="l" rtl="0" fontAlgn="base">
        <a:spcBef>
          <a:spcPct val="20000"/>
        </a:spcBef>
        <a:spcAft>
          <a:spcPct val="0"/>
        </a:spcAft>
        <a:buClr>
          <a:schemeClr val="hlink"/>
        </a:buClr>
        <a:buChar char="•"/>
        <a:defRPr sz="2000">
          <a:solidFill>
            <a:schemeClr val="tx1"/>
          </a:solidFill>
          <a:effectLst>
            <a:outerShdw blurRad="38100" dist="38100" dir="2700000" algn="tl">
              <a:srgbClr val="DDDDDD"/>
            </a:outerShdw>
          </a:effectLst>
          <a:latin typeface="+mn-lt"/>
          <a:ea typeface="+mn-ea"/>
        </a:defRPr>
      </a:lvl8pPr>
      <a:lvl9pPr marL="3885394" indent="-228553" algn="l" rtl="0" fontAlgn="base">
        <a:spcBef>
          <a:spcPct val="20000"/>
        </a:spcBef>
        <a:spcAft>
          <a:spcPct val="0"/>
        </a:spcAft>
        <a:buClr>
          <a:schemeClr val="hlink"/>
        </a:buClr>
        <a:buChar char="•"/>
        <a:defRPr sz="2000">
          <a:solidFill>
            <a:schemeClr val="tx1"/>
          </a:solidFill>
          <a:effectLst>
            <a:outerShdw blurRad="38100" dist="38100" dir="2700000" algn="tl">
              <a:srgbClr val="DDDDDD"/>
            </a:outerShdw>
          </a:effectLst>
          <a:latin typeface="+mn-lt"/>
          <a:ea typeface="+mn-ea"/>
        </a:defRPr>
      </a:lvl9pPr>
    </p:bodyStyle>
    <p:otherStyle>
      <a:defPPr>
        <a:defRPr lang="it-IT"/>
      </a:defPPr>
      <a:lvl1pPr marL="0" algn="l" defTabSz="457106" rtl="0" eaLnBrk="1" latinLnBrk="0" hangingPunct="1">
        <a:defRPr sz="1800" kern="1200">
          <a:solidFill>
            <a:schemeClr val="tx1"/>
          </a:solidFill>
          <a:latin typeface="+mn-lt"/>
          <a:ea typeface="+mn-ea"/>
          <a:cs typeface="+mn-cs"/>
        </a:defRPr>
      </a:lvl1pPr>
      <a:lvl2pPr marL="457106" algn="l" defTabSz="457106" rtl="0" eaLnBrk="1" latinLnBrk="0" hangingPunct="1">
        <a:defRPr sz="1800" kern="1200">
          <a:solidFill>
            <a:schemeClr val="tx1"/>
          </a:solidFill>
          <a:latin typeface="+mn-lt"/>
          <a:ea typeface="+mn-ea"/>
          <a:cs typeface="+mn-cs"/>
        </a:defRPr>
      </a:lvl2pPr>
      <a:lvl3pPr marL="914210" algn="l" defTabSz="457106" rtl="0" eaLnBrk="1" latinLnBrk="0" hangingPunct="1">
        <a:defRPr sz="1800" kern="1200">
          <a:solidFill>
            <a:schemeClr val="tx1"/>
          </a:solidFill>
          <a:latin typeface="+mn-lt"/>
          <a:ea typeface="+mn-ea"/>
          <a:cs typeface="+mn-cs"/>
        </a:defRPr>
      </a:lvl3pPr>
      <a:lvl4pPr marL="1371316" algn="l" defTabSz="457106" rtl="0" eaLnBrk="1" latinLnBrk="0" hangingPunct="1">
        <a:defRPr sz="1800" kern="1200">
          <a:solidFill>
            <a:schemeClr val="tx1"/>
          </a:solidFill>
          <a:latin typeface="+mn-lt"/>
          <a:ea typeface="+mn-ea"/>
          <a:cs typeface="+mn-cs"/>
        </a:defRPr>
      </a:lvl4pPr>
      <a:lvl5pPr marL="1828421" algn="l" defTabSz="457106" rtl="0" eaLnBrk="1" latinLnBrk="0" hangingPunct="1">
        <a:defRPr sz="1800" kern="1200">
          <a:solidFill>
            <a:schemeClr val="tx1"/>
          </a:solidFill>
          <a:latin typeface="+mn-lt"/>
          <a:ea typeface="+mn-ea"/>
          <a:cs typeface="+mn-cs"/>
        </a:defRPr>
      </a:lvl5pPr>
      <a:lvl6pPr marL="2285526" algn="l" defTabSz="457106" rtl="0" eaLnBrk="1" latinLnBrk="0" hangingPunct="1">
        <a:defRPr sz="1800" kern="1200">
          <a:solidFill>
            <a:schemeClr val="tx1"/>
          </a:solidFill>
          <a:latin typeface="+mn-lt"/>
          <a:ea typeface="+mn-ea"/>
          <a:cs typeface="+mn-cs"/>
        </a:defRPr>
      </a:lvl6pPr>
      <a:lvl7pPr marL="2742630" algn="l" defTabSz="457106" rtl="0" eaLnBrk="1" latinLnBrk="0" hangingPunct="1">
        <a:defRPr sz="1800" kern="1200">
          <a:solidFill>
            <a:schemeClr val="tx1"/>
          </a:solidFill>
          <a:latin typeface="+mn-lt"/>
          <a:ea typeface="+mn-ea"/>
          <a:cs typeface="+mn-cs"/>
        </a:defRPr>
      </a:lvl7pPr>
      <a:lvl8pPr marL="3199736" algn="l" defTabSz="457106" rtl="0" eaLnBrk="1" latinLnBrk="0" hangingPunct="1">
        <a:defRPr sz="1800" kern="1200">
          <a:solidFill>
            <a:schemeClr val="tx1"/>
          </a:solidFill>
          <a:latin typeface="+mn-lt"/>
          <a:ea typeface="+mn-ea"/>
          <a:cs typeface="+mn-cs"/>
        </a:defRPr>
      </a:lvl8pPr>
      <a:lvl9pPr marL="3656841" algn="l" defTabSz="457106"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612000" y="603734"/>
            <a:ext cx="8281175" cy="430887"/>
          </a:xfrm>
          <a:prstGeom prst="rect">
            <a:avLst/>
          </a:prstGeom>
        </p:spPr>
        <p:txBody>
          <a:bodyPr vert="horz" wrap="square" lIns="0" tIns="0" rIns="0" bIns="0" rtlCol="0" anchor="b">
            <a:spAutoFit/>
          </a:bodyPr>
          <a:lstStyle/>
          <a:p>
            <a:r>
              <a:rPr lang="en-GB" noProof="0" dirty="0" smtClean="0"/>
              <a:t>Click to edit Master title text</a:t>
            </a:r>
            <a:endParaRPr lang="en-GB" noProof="0" dirty="0"/>
          </a:p>
        </p:txBody>
      </p:sp>
      <p:sp>
        <p:nvSpPr>
          <p:cNvPr id="4" name="Text Placeholder 3"/>
          <p:cNvSpPr>
            <a:spLocks noGrp="1"/>
          </p:cNvSpPr>
          <p:nvPr>
            <p:ph type="body" idx="1"/>
          </p:nvPr>
        </p:nvSpPr>
        <p:spPr>
          <a:xfrm>
            <a:off x="611188" y="1376473"/>
            <a:ext cx="8281987" cy="4860815"/>
          </a:xfrm>
          <a:prstGeom prst="rect">
            <a:avLst/>
          </a:prstGeom>
        </p:spPr>
        <p:txBody>
          <a:bodyPr vert="horz" lIns="0" tIns="0" rIns="0" bIns="0" rtlCol="0">
            <a:no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endParaRPr lang="en-GB" noProof="0" dirty="0" smtClean="0"/>
          </a:p>
        </p:txBody>
      </p:sp>
      <p:sp>
        <p:nvSpPr>
          <p:cNvPr id="5" name="Line 38"/>
          <p:cNvSpPr>
            <a:spLocks noChangeShapeType="1"/>
          </p:cNvSpPr>
          <p:nvPr/>
        </p:nvSpPr>
        <p:spPr bwMode="auto">
          <a:xfrm flipV="1">
            <a:off x="611188" y="1052736"/>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ext uri="{BB962C8B-B14F-4D97-AF65-F5344CB8AC3E}">
        <p14:creationId xmlns:p14="http://schemas.microsoft.com/office/powerpoint/2010/main" val="277646463"/>
      </p:ext>
    </p:extLst>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 id="2147484084" r:id="rId12"/>
    <p:sldLayoutId id="2147484085" r:id="rId13"/>
    <p:sldLayoutId id="2147484086" r:id="rId14"/>
    <p:sldLayoutId id="2147484087" r:id="rId15"/>
    <p:sldLayoutId id="2147484088" r:id="rId16"/>
    <p:sldLayoutId id="2147484089" r:id="rId17"/>
    <p:sldLayoutId id="2147484090" r:id="rId18"/>
    <p:sldLayoutId id="2147484091" r:id="rId19"/>
    <p:sldLayoutId id="2147484092" r:id="rId20"/>
    <p:sldLayoutId id="2147484093" r:id="rId21"/>
  </p:sldLayoutIdLst>
  <p:timing>
    <p:tnLst>
      <p:par>
        <p:cTn id="1" dur="indefinite" restart="never" nodeType="tmRoot"/>
      </p:par>
    </p:tnLst>
  </p:timing>
  <p:hf sldNum="0" hdr="0" dt="0"/>
  <p:txStyles>
    <p:titleStyle>
      <a:lvl1pPr algn="l" rtl="0" eaLnBrk="1" fontAlgn="base" hangingPunct="1">
        <a:spcBef>
          <a:spcPct val="0"/>
        </a:spcBef>
        <a:spcAft>
          <a:spcPct val="0"/>
        </a:spcAft>
        <a:defRPr sz="2800" b="0">
          <a:solidFill>
            <a:schemeClr val="bg2"/>
          </a:solidFill>
          <a:latin typeface="+mj-lt"/>
          <a:ea typeface="+mj-ea"/>
          <a:cs typeface="+mj-cs"/>
        </a:defRPr>
      </a:lvl1pPr>
      <a:lvl2pPr algn="l" rtl="0" eaLnBrk="1" fontAlgn="base" hangingPunct="1">
        <a:spcBef>
          <a:spcPct val="0"/>
        </a:spcBef>
        <a:spcAft>
          <a:spcPct val="0"/>
        </a:spcAft>
        <a:defRPr sz="2800" b="1">
          <a:solidFill>
            <a:schemeClr val="bg2"/>
          </a:solidFill>
          <a:latin typeface="Arial" charset="0"/>
        </a:defRPr>
      </a:lvl2pPr>
      <a:lvl3pPr algn="l" rtl="0" eaLnBrk="1" fontAlgn="base" hangingPunct="1">
        <a:spcBef>
          <a:spcPct val="0"/>
        </a:spcBef>
        <a:spcAft>
          <a:spcPct val="0"/>
        </a:spcAft>
        <a:defRPr sz="2800" b="1">
          <a:solidFill>
            <a:schemeClr val="bg2"/>
          </a:solidFill>
          <a:latin typeface="Arial" charset="0"/>
        </a:defRPr>
      </a:lvl3pPr>
      <a:lvl4pPr algn="l" rtl="0" eaLnBrk="1" fontAlgn="base" hangingPunct="1">
        <a:spcBef>
          <a:spcPct val="0"/>
        </a:spcBef>
        <a:spcAft>
          <a:spcPct val="0"/>
        </a:spcAft>
        <a:defRPr sz="2800" b="1">
          <a:solidFill>
            <a:schemeClr val="bg2"/>
          </a:solidFill>
          <a:latin typeface="Arial" charset="0"/>
        </a:defRPr>
      </a:lvl4pPr>
      <a:lvl5pPr algn="l" rtl="0" eaLnBrk="1" fontAlgn="base" hangingPunct="1">
        <a:spcBef>
          <a:spcPct val="0"/>
        </a:spcBef>
        <a:spcAft>
          <a:spcPct val="0"/>
        </a:spcAft>
        <a:defRPr sz="2800" b="1">
          <a:solidFill>
            <a:schemeClr val="bg2"/>
          </a:solidFill>
          <a:latin typeface="Arial" charset="0"/>
        </a:defRPr>
      </a:lvl5pPr>
      <a:lvl6pPr marL="457200" algn="l" rtl="0" eaLnBrk="1" fontAlgn="base" hangingPunct="1">
        <a:spcBef>
          <a:spcPct val="0"/>
        </a:spcBef>
        <a:spcAft>
          <a:spcPct val="0"/>
        </a:spcAft>
        <a:defRPr sz="2800" b="1">
          <a:solidFill>
            <a:schemeClr val="bg2"/>
          </a:solidFill>
          <a:latin typeface="Arial" charset="0"/>
        </a:defRPr>
      </a:lvl6pPr>
      <a:lvl7pPr marL="914400" algn="l" rtl="0" eaLnBrk="1" fontAlgn="base" hangingPunct="1">
        <a:spcBef>
          <a:spcPct val="0"/>
        </a:spcBef>
        <a:spcAft>
          <a:spcPct val="0"/>
        </a:spcAft>
        <a:defRPr sz="2800" b="1">
          <a:solidFill>
            <a:schemeClr val="bg2"/>
          </a:solidFill>
          <a:latin typeface="Arial" charset="0"/>
        </a:defRPr>
      </a:lvl7pPr>
      <a:lvl8pPr marL="1371600" algn="l" rtl="0" eaLnBrk="1" fontAlgn="base" hangingPunct="1">
        <a:spcBef>
          <a:spcPct val="0"/>
        </a:spcBef>
        <a:spcAft>
          <a:spcPct val="0"/>
        </a:spcAft>
        <a:defRPr sz="2800" b="1">
          <a:solidFill>
            <a:schemeClr val="bg2"/>
          </a:solidFill>
          <a:latin typeface="Arial" charset="0"/>
        </a:defRPr>
      </a:lvl8pPr>
      <a:lvl9pPr marL="1828800" algn="l" rtl="0" eaLnBrk="1" fontAlgn="base" hangingPunct="1">
        <a:spcBef>
          <a:spcPct val="0"/>
        </a:spcBef>
        <a:spcAft>
          <a:spcPct val="0"/>
        </a:spcAft>
        <a:defRPr sz="2800" b="1">
          <a:solidFill>
            <a:schemeClr val="bg2"/>
          </a:solidFill>
          <a:latin typeface="Arial" charset="0"/>
        </a:defRPr>
      </a:lvl9pPr>
    </p:titleStyle>
    <p:bodyStyle>
      <a:lvl1pPr marL="268288" indent="-268288" algn="l" rtl="0" eaLnBrk="1" fontAlgn="base" hangingPunct="1">
        <a:spcBef>
          <a:spcPct val="25000"/>
        </a:spcBef>
        <a:spcAft>
          <a:spcPct val="0"/>
        </a:spcAft>
        <a:buClr>
          <a:schemeClr val="bg2"/>
        </a:buClr>
        <a:buSzPct val="80000"/>
        <a:buFont typeface="Wingdings" panose="05000000000000000000" pitchFamily="2" charset="2"/>
        <a:buChar char=""/>
        <a:tabLst>
          <a:tab pos="1238250" algn="l"/>
        </a:tabLst>
        <a:defRPr sz="2000">
          <a:solidFill>
            <a:schemeClr val="tx1">
              <a:lumMod val="65000"/>
              <a:lumOff val="35000"/>
            </a:schemeClr>
          </a:solidFill>
          <a:latin typeface="+mn-lt"/>
          <a:ea typeface="+mn-ea"/>
          <a:cs typeface="+mn-cs"/>
        </a:defRPr>
      </a:lvl1pPr>
      <a:lvl2pPr marL="546100" indent="-276225" algn="l" rtl="0" eaLnBrk="1" fontAlgn="base" hangingPunct="1">
        <a:spcBef>
          <a:spcPct val="25000"/>
        </a:spcBef>
        <a:spcAft>
          <a:spcPct val="0"/>
        </a:spcAft>
        <a:buClr>
          <a:schemeClr val="bg2"/>
        </a:buClr>
        <a:buFont typeface="Symbol" panose="05050102010706020507" pitchFamily="18" charset="2"/>
        <a:buChar char=""/>
        <a:tabLst>
          <a:tab pos="1238250" algn="l"/>
        </a:tabLst>
        <a:defRPr>
          <a:solidFill>
            <a:schemeClr val="tx1">
              <a:lumMod val="65000"/>
              <a:lumOff val="35000"/>
            </a:schemeClr>
          </a:solidFill>
          <a:latin typeface="+mn-lt"/>
        </a:defRPr>
      </a:lvl2pPr>
      <a:lvl3pPr marL="835025" indent="-287338" algn="l" rtl="0" eaLnBrk="1" fontAlgn="base" hangingPunct="1">
        <a:spcBef>
          <a:spcPct val="25000"/>
        </a:spcBef>
        <a:spcAft>
          <a:spcPct val="0"/>
        </a:spcAft>
        <a:buClr>
          <a:schemeClr val="bg2"/>
        </a:buClr>
        <a:buFont typeface="Arial" panose="020B0604020202020204" pitchFamily="34" charset="0"/>
        <a:buChar char="–"/>
        <a:tabLst>
          <a:tab pos="1238250" algn="l"/>
        </a:tabLst>
        <a:defRPr sz="1600">
          <a:solidFill>
            <a:schemeClr val="tx1">
              <a:lumMod val="65000"/>
              <a:lumOff val="35000"/>
            </a:schemeClr>
          </a:solidFill>
          <a:latin typeface="+mn-lt"/>
        </a:defRPr>
      </a:lvl3pPr>
      <a:lvl4pPr marL="1103313" indent="-266700" algn="l" rtl="0" eaLnBrk="1" fontAlgn="base" hangingPunct="1">
        <a:spcBef>
          <a:spcPct val="25000"/>
        </a:spcBef>
        <a:spcAft>
          <a:spcPct val="0"/>
        </a:spcAft>
        <a:buClr>
          <a:schemeClr val="bg2"/>
        </a:buClr>
        <a:buFont typeface="Arial" charset="0"/>
        <a:buChar char="–"/>
        <a:tabLst>
          <a:tab pos="1238250" algn="l"/>
        </a:tabLst>
        <a:defRPr sz="1600">
          <a:solidFill>
            <a:schemeClr val="tx1">
              <a:lumMod val="65000"/>
              <a:lumOff val="35000"/>
            </a:schemeClr>
          </a:solidFill>
          <a:latin typeface="+mn-lt"/>
        </a:defRPr>
      </a:lvl4pPr>
      <a:lvl5pPr marL="1362075" indent="-285750" algn="l" rtl="0" eaLnBrk="1" fontAlgn="base" hangingPunct="1">
        <a:spcBef>
          <a:spcPct val="25000"/>
        </a:spcBef>
        <a:spcAft>
          <a:spcPct val="0"/>
        </a:spcAft>
        <a:buClr>
          <a:schemeClr val="bg2"/>
        </a:buClr>
        <a:buFont typeface="Arial" panose="020B0604020202020204" pitchFamily="34" charset="0"/>
        <a:buChar char="–"/>
        <a:tabLst/>
        <a:defRPr sz="1600" baseline="0">
          <a:solidFill>
            <a:schemeClr val="tx1">
              <a:lumMod val="65000"/>
              <a:lumOff val="35000"/>
            </a:schemeClr>
          </a:solidFill>
          <a:latin typeface="+mn-lt"/>
        </a:defRPr>
      </a:lvl5pPr>
      <a:lvl6pPr marL="25987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6pPr>
      <a:lvl7pPr marL="30559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7pPr>
      <a:lvl8pPr marL="35131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8pPr>
      <a:lvl9pPr marL="39703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612000" y="579881"/>
            <a:ext cx="8281175" cy="430887"/>
          </a:xfrm>
          <a:prstGeom prst="rect">
            <a:avLst/>
          </a:prstGeom>
        </p:spPr>
        <p:txBody>
          <a:bodyPr vert="horz" wrap="square" lIns="0" tIns="0" rIns="0" bIns="0" rtlCol="0" anchor="b">
            <a:spAutoFit/>
          </a:bodyPr>
          <a:lstStyle/>
          <a:p>
            <a:r>
              <a:rPr lang="en-GB" noProof="0" dirty="0"/>
              <a:t>Click to edit Master title text</a:t>
            </a:r>
          </a:p>
        </p:txBody>
      </p:sp>
      <p:sp>
        <p:nvSpPr>
          <p:cNvPr id="4" name="Text Placeholder 3"/>
          <p:cNvSpPr>
            <a:spLocks noGrp="1"/>
          </p:cNvSpPr>
          <p:nvPr>
            <p:ph type="body" idx="1"/>
          </p:nvPr>
        </p:nvSpPr>
        <p:spPr>
          <a:xfrm>
            <a:off x="611188" y="1376473"/>
            <a:ext cx="8281987" cy="4860815"/>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Line 38"/>
          <p:cNvSpPr>
            <a:spLocks noChangeShapeType="1"/>
          </p:cNvSpPr>
          <p:nvPr/>
        </p:nvSpPr>
        <p:spPr bwMode="auto">
          <a:xfrm flipV="1">
            <a:off x="611188" y="1052736"/>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ext uri="{BB962C8B-B14F-4D97-AF65-F5344CB8AC3E}">
        <p14:creationId xmlns:p14="http://schemas.microsoft.com/office/powerpoint/2010/main" val="282235984"/>
      </p:ext>
    </p:extLst>
  </p:cSld>
  <p:clrMap bg1="lt1" tx1="dk1" bg2="lt2" tx2="dk2" accent1="accent1" accent2="accent2" accent3="accent3" accent4="accent4" accent5="accent5" accent6="accent6" hlink="hlink" folHlink="folHlink"/>
  <p:sldLayoutIdLst>
    <p:sldLayoutId id="2147484095" r:id="rId1"/>
    <p:sldLayoutId id="2147484096" r:id="rId2"/>
    <p:sldLayoutId id="2147484097" r:id="rId3"/>
    <p:sldLayoutId id="2147484098" r:id="rId4"/>
    <p:sldLayoutId id="2147484099" r:id="rId5"/>
    <p:sldLayoutId id="2147484100" r:id="rId6"/>
    <p:sldLayoutId id="2147484101" r:id="rId7"/>
    <p:sldLayoutId id="2147484102" r:id="rId8"/>
    <p:sldLayoutId id="2147484103" r:id="rId9"/>
    <p:sldLayoutId id="2147484104" r:id="rId10"/>
    <p:sldLayoutId id="2147484105" r:id="rId11"/>
    <p:sldLayoutId id="2147484106" r:id="rId12"/>
    <p:sldLayoutId id="2147484107" r:id="rId13"/>
    <p:sldLayoutId id="2147484108" r:id="rId14"/>
    <p:sldLayoutId id="2147484109" r:id="rId15"/>
    <p:sldLayoutId id="2147484110" r:id="rId16"/>
    <p:sldLayoutId id="2147484111" r:id="rId17"/>
  </p:sldLayoutIdLst>
  <p:hf sldNum="0" hdr="0" dt="0"/>
  <p:txStyles>
    <p:titleStyle>
      <a:lvl1pPr algn="l" rtl="0" eaLnBrk="1" fontAlgn="base" hangingPunct="1">
        <a:spcBef>
          <a:spcPct val="0"/>
        </a:spcBef>
        <a:spcAft>
          <a:spcPct val="0"/>
        </a:spcAft>
        <a:defRPr sz="2800" b="0">
          <a:solidFill>
            <a:schemeClr val="bg2"/>
          </a:solidFill>
          <a:latin typeface="+mj-lt"/>
          <a:ea typeface="+mj-ea"/>
          <a:cs typeface="+mj-cs"/>
        </a:defRPr>
      </a:lvl1pPr>
      <a:lvl2pPr algn="l" rtl="0" eaLnBrk="1" fontAlgn="base" hangingPunct="1">
        <a:spcBef>
          <a:spcPct val="0"/>
        </a:spcBef>
        <a:spcAft>
          <a:spcPct val="0"/>
        </a:spcAft>
        <a:defRPr sz="2800" b="1">
          <a:solidFill>
            <a:schemeClr val="bg2"/>
          </a:solidFill>
          <a:latin typeface="Arial" charset="0"/>
        </a:defRPr>
      </a:lvl2pPr>
      <a:lvl3pPr algn="l" rtl="0" eaLnBrk="1" fontAlgn="base" hangingPunct="1">
        <a:spcBef>
          <a:spcPct val="0"/>
        </a:spcBef>
        <a:spcAft>
          <a:spcPct val="0"/>
        </a:spcAft>
        <a:defRPr sz="2800" b="1">
          <a:solidFill>
            <a:schemeClr val="bg2"/>
          </a:solidFill>
          <a:latin typeface="Arial" charset="0"/>
        </a:defRPr>
      </a:lvl3pPr>
      <a:lvl4pPr algn="l" rtl="0" eaLnBrk="1" fontAlgn="base" hangingPunct="1">
        <a:spcBef>
          <a:spcPct val="0"/>
        </a:spcBef>
        <a:spcAft>
          <a:spcPct val="0"/>
        </a:spcAft>
        <a:defRPr sz="2800" b="1">
          <a:solidFill>
            <a:schemeClr val="bg2"/>
          </a:solidFill>
          <a:latin typeface="Arial" charset="0"/>
        </a:defRPr>
      </a:lvl4pPr>
      <a:lvl5pPr algn="l" rtl="0" eaLnBrk="1" fontAlgn="base" hangingPunct="1">
        <a:spcBef>
          <a:spcPct val="0"/>
        </a:spcBef>
        <a:spcAft>
          <a:spcPct val="0"/>
        </a:spcAft>
        <a:defRPr sz="2800" b="1">
          <a:solidFill>
            <a:schemeClr val="bg2"/>
          </a:solidFill>
          <a:latin typeface="Arial" charset="0"/>
        </a:defRPr>
      </a:lvl5pPr>
      <a:lvl6pPr marL="457200" algn="l" rtl="0" eaLnBrk="1" fontAlgn="base" hangingPunct="1">
        <a:spcBef>
          <a:spcPct val="0"/>
        </a:spcBef>
        <a:spcAft>
          <a:spcPct val="0"/>
        </a:spcAft>
        <a:defRPr sz="2800" b="1">
          <a:solidFill>
            <a:schemeClr val="bg2"/>
          </a:solidFill>
          <a:latin typeface="Arial" charset="0"/>
        </a:defRPr>
      </a:lvl6pPr>
      <a:lvl7pPr marL="914400" algn="l" rtl="0" eaLnBrk="1" fontAlgn="base" hangingPunct="1">
        <a:spcBef>
          <a:spcPct val="0"/>
        </a:spcBef>
        <a:spcAft>
          <a:spcPct val="0"/>
        </a:spcAft>
        <a:defRPr sz="2800" b="1">
          <a:solidFill>
            <a:schemeClr val="bg2"/>
          </a:solidFill>
          <a:latin typeface="Arial" charset="0"/>
        </a:defRPr>
      </a:lvl7pPr>
      <a:lvl8pPr marL="1371600" algn="l" rtl="0" eaLnBrk="1" fontAlgn="base" hangingPunct="1">
        <a:spcBef>
          <a:spcPct val="0"/>
        </a:spcBef>
        <a:spcAft>
          <a:spcPct val="0"/>
        </a:spcAft>
        <a:defRPr sz="2800" b="1">
          <a:solidFill>
            <a:schemeClr val="bg2"/>
          </a:solidFill>
          <a:latin typeface="Arial" charset="0"/>
        </a:defRPr>
      </a:lvl8pPr>
      <a:lvl9pPr marL="1828800" algn="l" rtl="0" eaLnBrk="1" fontAlgn="base" hangingPunct="1">
        <a:spcBef>
          <a:spcPct val="0"/>
        </a:spcBef>
        <a:spcAft>
          <a:spcPct val="0"/>
        </a:spcAft>
        <a:defRPr sz="2800" b="1">
          <a:solidFill>
            <a:schemeClr val="bg2"/>
          </a:solidFill>
          <a:latin typeface="Arial" charset="0"/>
        </a:defRPr>
      </a:lvl9pPr>
    </p:titleStyle>
    <p:bodyStyle>
      <a:lvl1pPr marL="268288" indent="-268288" algn="l" rtl="0" eaLnBrk="1" fontAlgn="base" hangingPunct="1">
        <a:spcBef>
          <a:spcPct val="25000"/>
        </a:spcBef>
        <a:spcAft>
          <a:spcPct val="0"/>
        </a:spcAft>
        <a:buClr>
          <a:schemeClr val="bg2"/>
        </a:buClr>
        <a:buSzPct val="80000"/>
        <a:buFont typeface="Wingdings" panose="05000000000000000000" pitchFamily="2" charset="2"/>
        <a:buChar char=""/>
        <a:tabLst>
          <a:tab pos="1238250" algn="l"/>
        </a:tabLst>
        <a:defRPr sz="2000">
          <a:solidFill>
            <a:schemeClr val="tx1">
              <a:lumMod val="65000"/>
              <a:lumOff val="35000"/>
            </a:schemeClr>
          </a:solidFill>
          <a:latin typeface="+mn-lt"/>
          <a:ea typeface="+mn-ea"/>
          <a:cs typeface="+mn-cs"/>
        </a:defRPr>
      </a:lvl1pPr>
      <a:lvl2pPr marL="546100" indent="-276225" algn="l" rtl="0" eaLnBrk="1" fontAlgn="base" hangingPunct="1">
        <a:spcBef>
          <a:spcPct val="25000"/>
        </a:spcBef>
        <a:spcAft>
          <a:spcPct val="0"/>
        </a:spcAft>
        <a:buClr>
          <a:schemeClr val="bg2"/>
        </a:buClr>
        <a:buFont typeface="Symbol" panose="05050102010706020507" pitchFamily="18" charset="2"/>
        <a:buChar char=""/>
        <a:tabLst>
          <a:tab pos="1238250" algn="l"/>
        </a:tabLst>
        <a:defRPr>
          <a:solidFill>
            <a:schemeClr val="tx1">
              <a:lumMod val="65000"/>
              <a:lumOff val="35000"/>
            </a:schemeClr>
          </a:solidFill>
          <a:latin typeface="+mn-lt"/>
        </a:defRPr>
      </a:lvl2pPr>
      <a:lvl3pPr marL="835025" indent="-287338" algn="l" rtl="0" eaLnBrk="1" fontAlgn="base" hangingPunct="1">
        <a:spcBef>
          <a:spcPct val="25000"/>
        </a:spcBef>
        <a:spcAft>
          <a:spcPct val="0"/>
        </a:spcAft>
        <a:buClr>
          <a:schemeClr val="bg2"/>
        </a:buClr>
        <a:buFont typeface="Arial" panose="020B0604020202020204" pitchFamily="34" charset="0"/>
        <a:buChar char="–"/>
        <a:tabLst>
          <a:tab pos="1238250" algn="l"/>
        </a:tabLst>
        <a:defRPr sz="1600">
          <a:solidFill>
            <a:schemeClr val="tx1">
              <a:lumMod val="65000"/>
              <a:lumOff val="35000"/>
            </a:schemeClr>
          </a:solidFill>
          <a:latin typeface="+mn-lt"/>
        </a:defRPr>
      </a:lvl3pPr>
      <a:lvl4pPr marL="1103313" indent="-266700" algn="l" rtl="0" eaLnBrk="1" fontAlgn="base" hangingPunct="1">
        <a:spcBef>
          <a:spcPct val="25000"/>
        </a:spcBef>
        <a:spcAft>
          <a:spcPct val="0"/>
        </a:spcAft>
        <a:buClr>
          <a:schemeClr val="bg2"/>
        </a:buClr>
        <a:buFont typeface="Arial" charset="0"/>
        <a:buChar char="–"/>
        <a:tabLst>
          <a:tab pos="1238250" algn="l"/>
        </a:tabLst>
        <a:defRPr sz="1600">
          <a:solidFill>
            <a:schemeClr val="tx1">
              <a:lumMod val="65000"/>
              <a:lumOff val="35000"/>
            </a:schemeClr>
          </a:solidFill>
          <a:latin typeface="+mn-lt"/>
        </a:defRPr>
      </a:lvl4pPr>
      <a:lvl5pPr marL="1362075" indent="-285750" algn="l" rtl="0" eaLnBrk="1" fontAlgn="base" hangingPunct="1">
        <a:spcBef>
          <a:spcPct val="25000"/>
        </a:spcBef>
        <a:spcAft>
          <a:spcPct val="0"/>
        </a:spcAft>
        <a:buClr>
          <a:schemeClr val="bg2"/>
        </a:buClr>
        <a:buFont typeface="Arial" panose="020B0604020202020204" pitchFamily="34" charset="0"/>
        <a:buChar char="–"/>
        <a:tabLst/>
        <a:defRPr sz="1600" baseline="0">
          <a:solidFill>
            <a:schemeClr val="tx1">
              <a:lumMod val="65000"/>
              <a:lumOff val="35000"/>
            </a:schemeClr>
          </a:solidFill>
          <a:latin typeface="+mn-lt"/>
        </a:defRPr>
      </a:lvl5pPr>
      <a:lvl6pPr marL="25987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6pPr>
      <a:lvl7pPr marL="30559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7pPr>
      <a:lvl8pPr marL="35131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8pPr>
      <a:lvl9pPr marL="39703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612000" y="603744"/>
            <a:ext cx="8281175" cy="430887"/>
          </a:xfrm>
          <a:prstGeom prst="rect">
            <a:avLst/>
          </a:prstGeom>
        </p:spPr>
        <p:txBody>
          <a:bodyPr vert="horz" wrap="square" lIns="0" tIns="0" rIns="0" bIns="0" rtlCol="0" anchor="b">
            <a:spAutoFit/>
          </a:bodyPr>
          <a:lstStyle/>
          <a:p>
            <a:r>
              <a:rPr lang="en-GB" noProof="0" dirty="0" smtClean="0"/>
              <a:t>Click to edit Master title text</a:t>
            </a:r>
            <a:endParaRPr lang="en-GB" noProof="0" dirty="0"/>
          </a:p>
        </p:txBody>
      </p:sp>
      <p:sp>
        <p:nvSpPr>
          <p:cNvPr id="4" name="Text Placeholder 3"/>
          <p:cNvSpPr>
            <a:spLocks noGrp="1"/>
          </p:cNvSpPr>
          <p:nvPr>
            <p:ph type="body" idx="1"/>
          </p:nvPr>
        </p:nvSpPr>
        <p:spPr>
          <a:xfrm>
            <a:off x="611188" y="1376480"/>
            <a:ext cx="8281987" cy="4860815"/>
          </a:xfrm>
          <a:prstGeom prst="rect">
            <a:avLst/>
          </a:prstGeom>
        </p:spPr>
        <p:txBody>
          <a:bodyPr vert="horz" lIns="0" tIns="0" rIns="0" bIns="0" rtlCol="0">
            <a:no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endParaRPr lang="en-GB" noProof="0" dirty="0" smtClean="0"/>
          </a:p>
        </p:txBody>
      </p:sp>
      <p:sp>
        <p:nvSpPr>
          <p:cNvPr id="5" name="Line 38"/>
          <p:cNvSpPr>
            <a:spLocks noChangeShapeType="1"/>
          </p:cNvSpPr>
          <p:nvPr/>
        </p:nvSpPr>
        <p:spPr bwMode="auto">
          <a:xfrm flipV="1">
            <a:off x="611188" y="1052759"/>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ext uri="{BB962C8B-B14F-4D97-AF65-F5344CB8AC3E}">
        <p14:creationId xmlns:p14="http://schemas.microsoft.com/office/powerpoint/2010/main" val="125611505"/>
      </p:ext>
    </p:extLst>
  </p:cSld>
  <p:clrMap bg1="lt1" tx1="dk1" bg2="lt2" tx2="dk2" accent1="accent1" accent2="accent2" accent3="accent3" accent4="accent4" accent5="accent5" accent6="accent6" hlink="hlink" folHlink="folHlink"/>
  <p:sldLayoutIdLst>
    <p:sldLayoutId id="2147484113" r:id="rId1"/>
    <p:sldLayoutId id="2147484114" r:id="rId2"/>
    <p:sldLayoutId id="2147484115" r:id="rId3"/>
    <p:sldLayoutId id="2147484116" r:id="rId4"/>
    <p:sldLayoutId id="2147484117" r:id="rId5"/>
    <p:sldLayoutId id="2147484118" r:id="rId6"/>
    <p:sldLayoutId id="2147484119" r:id="rId7"/>
    <p:sldLayoutId id="2147484120" r:id="rId8"/>
    <p:sldLayoutId id="2147484121" r:id="rId9"/>
    <p:sldLayoutId id="2147484122" r:id="rId10"/>
    <p:sldLayoutId id="2147484123" r:id="rId11"/>
    <p:sldLayoutId id="2147484124" r:id="rId12"/>
    <p:sldLayoutId id="2147484125" r:id="rId13"/>
    <p:sldLayoutId id="2147484126" r:id="rId14"/>
    <p:sldLayoutId id="2147484127" r:id="rId15"/>
    <p:sldLayoutId id="2147484128" r:id="rId16"/>
    <p:sldLayoutId id="2147484129" r:id="rId17"/>
    <p:sldLayoutId id="2147484130" r:id="rId18"/>
  </p:sldLayoutIdLst>
  <p:timing>
    <p:tnLst>
      <p:par>
        <p:cTn id="1" dur="indefinite" restart="never" nodeType="tmRoot"/>
      </p:par>
    </p:tnLst>
  </p:timing>
  <p:hf sldNum="0" hdr="0" dt="0"/>
  <p:txStyles>
    <p:titleStyle>
      <a:lvl1pPr algn="l" rtl="0" eaLnBrk="1" fontAlgn="base" hangingPunct="1">
        <a:spcBef>
          <a:spcPct val="0"/>
        </a:spcBef>
        <a:spcAft>
          <a:spcPct val="0"/>
        </a:spcAft>
        <a:defRPr sz="2800" b="0">
          <a:solidFill>
            <a:schemeClr val="bg2"/>
          </a:solidFill>
          <a:latin typeface="+mj-lt"/>
          <a:ea typeface="+mj-ea"/>
          <a:cs typeface="+mj-cs"/>
        </a:defRPr>
      </a:lvl1pPr>
      <a:lvl2pPr algn="l" rtl="0" eaLnBrk="1" fontAlgn="base" hangingPunct="1">
        <a:spcBef>
          <a:spcPct val="0"/>
        </a:spcBef>
        <a:spcAft>
          <a:spcPct val="0"/>
        </a:spcAft>
        <a:defRPr sz="2800" b="1">
          <a:solidFill>
            <a:schemeClr val="bg2"/>
          </a:solidFill>
          <a:latin typeface="Arial" charset="0"/>
        </a:defRPr>
      </a:lvl2pPr>
      <a:lvl3pPr algn="l" rtl="0" eaLnBrk="1" fontAlgn="base" hangingPunct="1">
        <a:spcBef>
          <a:spcPct val="0"/>
        </a:spcBef>
        <a:spcAft>
          <a:spcPct val="0"/>
        </a:spcAft>
        <a:defRPr sz="2800" b="1">
          <a:solidFill>
            <a:schemeClr val="bg2"/>
          </a:solidFill>
          <a:latin typeface="Arial" charset="0"/>
        </a:defRPr>
      </a:lvl3pPr>
      <a:lvl4pPr algn="l" rtl="0" eaLnBrk="1" fontAlgn="base" hangingPunct="1">
        <a:spcBef>
          <a:spcPct val="0"/>
        </a:spcBef>
        <a:spcAft>
          <a:spcPct val="0"/>
        </a:spcAft>
        <a:defRPr sz="2800" b="1">
          <a:solidFill>
            <a:schemeClr val="bg2"/>
          </a:solidFill>
          <a:latin typeface="Arial" charset="0"/>
        </a:defRPr>
      </a:lvl4pPr>
      <a:lvl5pPr algn="l" rtl="0" eaLnBrk="1" fontAlgn="base" hangingPunct="1">
        <a:spcBef>
          <a:spcPct val="0"/>
        </a:spcBef>
        <a:spcAft>
          <a:spcPct val="0"/>
        </a:spcAft>
        <a:defRPr sz="2800" b="1">
          <a:solidFill>
            <a:schemeClr val="bg2"/>
          </a:solidFill>
          <a:latin typeface="Arial" charset="0"/>
        </a:defRPr>
      </a:lvl5pPr>
      <a:lvl6pPr marL="457200" algn="l" rtl="0" eaLnBrk="1" fontAlgn="base" hangingPunct="1">
        <a:spcBef>
          <a:spcPct val="0"/>
        </a:spcBef>
        <a:spcAft>
          <a:spcPct val="0"/>
        </a:spcAft>
        <a:defRPr sz="2800" b="1">
          <a:solidFill>
            <a:schemeClr val="bg2"/>
          </a:solidFill>
          <a:latin typeface="Arial" charset="0"/>
        </a:defRPr>
      </a:lvl6pPr>
      <a:lvl7pPr marL="914400" algn="l" rtl="0" eaLnBrk="1" fontAlgn="base" hangingPunct="1">
        <a:spcBef>
          <a:spcPct val="0"/>
        </a:spcBef>
        <a:spcAft>
          <a:spcPct val="0"/>
        </a:spcAft>
        <a:defRPr sz="2800" b="1">
          <a:solidFill>
            <a:schemeClr val="bg2"/>
          </a:solidFill>
          <a:latin typeface="Arial" charset="0"/>
        </a:defRPr>
      </a:lvl7pPr>
      <a:lvl8pPr marL="1371600" algn="l" rtl="0" eaLnBrk="1" fontAlgn="base" hangingPunct="1">
        <a:spcBef>
          <a:spcPct val="0"/>
        </a:spcBef>
        <a:spcAft>
          <a:spcPct val="0"/>
        </a:spcAft>
        <a:defRPr sz="2800" b="1">
          <a:solidFill>
            <a:schemeClr val="bg2"/>
          </a:solidFill>
          <a:latin typeface="Arial" charset="0"/>
        </a:defRPr>
      </a:lvl8pPr>
      <a:lvl9pPr marL="1828800" algn="l" rtl="0" eaLnBrk="1" fontAlgn="base" hangingPunct="1">
        <a:spcBef>
          <a:spcPct val="0"/>
        </a:spcBef>
        <a:spcAft>
          <a:spcPct val="0"/>
        </a:spcAft>
        <a:defRPr sz="2800" b="1">
          <a:solidFill>
            <a:schemeClr val="bg2"/>
          </a:solidFill>
          <a:latin typeface="Arial" charset="0"/>
        </a:defRPr>
      </a:lvl9pPr>
    </p:titleStyle>
    <p:bodyStyle>
      <a:lvl1pPr marL="268288" indent="-268288" algn="l" rtl="0" eaLnBrk="1" fontAlgn="base" hangingPunct="1">
        <a:spcBef>
          <a:spcPct val="25000"/>
        </a:spcBef>
        <a:spcAft>
          <a:spcPct val="0"/>
        </a:spcAft>
        <a:buClr>
          <a:schemeClr val="bg2"/>
        </a:buClr>
        <a:buSzPct val="80000"/>
        <a:buFont typeface="Wingdings" panose="05000000000000000000" pitchFamily="2" charset="2"/>
        <a:buChar char=""/>
        <a:tabLst>
          <a:tab pos="1238250" algn="l"/>
        </a:tabLst>
        <a:defRPr sz="2000">
          <a:solidFill>
            <a:schemeClr val="tx1">
              <a:lumMod val="65000"/>
              <a:lumOff val="35000"/>
            </a:schemeClr>
          </a:solidFill>
          <a:latin typeface="+mn-lt"/>
          <a:ea typeface="+mn-ea"/>
          <a:cs typeface="+mn-cs"/>
        </a:defRPr>
      </a:lvl1pPr>
      <a:lvl2pPr marL="546100" indent="-276225" algn="l" rtl="0" eaLnBrk="1" fontAlgn="base" hangingPunct="1">
        <a:spcBef>
          <a:spcPct val="25000"/>
        </a:spcBef>
        <a:spcAft>
          <a:spcPct val="0"/>
        </a:spcAft>
        <a:buClr>
          <a:schemeClr val="bg2"/>
        </a:buClr>
        <a:buFont typeface="Symbol" panose="05050102010706020507" pitchFamily="18" charset="2"/>
        <a:buChar char=""/>
        <a:tabLst>
          <a:tab pos="1238250" algn="l"/>
        </a:tabLst>
        <a:defRPr>
          <a:solidFill>
            <a:schemeClr val="tx1">
              <a:lumMod val="65000"/>
              <a:lumOff val="35000"/>
            </a:schemeClr>
          </a:solidFill>
          <a:latin typeface="+mn-lt"/>
        </a:defRPr>
      </a:lvl2pPr>
      <a:lvl3pPr marL="835025" indent="-287338" algn="l" rtl="0" eaLnBrk="1" fontAlgn="base" hangingPunct="1">
        <a:spcBef>
          <a:spcPct val="25000"/>
        </a:spcBef>
        <a:spcAft>
          <a:spcPct val="0"/>
        </a:spcAft>
        <a:buClr>
          <a:schemeClr val="bg2"/>
        </a:buClr>
        <a:buFont typeface="Arial" panose="020B0604020202020204" pitchFamily="34" charset="0"/>
        <a:buChar char="–"/>
        <a:tabLst>
          <a:tab pos="1238250" algn="l"/>
        </a:tabLst>
        <a:defRPr sz="1600">
          <a:solidFill>
            <a:schemeClr val="tx1">
              <a:lumMod val="65000"/>
              <a:lumOff val="35000"/>
            </a:schemeClr>
          </a:solidFill>
          <a:latin typeface="+mn-lt"/>
        </a:defRPr>
      </a:lvl3pPr>
      <a:lvl4pPr marL="1103313" indent="-266700" algn="l" rtl="0" eaLnBrk="1" fontAlgn="base" hangingPunct="1">
        <a:spcBef>
          <a:spcPct val="25000"/>
        </a:spcBef>
        <a:spcAft>
          <a:spcPct val="0"/>
        </a:spcAft>
        <a:buClr>
          <a:schemeClr val="bg2"/>
        </a:buClr>
        <a:buFont typeface="Arial" charset="0"/>
        <a:buChar char="–"/>
        <a:tabLst>
          <a:tab pos="1238250" algn="l"/>
        </a:tabLst>
        <a:defRPr sz="1600">
          <a:solidFill>
            <a:schemeClr val="tx1">
              <a:lumMod val="65000"/>
              <a:lumOff val="35000"/>
            </a:schemeClr>
          </a:solidFill>
          <a:latin typeface="+mn-lt"/>
        </a:defRPr>
      </a:lvl4pPr>
      <a:lvl5pPr marL="1362075" indent="-285750" algn="l" rtl="0" eaLnBrk="1" fontAlgn="base" hangingPunct="1">
        <a:spcBef>
          <a:spcPct val="25000"/>
        </a:spcBef>
        <a:spcAft>
          <a:spcPct val="0"/>
        </a:spcAft>
        <a:buClr>
          <a:schemeClr val="bg2"/>
        </a:buClr>
        <a:buFont typeface="Arial" panose="020B0604020202020204" pitchFamily="34" charset="0"/>
        <a:buChar char="–"/>
        <a:tabLst/>
        <a:defRPr sz="1600" baseline="0">
          <a:solidFill>
            <a:schemeClr val="tx1">
              <a:lumMod val="65000"/>
              <a:lumOff val="35000"/>
            </a:schemeClr>
          </a:solidFill>
          <a:latin typeface="+mn-lt"/>
        </a:defRPr>
      </a:lvl5pPr>
      <a:lvl6pPr marL="25987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6pPr>
      <a:lvl7pPr marL="30559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7pPr>
      <a:lvl8pPr marL="35131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8pPr>
      <a:lvl9pPr marL="39703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30" tIns="45715" rIns="91430" bIns="45715"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3"/>
            <a:ext cx="8229600" cy="4525963"/>
          </a:xfrm>
          <a:prstGeom prst="rect">
            <a:avLst/>
          </a:prstGeom>
        </p:spPr>
        <p:txBody>
          <a:bodyPr vert="horz" lIns="91430" tIns="45715" rIns="91430" bIns="45715"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3"/>
            <a:ext cx="2133600" cy="365125"/>
          </a:xfrm>
          <a:prstGeom prst="rect">
            <a:avLst/>
          </a:prstGeom>
        </p:spPr>
        <p:txBody>
          <a:bodyPr vert="horz" lIns="91430" tIns="45715" rIns="91430" bIns="45715" rtlCol="0" anchor="ctr"/>
          <a:lstStyle>
            <a:lvl1pPr algn="l">
              <a:defRPr sz="1067">
                <a:solidFill>
                  <a:schemeClr val="tx1">
                    <a:tint val="75000"/>
                  </a:schemeClr>
                </a:solidFill>
              </a:defRPr>
            </a:lvl1pPr>
          </a:lstStyle>
          <a:p>
            <a:pPr defTabSz="406363" fontAlgn="auto">
              <a:spcBef>
                <a:spcPts val="0"/>
              </a:spcBef>
              <a:spcAft>
                <a:spcPts val="0"/>
              </a:spcAft>
            </a:pPr>
            <a:fld id="{A0A4F111-41BD-5F4D-B9E8-1104309C2405}" type="datetimeFigureOut">
              <a:rPr lang="it-IT" smtClean="0">
                <a:solidFill>
                  <a:prstClr val="black">
                    <a:tint val="75000"/>
                  </a:prstClr>
                </a:solidFill>
                <a:latin typeface="Calibri"/>
                <a:ea typeface=""/>
              </a:rPr>
              <a:pPr defTabSz="406363" fontAlgn="auto">
                <a:spcBef>
                  <a:spcPts val="0"/>
                </a:spcBef>
                <a:spcAft>
                  <a:spcPts val="0"/>
                </a:spcAft>
              </a:pPr>
              <a:t>23/03/18</a:t>
            </a:fld>
            <a:endParaRPr lang="it-IT">
              <a:solidFill>
                <a:prstClr val="black">
                  <a:tint val="75000"/>
                </a:prstClr>
              </a:solidFill>
              <a:latin typeface="Calibri"/>
              <a:ea typeface=""/>
            </a:endParaRPr>
          </a:p>
        </p:txBody>
      </p:sp>
      <p:sp>
        <p:nvSpPr>
          <p:cNvPr id="5" name="Segnaposto piè di pagina 4"/>
          <p:cNvSpPr>
            <a:spLocks noGrp="1"/>
          </p:cNvSpPr>
          <p:nvPr>
            <p:ph type="ftr" sz="quarter" idx="3"/>
          </p:nvPr>
        </p:nvSpPr>
        <p:spPr>
          <a:xfrm>
            <a:off x="3124200" y="6356353"/>
            <a:ext cx="2895600" cy="365125"/>
          </a:xfrm>
          <a:prstGeom prst="rect">
            <a:avLst/>
          </a:prstGeom>
        </p:spPr>
        <p:txBody>
          <a:bodyPr vert="horz" lIns="91430" tIns="45715" rIns="91430" bIns="45715" rtlCol="0" anchor="ctr"/>
          <a:lstStyle>
            <a:lvl1pPr algn="ctr">
              <a:defRPr sz="1067">
                <a:solidFill>
                  <a:schemeClr val="tx1">
                    <a:tint val="75000"/>
                  </a:schemeClr>
                </a:solidFill>
              </a:defRPr>
            </a:lvl1pPr>
          </a:lstStyle>
          <a:p>
            <a:pPr defTabSz="406363" fontAlgn="auto">
              <a:spcBef>
                <a:spcPts val="0"/>
              </a:spcBef>
              <a:spcAft>
                <a:spcPts val="0"/>
              </a:spcAft>
            </a:pPr>
            <a:endParaRPr lang="it-IT">
              <a:solidFill>
                <a:prstClr val="black">
                  <a:tint val="75000"/>
                </a:prstClr>
              </a:solidFill>
              <a:latin typeface="Calibri"/>
              <a:ea typeface=""/>
            </a:endParaRPr>
          </a:p>
        </p:txBody>
      </p:sp>
      <p:sp>
        <p:nvSpPr>
          <p:cNvPr id="6" name="Segnaposto numero diapositiva 5"/>
          <p:cNvSpPr>
            <a:spLocks noGrp="1"/>
          </p:cNvSpPr>
          <p:nvPr>
            <p:ph type="sldNum" sz="quarter" idx="4"/>
          </p:nvPr>
        </p:nvSpPr>
        <p:spPr>
          <a:xfrm>
            <a:off x="6553200" y="6356353"/>
            <a:ext cx="2133600" cy="365125"/>
          </a:xfrm>
          <a:prstGeom prst="rect">
            <a:avLst/>
          </a:prstGeom>
        </p:spPr>
        <p:txBody>
          <a:bodyPr vert="horz" lIns="91430" tIns="45715" rIns="91430" bIns="45715" rtlCol="0" anchor="ctr"/>
          <a:lstStyle>
            <a:lvl1pPr algn="r">
              <a:defRPr sz="1067">
                <a:solidFill>
                  <a:schemeClr val="tx1">
                    <a:tint val="75000"/>
                  </a:schemeClr>
                </a:solidFill>
              </a:defRPr>
            </a:lvl1pPr>
          </a:lstStyle>
          <a:p>
            <a:pPr defTabSz="406363" fontAlgn="auto">
              <a:spcBef>
                <a:spcPts val="0"/>
              </a:spcBef>
              <a:spcAft>
                <a:spcPts val="0"/>
              </a:spcAft>
            </a:pPr>
            <a:fld id="{76C40366-61C6-6E4A-946B-AF06F3D79B80}" type="slidenum">
              <a:rPr lang="it-IT" smtClean="0">
                <a:solidFill>
                  <a:prstClr val="black">
                    <a:tint val="75000"/>
                  </a:prstClr>
                </a:solidFill>
                <a:latin typeface="Calibri"/>
                <a:ea typeface=""/>
              </a:rPr>
              <a:pPr defTabSz="406363" fontAlgn="auto">
                <a:spcBef>
                  <a:spcPts val="0"/>
                </a:spcBef>
                <a:spcAft>
                  <a:spcPts val="0"/>
                </a:spcAft>
              </a:pPr>
              <a:t>‹n.›</a:t>
            </a:fld>
            <a:endParaRPr lang="it-IT">
              <a:solidFill>
                <a:prstClr val="black">
                  <a:tint val="75000"/>
                </a:prstClr>
              </a:solidFill>
              <a:latin typeface="Calibri"/>
              <a:ea typeface=""/>
            </a:endParaRPr>
          </a:p>
        </p:txBody>
      </p:sp>
    </p:spTree>
    <p:extLst>
      <p:ext uri="{BB962C8B-B14F-4D97-AF65-F5344CB8AC3E}">
        <p14:creationId xmlns:p14="http://schemas.microsoft.com/office/powerpoint/2010/main" val="92005819"/>
      </p:ext>
    </p:extLst>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0" r:id="rId9"/>
    <p:sldLayoutId id="2147484141" r:id="rId10"/>
    <p:sldLayoutId id="2147484142" r:id="rId11"/>
    <p:sldLayoutId id="2147484143" r:id="rId12"/>
  </p:sldLayoutIdLst>
  <p:txStyles>
    <p:titleStyle>
      <a:lvl1pPr algn="ctr" defTabSz="406363" rtl="0" eaLnBrk="1" latinLnBrk="0" hangingPunct="1">
        <a:spcBef>
          <a:spcPct val="0"/>
        </a:spcBef>
        <a:buNone/>
        <a:defRPr sz="3911" kern="1200">
          <a:solidFill>
            <a:schemeClr val="tx1"/>
          </a:solidFill>
          <a:latin typeface="+mj-lt"/>
          <a:ea typeface="+mj-ea"/>
          <a:cs typeface="+mj-cs"/>
        </a:defRPr>
      </a:lvl1pPr>
    </p:titleStyle>
    <p:bodyStyle>
      <a:lvl1pPr marL="304773" indent="-304773" algn="l" defTabSz="406363" rtl="0" eaLnBrk="1" latinLnBrk="0" hangingPunct="1">
        <a:spcBef>
          <a:spcPct val="20000"/>
        </a:spcBef>
        <a:buFont typeface="Arial"/>
        <a:buChar char="•"/>
        <a:defRPr sz="2844" kern="1200">
          <a:solidFill>
            <a:schemeClr val="tx1"/>
          </a:solidFill>
          <a:latin typeface="+mn-lt"/>
          <a:ea typeface="+mn-ea"/>
          <a:cs typeface="+mn-cs"/>
        </a:defRPr>
      </a:lvl1pPr>
      <a:lvl2pPr marL="660340" indent="-253977" algn="l" defTabSz="406363" rtl="0" eaLnBrk="1" latinLnBrk="0" hangingPunct="1">
        <a:spcBef>
          <a:spcPct val="20000"/>
        </a:spcBef>
        <a:buFont typeface="Arial"/>
        <a:buChar char="–"/>
        <a:defRPr sz="2489" kern="1200">
          <a:solidFill>
            <a:schemeClr val="tx1"/>
          </a:solidFill>
          <a:latin typeface="+mn-lt"/>
          <a:ea typeface="+mn-ea"/>
          <a:cs typeface="+mn-cs"/>
        </a:defRPr>
      </a:lvl2pPr>
      <a:lvl3pPr marL="1015908" indent="-203182" algn="l" defTabSz="406363" rtl="0" eaLnBrk="1" latinLnBrk="0" hangingPunct="1">
        <a:spcBef>
          <a:spcPct val="20000"/>
        </a:spcBef>
        <a:buFont typeface="Arial"/>
        <a:buChar char="•"/>
        <a:defRPr sz="2133" kern="1200">
          <a:solidFill>
            <a:schemeClr val="tx1"/>
          </a:solidFill>
          <a:latin typeface="+mn-lt"/>
          <a:ea typeface="+mn-ea"/>
          <a:cs typeface="+mn-cs"/>
        </a:defRPr>
      </a:lvl3pPr>
      <a:lvl4pPr marL="1422270" indent="-203182" algn="l" defTabSz="406363" rtl="0" eaLnBrk="1" latinLnBrk="0" hangingPunct="1">
        <a:spcBef>
          <a:spcPct val="20000"/>
        </a:spcBef>
        <a:buFont typeface="Arial"/>
        <a:buChar char="–"/>
        <a:defRPr sz="1778" kern="1200">
          <a:solidFill>
            <a:schemeClr val="tx1"/>
          </a:solidFill>
          <a:latin typeface="+mn-lt"/>
          <a:ea typeface="+mn-ea"/>
          <a:cs typeface="+mn-cs"/>
        </a:defRPr>
      </a:lvl4pPr>
      <a:lvl5pPr marL="1828634" indent="-203182" algn="l" defTabSz="406363" rtl="0" eaLnBrk="1" latinLnBrk="0" hangingPunct="1">
        <a:spcBef>
          <a:spcPct val="20000"/>
        </a:spcBef>
        <a:buFont typeface="Arial"/>
        <a:buChar char="»"/>
        <a:defRPr sz="1778" kern="1200">
          <a:solidFill>
            <a:schemeClr val="tx1"/>
          </a:solidFill>
          <a:latin typeface="+mn-lt"/>
          <a:ea typeface="+mn-ea"/>
          <a:cs typeface="+mn-cs"/>
        </a:defRPr>
      </a:lvl5pPr>
      <a:lvl6pPr marL="2234997" indent="-203182" algn="l" defTabSz="406363" rtl="0" eaLnBrk="1" latinLnBrk="0" hangingPunct="1">
        <a:spcBef>
          <a:spcPct val="20000"/>
        </a:spcBef>
        <a:buFont typeface="Arial"/>
        <a:buChar char="•"/>
        <a:defRPr sz="1778" kern="1200">
          <a:solidFill>
            <a:schemeClr val="tx1"/>
          </a:solidFill>
          <a:latin typeface="+mn-lt"/>
          <a:ea typeface="+mn-ea"/>
          <a:cs typeface="+mn-cs"/>
        </a:defRPr>
      </a:lvl6pPr>
      <a:lvl7pPr marL="2641359" indent="-203182" algn="l" defTabSz="406363" rtl="0" eaLnBrk="1" latinLnBrk="0" hangingPunct="1">
        <a:spcBef>
          <a:spcPct val="20000"/>
        </a:spcBef>
        <a:buFont typeface="Arial"/>
        <a:buChar char="•"/>
        <a:defRPr sz="1778" kern="1200">
          <a:solidFill>
            <a:schemeClr val="tx1"/>
          </a:solidFill>
          <a:latin typeface="+mn-lt"/>
          <a:ea typeface="+mn-ea"/>
          <a:cs typeface="+mn-cs"/>
        </a:defRPr>
      </a:lvl7pPr>
      <a:lvl8pPr marL="3047723" indent="-203182" algn="l" defTabSz="406363" rtl="0" eaLnBrk="1" latinLnBrk="0" hangingPunct="1">
        <a:spcBef>
          <a:spcPct val="20000"/>
        </a:spcBef>
        <a:buFont typeface="Arial"/>
        <a:buChar char="•"/>
        <a:defRPr sz="1778" kern="1200">
          <a:solidFill>
            <a:schemeClr val="tx1"/>
          </a:solidFill>
          <a:latin typeface="+mn-lt"/>
          <a:ea typeface="+mn-ea"/>
          <a:cs typeface="+mn-cs"/>
        </a:defRPr>
      </a:lvl8pPr>
      <a:lvl9pPr marL="3454085" indent="-203182" algn="l" defTabSz="406363" rtl="0" eaLnBrk="1" latinLnBrk="0" hangingPunct="1">
        <a:spcBef>
          <a:spcPct val="20000"/>
        </a:spcBef>
        <a:buFont typeface="Arial"/>
        <a:buChar char="•"/>
        <a:defRPr sz="1778" kern="1200">
          <a:solidFill>
            <a:schemeClr val="tx1"/>
          </a:solidFill>
          <a:latin typeface="+mn-lt"/>
          <a:ea typeface="+mn-ea"/>
          <a:cs typeface="+mn-cs"/>
        </a:defRPr>
      </a:lvl9pPr>
    </p:bodyStyle>
    <p:otherStyle>
      <a:defPPr>
        <a:defRPr lang="it-IT"/>
      </a:defPPr>
      <a:lvl1pPr marL="0" algn="l" defTabSz="406363" rtl="0" eaLnBrk="1" latinLnBrk="0" hangingPunct="1">
        <a:defRPr sz="1600" kern="1200">
          <a:solidFill>
            <a:schemeClr val="tx1"/>
          </a:solidFill>
          <a:latin typeface="+mn-lt"/>
          <a:ea typeface="+mn-ea"/>
          <a:cs typeface="+mn-cs"/>
        </a:defRPr>
      </a:lvl1pPr>
      <a:lvl2pPr marL="406363" algn="l" defTabSz="406363" rtl="0" eaLnBrk="1" latinLnBrk="0" hangingPunct="1">
        <a:defRPr sz="1600" kern="1200">
          <a:solidFill>
            <a:schemeClr val="tx1"/>
          </a:solidFill>
          <a:latin typeface="+mn-lt"/>
          <a:ea typeface="+mn-ea"/>
          <a:cs typeface="+mn-cs"/>
        </a:defRPr>
      </a:lvl2pPr>
      <a:lvl3pPr marL="812726" algn="l" defTabSz="406363" rtl="0" eaLnBrk="1" latinLnBrk="0" hangingPunct="1">
        <a:defRPr sz="1600" kern="1200">
          <a:solidFill>
            <a:schemeClr val="tx1"/>
          </a:solidFill>
          <a:latin typeface="+mn-lt"/>
          <a:ea typeface="+mn-ea"/>
          <a:cs typeface="+mn-cs"/>
        </a:defRPr>
      </a:lvl3pPr>
      <a:lvl4pPr marL="1219089" algn="l" defTabSz="406363" rtl="0" eaLnBrk="1" latinLnBrk="0" hangingPunct="1">
        <a:defRPr sz="1600" kern="1200">
          <a:solidFill>
            <a:schemeClr val="tx1"/>
          </a:solidFill>
          <a:latin typeface="+mn-lt"/>
          <a:ea typeface="+mn-ea"/>
          <a:cs typeface="+mn-cs"/>
        </a:defRPr>
      </a:lvl4pPr>
      <a:lvl5pPr marL="1625451" algn="l" defTabSz="406363" rtl="0" eaLnBrk="1" latinLnBrk="0" hangingPunct="1">
        <a:defRPr sz="1600" kern="1200">
          <a:solidFill>
            <a:schemeClr val="tx1"/>
          </a:solidFill>
          <a:latin typeface="+mn-lt"/>
          <a:ea typeface="+mn-ea"/>
          <a:cs typeface="+mn-cs"/>
        </a:defRPr>
      </a:lvl5pPr>
      <a:lvl6pPr marL="2031815" algn="l" defTabSz="406363" rtl="0" eaLnBrk="1" latinLnBrk="0" hangingPunct="1">
        <a:defRPr sz="1600" kern="1200">
          <a:solidFill>
            <a:schemeClr val="tx1"/>
          </a:solidFill>
          <a:latin typeface="+mn-lt"/>
          <a:ea typeface="+mn-ea"/>
          <a:cs typeface="+mn-cs"/>
        </a:defRPr>
      </a:lvl6pPr>
      <a:lvl7pPr marL="2438177" algn="l" defTabSz="406363" rtl="0" eaLnBrk="1" latinLnBrk="0" hangingPunct="1">
        <a:defRPr sz="1600" kern="1200">
          <a:solidFill>
            <a:schemeClr val="tx1"/>
          </a:solidFill>
          <a:latin typeface="+mn-lt"/>
          <a:ea typeface="+mn-ea"/>
          <a:cs typeface="+mn-cs"/>
        </a:defRPr>
      </a:lvl7pPr>
      <a:lvl8pPr marL="2844540" algn="l" defTabSz="406363" rtl="0" eaLnBrk="1" latinLnBrk="0" hangingPunct="1">
        <a:defRPr sz="1600" kern="1200">
          <a:solidFill>
            <a:schemeClr val="tx1"/>
          </a:solidFill>
          <a:latin typeface="+mn-lt"/>
          <a:ea typeface="+mn-ea"/>
          <a:cs typeface="+mn-cs"/>
        </a:defRPr>
      </a:lvl8pPr>
      <a:lvl9pPr marL="3250903" algn="l" defTabSz="406363" rtl="0" eaLnBrk="1" latinLnBrk="0" hangingPunct="1">
        <a:defRPr sz="16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smtClean="0"/>
              <a:t>Fare clic per modificare stile</a:t>
            </a:r>
            <a:endParaRPr lang="en-US"/>
          </a:p>
        </p:txBody>
      </p:sp>
      <p:sp>
        <p:nvSpPr>
          <p:cNvPr id="1027" name="Text Placeholder 2"/>
          <p:cNvSpPr>
            <a:spLocks noGrp="1"/>
          </p:cNvSpPr>
          <p:nvPr>
            <p:ph type="body" idx="1"/>
          </p:nvPr>
        </p:nvSpPr>
        <p:spPr bwMode="auto">
          <a:xfrm>
            <a:off x="457200" y="1600206"/>
            <a:ext cx="8229600" cy="4525963"/>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2"/>
          </p:nvPr>
        </p:nvSpPr>
        <p:spPr>
          <a:xfrm>
            <a:off x="457200" y="6356485"/>
            <a:ext cx="2133600" cy="365125"/>
          </a:xfrm>
          <a:prstGeom prst="rect">
            <a:avLst/>
          </a:prstGeom>
        </p:spPr>
        <p:txBody>
          <a:bodyPr vert="horz" wrap="square" lIns="91440" tIns="45720" rIns="91440" bIns="45720" numCol="1" anchor="ctr" anchorCtr="0" compatLnSpc="1">
            <a:prstTxWarp prst="textNoShape">
              <a:avLst/>
            </a:prstTxWarp>
          </a:bodyPr>
          <a:lstStyle>
            <a:lvl1pPr>
              <a:defRPr sz="1067">
                <a:solidFill>
                  <a:srgbClr val="898989"/>
                </a:solidFill>
                <a:latin typeface="Calibri" charset="0"/>
              </a:defRPr>
            </a:lvl1pPr>
          </a:lstStyle>
          <a:p>
            <a:fld id="{9BA7CC5D-567C-544E-AE71-1308DC1468B9}" type="datetimeFigureOut">
              <a:rPr lang="en-US">
                <a:cs typeface="ＭＳ Ｐゴシック" charset="0"/>
              </a:rPr>
              <a:pPr/>
              <a:t>3/23/18</a:t>
            </a:fld>
            <a:endParaRPr lang="en-US">
              <a:cs typeface="ＭＳ Ｐゴシック" charset="0"/>
            </a:endParaRPr>
          </a:p>
        </p:txBody>
      </p:sp>
      <p:sp>
        <p:nvSpPr>
          <p:cNvPr id="5" name="Footer Placeholder 4"/>
          <p:cNvSpPr>
            <a:spLocks noGrp="1"/>
          </p:cNvSpPr>
          <p:nvPr>
            <p:ph type="ftr" sz="quarter" idx="3"/>
          </p:nvPr>
        </p:nvSpPr>
        <p:spPr>
          <a:xfrm>
            <a:off x="3124200" y="6356485"/>
            <a:ext cx="2895600" cy="365125"/>
          </a:xfrm>
          <a:prstGeom prst="rect">
            <a:avLst/>
          </a:prstGeom>
        </p:spPr>
        <p:txBody>
          <a:bodyPr vert="horz" lIns="91440" tIns="45720" rIns="91440" bIns="45720" rtlCol="0" anchor="ctr"/>
          <a:lstStyle>
            <a:lvl1pPr algn="ctr" fontAlgn="auto">
              <a:spcBef>
                <a:spcPts val="0"/>
              </a:spcBef>
              <a:spcAft>
                <a:spcPts val="0"/>
              </a:spcAft>
              <a:defRPr sz="1067">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8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067">
                <a:solidFill>
                  <a:srgbClr val="898989"/>
                </a:solidFill>
                <a:latin typeface="Calibri" charset="0"/>
              </a:defRPr>
            </a:lvl1pPr>
          </a:lstStyle>
          <a:p>
            <a:fld id="{10C9F631-523E-1043-98C9-C184F84E16B7}" type="slidenum">
              <a:rPr lang="en-US">
                <a:cs typeface="ＭＳ Ｐゴシック" charset="0"/>
              </a:rPr>
              <a:pPr/>
              <a:t>‹n.›</a:t>
            </a:fld>
            <a:endParaRPr lang="en-US">
              <a:cs typeface="ＭＳ Ｐゴシック" charset="0"/>
            </a:endParaRPr>
          </a:p>
        </p:txBody>
      </p:sp>
    </p:spTree>
    <p:extLst>
      <p:ext uri="{BB962C8B-B14F-4D97-AF65-F5344CB8AC3E}">
        <p14:creationId xmlns:p14="http://schemas.microsoft.com/office/powerpoint/2010/main" val="1991921004"/>
      </p:ext>
    </p:extLst>
  </p:cSld>
  <p:clrMap bg1="lt1" tx1="dk1" bg2="lt2" tx2="dk2" accent1="accent1" accent2="accent2" accent3="accent3" accent4="accent4" accent5="accent5" accent6="accent6" hlink="hlink" folHlink="folHlink"/>
  <p:sldLayoutIdLst>
    <p:sldLayoutId id="2147484145" r:id="rId1"/>
    <p:sldLayoutId id="2147484146" r:id="rId2"/>
    <p:sldLayoutId id="2147484147" r:id="rId3"/>
    <p:sldLayoutId id="2147484148" r:id="rId4"/>
    <p:sldLayoutId id="2147484149" r:id="rId5"/>
    <p:sldLayoutId id="2147484150" r:id="rId6"/>
    <p:sldLayoutId id="2147484151" r:id="rId7"/>
    <p:sldLayoutId id="2147484152" r:id="rId8"/>
    <p:sldLayoutId id="2147484153" r:id="rId9"/>
    <p:sldLayoutId id="2147484154" r:id="rId10"/>
    <p:sldLayoutId id="2147484155" r:id="rId11"/>
  </p:sldLayoutIdLst>
  <p:txStyles>
    <p:titleStyle>
      <a:lvl1pPr algn="ctr" rtl="0" eaLnBrk="1" fontAlgn="base" hangingPunct="1">
        <a:spcBef>
          <a:spcPct val="0"/>
        </a:spcBef>
        <a:spcAft>
          <a:spcPct val="0"/>
        </a:spcAft>
        <a:defRPr sz="3911" kern="1200">
          <a:solidFill>
            <a:schemeClr val="tx1"/>
          </a:solidFill>
          <a:latin typeface="+mj-lt"/>
          <a:ea typeface="ＭＳ Ｐゴシック" charset="0"/>
          <a:cs typeface="ＭＳ Ｐゴシック" charset="0"/>
        </a:defRPr>
      </a:lvl1pPr>
      <a:lvl2pPr algn="ctr" rtl="0" eaLnBrk="1" fontAlgn="base" hangingPunct="1">
        <a:spcBef>
          <a:spcPct val="0"/>
        </a:spcBef>
        <a:spcAft>
          <a:spcPct val="0"/>
        </a:spcAft>
        <a:defRPr sz="3911">
          <a:solidFill>
            <a:schemeClr val="tx1"/>
          </a:solidFill>
          <a:latin typeface="Calibri" pitchFamily="34" charset="0"/>
          <a:ea typeface="ＭＳ Ｐゴシック" charset="0"/>
          <a:cs typeface="ＭＳ Ｐゴシック" charset="0"/>
        </a:defRPr>
      </a:lvl2pPr>
      <a:lvl3pPr algn="ctr" rtl="0" eaLnBrk="1" fontAlgn="base" hangingPunct="1">
        <a:spcBef>
          <a:spcPct val="0"/>
        </a:spcBef>
        <a:spcAft>
          <a:spcPct val="0"/>
        </a:spcAft>
        <a:defRPr sz="3911">
          <a:solidFill>
            <a:schemeClr val="tx1"/>
          </a:solidFill>
          <a:latin typeface="Calibri" pitchFamily="34" charset="0"/>
          <a:ea typeface="ＭＳ Ｐゴシック" charset="0"/>
          <a:cs typeface="ＭＳ Ｐゴシック" charset="0"/>
        </a:defRPr>
      </a:lvl3pPr>
      <a:lvl4pPr algn="ctr" rtl="0" eaLnBrk="1" fontAlgn="base" hangingPunct="1">
        <a:spcBef>
          <a:spcPct val="0"/>
        </a:spcBef>
        <a:spcAft>
          <a:spcPct val="0"/>
        </a:spcAft>
        <a:defRPr sz="3911">
          <a:solidFill>
            <a:schemeClr val="tx1"/>
          </a:solidFill>
          <a:latin typeface="Calibri" pitchFamily="34" charset="0"/>
          <a:ea typeface="ＭＳ Ｐゴシック" charset="0"/>
          <a:cs typeface="ＭＳ Ｐゴシック" charset="0"/>
        </a:defRPr>
      </a:lvl4pPr>
      <a:lvl5pPr algn="ctr" rtl="0" eaLnBrk="1" fontAlgn="base" hangingPunct="1">
        <a:spcBef>
          <a:spcPct val="0"/>
        </a:spcBef>
        <a:spcAft>
          <a:spcPct val="0"/>
        </a:spcAft>
        <a:defRPr sz="3911">
          <a:solidFill>
            <a:schemeClr val="tx1"/>
          </a:solidFill>
          <a:latin typeface="Calibri" pitchFamily="34" charset="0"/>
          <a:ea typeface="ＭＳ Ｐゴシック" charset="0"/>
          <a:cs typeface="ＭＳ Ｐゴシック" charset="0"/>
        </a:defRPr>
      </a:lvl5pPr>
      <a:lvl6pPr marL="406405" algn="ctr" rtl="0" eaLnBrk="1" fontAlgn="base" hangingPunct="1">
        <a:spcBef>
          <a:spcPct val="0"/>
        </a:spcBef>
        <a:spcAft>
          <a:spcPct val="0"/>
        </a:spcAft>
        <a:defRPr sz="3911">
          <a:solidFill>
            <a:schemeClr val="tx1"/>
          </a:solidFill>
          <a:latin typeface="Calibri" pitchFamily="34" charset="0"/>
        </a:defRPr>
      </a:lvl6pPr>
      <a:lvl7pPr marL="812810" algn="ctr" rtl="0" eaLnBrk="1" fontAlgn="base" hangingPunct="1">
        <a:spcBef>
          <a:spcPct val="0"/>
        </a:spcBef>
        <a:spcAft>
          <a:spcPct val="0"/>
        </a:spcAft>
        <a:defRPr sz="3911">
          <a:solidFill>
            <a:schemeClr val="tx1"/>
          </a:solidFill>
          <a:latin typeface="Calibri" pitchFamily="34" charset="0"/>
        </a:defRPr>
      </a:lvl7pPr>
      <a:lvl8pPr marL="1219215" algn="ctr" rtl="0" eaLnBrk="1" fontAlgn="base" hangingPunct="1">
        <a:spcBef>
          <a:spcPct val="0"/>
        </a:spcBef>
        <a:spcAft>
          <a:spcPct val="0"/>
        </a:spcAft>
        <a:defRPr sz="3911">
          <a:solidFill>
            <a:schemeClr val="tx1"/>
          </a:solidFill>
          <a:latin typeface="Calibri" pitchFamily="34" charset="0"/>
        </a:defRPr>
      </a:lvl8pPr>
      <a:lvl9pPr marL="1625620" algn="ctr" rtl="0" eaLnBrk="1" fontAlgn="base" hangingPunct="1">
        <a:spcBef>
          <a:spcPct val="0"/>
        </a:spcBef>
        <a:spcAft>
          <a:spcPct val="0"/>
        </a:spcAft>
        <a:defRPr sz="3911">
          <a:solidFill>
            <a:schemeClr val="tx1"/>
          </a:solidFill>
          <a:latin typeface="Calibri" pitchFamily="34" charset="0"/>
        </a:defRPr>
      </a:lvl9pPr>
    </p:titleStyle>
    <p:bodyStyle>
      <a:lvl1pPr marL="304804" indent="-304804" algn="l" rtl="0" eaLnBrk="1" fontAlgn="base" hangingPunct="1">
        <a:spcBef>
          <a:spcPct val="20000"/>
        </a:spcBef>
        <a:spcAft>
          <a:spcPct val="0"/>
        </a:spcAft>
        <a:buFont typeface="Arial" charset="0"/>
        <a:buChar char="•"/>
        <a:defRPr sz="2844" kern="1200">
          <a:solidFill>
            <a:schemeClr val="tx1"/>
          </a:solidFill>
          <a:latin typeface="+mn-lt"/>
          <a:ea typeface="ＭＳ Ｐゴシック" charset="0"/>
          <a:cs typeface="ＭＳ Ｐゴシック" charset="0"/>
        </a:defRPr>
      </a:lvl1pPr>
      <a:lvl2pPr marL="660408" indent="-254003" algn="l" rtl="0" eaLnBrk="1" fontAlgn="base" hangingPunct="1">
        <a:spcBef>
          <a:spcPct val="20000"/>
        </a:spcBef>
        <a:spcAft>
          <a:spcPct val="0"/>
        </a:spcAft>
        <a:buFont typeface="Arial" charset="0"/>
        <a:buChar char="–"/>
        <a:defRPr sz="2489" kern="1200">
          <a:solidFill>
            <a:schemeClr val="tx1"/>
          </a:solidFill>
          <a:latin typeface="+mn-lt"/>
          <a:ea typeface="ＭＳ Ｐゴシック" charset="0"/>
          <a:cs typeface="+mn-cs"/>
        </a:defRPr>
      </a:lvl2pPr>
      <a:lvl3pPr marL="1016013" indent="-203203" algn="l" rtl="0" eaLnBrk="1" fontAlgn="base" hangingPunct="1">
        <a:spcBef>
          <a:spcPct val="20000"/>
        </a:spcBef>
        <a:spcAft>
          <a:spcPct val="0"/>
        </a:spcAft>
        <a:buFont typeface="Arial" charset="0"/>
        <a:buChar char="•"/>
        <a:defRPr sz="2133" kern="1200">
          <a:solidFill>
            <a:schemeClr val="tx1"/>
          </a:solidFill>
          <a:latin typeface="+mn-lt"/>
          <a:ea typeface="ＭＳ Ｐゴシック" charset="0"/>
          <a:cs typeface="+mn-cs"/>
        </a:defRPr>
      </a:lvl3pPr>
      <a:lvl4pPr marL="1422418" indent="-203203" algn="l" rtl="0" eaLnBrk="1" fontAlgn="base" hangingPunct="1">
        <a:spcBef>
          <a:spcPct val="20000"/>
        </a:spcBef>
        <a:spcAft>
          <a:spcPct val="0"/>
        </a:spcAft>
        <a:buFont typeface="Arial" charset="0"/>
        <a:buChar char="–"/>
        <a:defRPr sz="1778" kern="1200">
          <a:solidFill>
            <a:schemeClr val="tx1"/>
          </a:solidFill>
          <a:latin typeface="+mn-lt"/>
          <a:ea typeface="ＭＳ Ｐゴシック" charset="0"/>
          <a:cs typeface="+mn-cs"/>
        </a:defRPr>
      </a:lvl4pPr>
      <a:lvl5pPr marL="1828823" indent="-203203" algn="l" rtl="0" eaLnBrk="1" fontAlgn="base" hangingPunct="1">
        <a:spcBef>
          <a:spcPct val="20000"/>
        </a:spcBef>
        <a:spcAft>
          <a:spcPct val="0"/>
        </a:spcAft>
        <a:buFont typeface="Arial" charset="0"/>
        <a:buChar char="»"/>
        <a:defRPr sz="1778" kern="1200">
          <a:solidFill>
            <a:schemeClr val="tx1"/>
          </a:solidFill>
          <a:latin typeface="+mn-lt"/>
          <a:ea typeface="ＭＳ Ｐゴシック" charset="0"/>
          <a:cs typeface="+mn-cs"/>
        </a:defRPr>
      </a:lvl5pPr>
      <a:lvl6pPr marL="2235228"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6pPr>
      <a:lvl7pPr marL="2641633"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7pPr>
      <a:lvl8pPr marL="3048038"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8pPr>
      <a:lvl9pPr marL="3454443"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9pPr>
    </p:bodyStyle>
    <p:otherStyle>
      <a:defPPr>
        <a:defRPr lang="en-US"/>
      </a:defPPr>
      <a:lvl1pPr marL="0" algn="l" defTabSz="812810" rtl="0" eaLnBrk="1" latinLnBrk="0" hangingPunct="1">
        <a:defRPr sz="1600" kern="1200">
          <a:solidFill>
            <a:schemeClr val="tx1"/>
          </a:solidFill>
          <a:latin typeface="+mn-lt"/>
          <a:ea typeface="+mn-ea"/>
          <a:cs typeface="+mn-cs"/>
        </a:defRPr>
      </a:lvl1pPr>
      <a:lvl2pPr marL="406405" algn="l" defTabSz="812810" rtl="0" eaLnBrk="1" latinLnBrk="0" hangingPunct="1">
        <a:defRPr sz="1600" kern="1200">
          <a:solidFill>
            <a:schemeClr val="tx1"/>
          </a:solidFill>
          <a:latin typeface="+mn-lt"/>
          <a:ea typeface="+mn-ea"/>
          <a:cs typeface="+mn-cs"/>
        </a:defRPr>
      </a:lvl2pPr>
      <a:lvl3pPr marL="812810" algn="l" defTabSz="812810" rtl="0" eaLnBrk="1" latinLnBrk="0" hangingPunct="1">
        <a:defRPr sz="1600" kern="1200">
          <a:solidFill>
            <a:schemeClr val="tx1"/>
          </a:solidFill>
          <a:latin typeface="+mn-lt"/>
          <a:ea typeface="+mn-ea"/>
          <a:cs typeface="+mn-cs"/>
        </a:defRPr>
      </a:lvl3pPr>
      <a:lvl4pPr marL="1219215" algn="l" defTabSz="812810" rtl="0" eaLnBrk="1" latinLnBrk="0" hangingPunct="1">
        <a:defRPr sz="1600" kern="1200">
          <a:solidFill>
            <a:schemeClr val="tx1"/>
          </a:solidFill>
          <a:latin typeface="+mn-lt"/>
          <a:ea typeface="+mn-ea"/>
          <a:cs typeface="+mn-cs"/>
        </a:defRPr>
      </a:lvl4pPr>
      <a:lvl5pPr marL="1625620" algn="l" defTabSz="812810" rtl="0" eaLnBrk="1" latinLnBrk="0" hangingPunct="1">
        <a:defRPr sz="1600" kern="1200">
          <a:solidFill>
            <a:schemeClr val="tx1"/>
          </a:solidFill>
          <a:latin typeface="+mn-lt"/>
          <a:ea typeface="+mn-ea"/>
          <a:cs typeface="+mn-cs"/>
        </a:defRPr>
      </a:lvl5pPr>
      <a:lvl6pPr marL="2032025" algn="l" defTabSz="812810" rtl="0" eaLnBrk="1" latinLnBrk="0" hangingPunct="1">
        <a:defRPr sz="1600" kern="1200">
          <a:solidFill>
            <a:schemeClr val="tx1"/>
          </a:solidFill>
          <a:latin typeface="+mn-lt"/>
          <a:ea typeface="+mn-ea"/>
          <a:cs typeface="+mn-cs"/>
        </a:defRPr>
      </a:lvl6pPr>
      <a:lvl7pPr marL="2438430" algn="l" defTabSz="812810" rtl="0" eaLnBrk="1" latinLnBrk="0" hangingPunct="1">
        <a:defRPr sz="1600" kern="1200">
          <a:solidFill>
            <a:schemeClr val="tx1"/>
          </a:solidFill>
          <a:latin typeface="+mn-lt"/>
          <a:ea typeface="+mn-ea"/>
          <a:cs typeface="+mn-cs"/>
        </a:defRPr>
      </a:lvl7pPr>
      <a:lvl8pPr marL="2844836" algn="l" defTabSz="812810" rtl="0" eaLnBrk="1" latinLnBrk="0" hangingPunct="1">
        <a:defRPr sz="1600" kern="1200">
          <a:solidFill>
            <a:schemeClr val="tx1"/>
          </a:solidFill>
          <a:latin typeface="+mn-lt"/>
          <a:ea typeface="+mn-ea"/>
          <a:cs typeface="+mn-cs"/>
        </a:defRPr>
      </a:lvl8pPr>
      <a:lvl9pPr marL="3251241" algn="l" defTabSz="812810" rtl="0" eaLnBrk="1" latinLnBrk="0" hangingPunct="1">
        <a:defRPr sz="16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fontAlgn="auto">
              <a:spcBef>
                <a:spcPts val="0"/>
              </a:spcBef>
              <a:spcAft>
                <a:spcPts val="0"/>
              </a:spcAft>
              <a:defRPr sz="1067" smtClean="0">
                <a:solidFill>
                  <a:schemeClr val="tx1">
                    <a:tint val="75000"/>
                  </a:schemeClr>
                </a:solidFill>
                <a:latin typeface="+mn-lt"/>
              </a:defRPr>
            </a:lvl1pPr>
          </a:lstStyle>
          <a:p>
            <a:pPr>
              <a:defRPr/>
            </a:pPr>
            <a:fld id="{C8DDBDA4-1752-497B-AC84-B6D05D3E1C62}" type="datetimeFigureOut">
              <a:rPr lang="it-IT">
                <a:solidFill>
                  <a:prstClr val="black">
                    <a:tint val="75000"/>
                  </a:prstClr>
                </a:solidFill>
                <a:ea typeface=""/>
              </a:rPr>
              <a:pPr>
                <a:defRPr/>
              </a:pPr>
              <a:t>23/03/18</a:t>
            </a:fld>
            <a:endParaRPr lang="it-IT">
              <a:solidFill>
                <a:prstClr val="black">
                  <a:tint val="75000"/>
                </a:prstClr>
              </a:solidFill>
              <a:ea typeface=""/>
            </a:endParaRPr>
          </a:p>
        </p:txBody>
      </p:sp>
      <p:sp>
        <p:nvSpPr>
          <p:cNvPr id="5" name="Segnaposto piè di pagina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fontAlgn="auto">
              <a:spcBef>
                <a:spcPts val="0"/>
              </a:spcBef>
              <a:spcAft>
                <a:spcPts val="0"/>
              </a:spcAft>
              <a:defRPr sz="1067">
                <a:solidFill>
                  <a:schemeClr val="tx1">
                    <a:tint val="75000"/>
                  </a:schemeClr>
                </a:solidFill>
                <a:latin typeface="+mn-lt"/>
              </a:defRPr>
            </a:lvl1pPr>
          </a:lstStyle>
          <a:p>
            <a:pPr>
              <a:defRPr/>
            </a:pPr>
            <a:endParaRPr lang="it-IT">
              <a:solidFill>
                <a:prstClr val="black">
                  <a:tint val="75000"/>
                </a:prstClr>
              </a:solidFill>
              <a:ea typeface=""/>
            </a:endParaRPr>
          </a:p>
        </p:txBody>
      </p:sp>
      <p:sp>
        <p:nvSpPr>
          <p:cNvPr id="6" name="Segnaposto numero diapositiva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fontAlgn="auto">
              <a:spcBef>
                <a:spcPts val="0"/>
              </a:spcBef>
              <a:spcAft>
                <a:spcPts val="0"/>
              </a:spcAft>
              <a:defRPr sz="1067" smtClean="0">
                <a:solidFill>
                  <a:schemeClr val="tx1">
                    <a:tint val="75000"/>
                  </a:schemeClr>
                </a:solidFill>
                <a:latin typeface="+mn-lt"/>
              </a:defRPr>
            </a:lvl1pPr>
          </a:lstStyle>
          <a:p>
            <a:pPr>
              <a:defRPr/>
            </a:pPr>
            <a:fld id="{5B105EAF-A89C-4213-A06A-10540D21604D}" type="slidenum">
              <a:rPr lang="it-IT">
                <a:solidFill>
                  <a:prstClr val="black">
                    <a:tint val="75000"/>
                  </a:prstClr>
                </a:solidFill>
                <a:ea typeface=""/>
              </a:rPr>
              <a:pPr>
                <a:defRPr/>
              </a:pPr>
              <a:t>‹n.›</a:t>
            </a:fld>
            <a:endParaRPr lang="it-IT">
              <a:solidFill>
                <a:prstClr val="black">
                  <a:tint val="75000"/>
                </a:prstClr>
              </a:solidFill>
              <a:ea typeface=""/>
            </a:endParaRPr>
          </a:p>
        </p:txBody>
      </p:sp>
    </p:spTree>
    <p:extLst>
      <p:ext uri="{BB962C8B-B14F-4D97-AF65-F5344CB8AC3E}">
        <p14:creationId xmlns:p14="http://schemas.microsoft.com/office/powerpoint/2010/main" val="1388231366"/>
      </p:ext>
    </p:extLst>
  </p:cSld>
  <p:clrMap bg1="lt1" tx1="dk1" bg2="lt2" tx2="dk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Lst>
  <p:txStyles>
    <p:titleStyle>
      <a:lvl1pPr algn="ctr" rtl="0" fontAlgn="base">
        <a:spcBef>
          <a:spcPct val="0"/>
        </a:spcBef>
        <a:spcAft>
          <a:spcPct val="0"/>
        </a:spcAft>
        <a:defRPr sz="3911" kern="1200">
          <a:solidFill>
            <a:schemeClr val="tx1"/>
          </a:solidFill>
          <a:latin typeface="+mj-lt"/>
          <a:ea typeface="+mj-ea"/>
          <a:cs typeface="+mj-cs"/>
        </a:defRPr>
      </a:lvl1pPr>
      <a:lvl2pPr algn="ctr" rtl="0" fontAlgn="base">
        <a:spcBef>
          <a:spcPct val="0"/>
        </a:spcBef>
        <a:spcAft>
          <a:spcPct val="0"/>
        </a:spcAft>
        <a:defRPr sz="3911">
          <a:solidFill>
            <a:schemeClr val="tx1"/>
          </a:solidFill>
          <a:latin typeface="Calibri" pitchFamily="34" charset="0"/>
        </a:defRPr>
      </a:lvl2pPr>
      <a:lvl3pPr algn="ctr" rtl="0" fontAlgn="base">
        <a:spcBef>
          <a:spcPct val="0"/>
        </a:spcBef>
        <a:spcAft>
          <a:spcPct val="0"/>
        </a:spcAft>
        <a:defRPr sz="3911">
          <a:solidFill>
            <a:schemeClr val="tx1"/>
          </a:solidFill>
          <a:latin typeface="Calibri" pitchFamily="34" charset="0"/>
        </a:defRPr>
      </a:lvl3pPr>
      <a:lvl4pPr algn="ctr" rtl="0" fontAlgn="base">
        <a:spcBef>
          <a:spcPct val="0"/>
        </a:spcBef>
        <a:spcAft>
          <a:spcPct val="0"/>
        </a:spcAft>
        <a:defRPr sz="3911">
          <a:solidFill>
            <a:schemeClr val="tx1"/>
          </a:solidFill>
          <a:latin typeface="Calibri" pitchFamily="34" charset="0"/>
        </a:defRPr>
      </a:lvl4pPr>
      <a:lvl5pPr algn="ctr" rtl="0" fontAlgn="base">
        <a:spcBef>
          <a:spcPct val="0"/>
        </a:spcBef>
        <a:spcAft>
          <a:spcPct val="0"/>
        </a:spcAft>
        <a:defRPr sz="3911">
          <a:solidFill>
            <a:schemeClr val="tx1"/>
          </a:solidFill>
          <a:latin typeface="Calibri" pitchFamily="34" charset="0"/>
        </a:defRPr>
      </a:lvl5pPr>
      <a:lvl6pPr marL="406405" algn="ctr" rtl="0" fontAlgn="base">
        <a:spcBef>
          <a:spcPct val="0"/>
        </a:spcBef>
        <a:spcAft>
          <a:spcPct val="0"/>
        </a:spcAft>
        <a:defRPr sz="3911">
          <a:solidFill>
            <a:schemeClr val="tx1"/>
          </a:solidFill>
          <a:latin typeface="Calibri" pitchFamily="34" charset="0"/>
        </a:defRPr>
      </a:lvl6pPr>
      <a:lvl7pPr marL="812810" algn="ctr" rtl="0" fontAlgn="base">
        <a:spcBef>
          <a:spcPct val="0"/>
        </a:spcBef>
        <a:spcAft>
          <a:spcPct val="0"/>
        </a:spcAft>
        <a:defRPr sz="3911">
          <a:solidFill>
            <a:schemeClr val="tx1"/>
          </a:solidFill>
          <a:latin typeface="Calibri" pitchFamily="34" charset="0"/>
        </a:defRPr>
      </a:lvl7pPr>
      <a:lvl8pPr marL="1219215" algn="ctr" rtl="0" fontAlgn="base">
        <a:spcBef>
          <a:spcPct val="0"/>
        </a:spcBef>
        <a:spcAft>
          <a:spcPct val="0"/>
        </a:spcAft>
        <a:defRPr sz="3911">
          <a:solidFill>
            <a:schemeClr val="tx1"/>
          </a:solidFill>
          <a:latin typeface="Calibri" pitchFamily="34" charset="0"/>
        </a:defRPr>
      </a:lvl8pPr>
      <a:lvl9pPr marL="1625620" algn="ctr" rtl="0" fontAlgn="base">
        <a:spcBef>
          <a:spcPct val="0"/>
        </a:spcBef>
        <a:spcAft>
          <a:spcPct val="0"/>
        </a:spcAft>
        <a:defRPr sz="3911">
          <a:solidFill>
            <a:schemeClr val="tx1"/>
          </a:solidFill>
          <a:latin typeface="Calibri" pitchFamily="34" charset="0"/>
        </a:defRPr>
      </a:lvl9pPr>
    </p:titleStyle>
    <p:bodyStyle>
      <a:lvl1pPr marL="304804" indent="-304804" algn="l" rtl="0" fontAlgn="base">
        <a:spcBef>
          <a:spcPct val="20000"/>
        </a:spcBef>
        <a:spcAft>
          <a:spcPct val="0"/>
        </a:spcAft>
        <a:buFont typeface="Arial" charset="0"/>
        <a:buChar char="•"/>
        <a:defRPr sz="2844" kern="1200">
          <a:solidFill>
            <a:schemeClr val="tx1"/>
          </a:solidFill>
          <a:latin typeface="+mn-lt"/>
          <a:ea typeface="+mn-ea"/>
          <a:cs typeface="+mn-cs"/>
        </a:defRPr>
      </a:lvl1pPr>
      <a:lvl2pPr marL="660408" indent="-254003" algn="l" rtl="0" fontAlgn="base">
        <a:spcBef>
          <a:spcPct val="20000"/>
        </a:spcBef>
        <a:spcAft>
          <a:spcPct val="0"/>
        </a:spcAft>
        <a:buFont typeface="Arial" charset="0"/>
        <a:buChar char="–"/>
        <a:defRPr sz="2489" kern="1200">
          <a:solidFill>
            <a:schemeClr val="tx1"/>
          </a:solidFill>
          <a:latin typeface="+mn-lt"/>
          <a:ea typeface="+mn-ea"/>
          <a:cs typeface="+mn-cs"/>
        </a:defRPr>
      </a:lvl2pPr>
      <a:lvl3pPr marL="1016013" indent="-203203" algn="l" rtl="0" fontAlgn="base">
        <a:spcBef>
          <a:spcPct val="20000"/>
        </a:spcBef>
        <a:spcAft>
          <a:spcPct val="0"/>
        </a:spcAft>
        <a:buFont typeface="Arial" charset="0"/>
        <a:buChar char="•"/>
        <a:defRPr sz="2133" kern="1200">
          <a:solidFill>
            <a:schemeClr val="tx1"/>
          </a:solidFill>
          <a:latin typeface="+mn-lt"/>
          <a:ea typeface="+mn-ea"/>
          <a:cs typeface="+mn-cs"/>
        </a:defRPr>
      </a:lvl3pPr>
      <a:lvl4pPr marL="1422418" indent="-203203" algn="l" rtl="0" fontAlgn="base">
        <a:spcBef>
          <a:spcPct val="20000"/>
        </a:spcBef>
        <a:spcAft>
          <a:spcPct val="0"/>
        </a:spcAft>
        <a:buFont typeface="Arial" charset="0"/>
        <a:buChar char="–"/>
        <a:defRPr sz="1778" kern="1200">
          <a:solidFill>
            <a:schemeClr val="tx1"/>
          </a:solidFill>
          <a:latin typeface="+mn-lt"/>
          <a:ea typeface="+mn-ea"/>
          <a:cs typeface="+mn-cs"/>
        </a:defRPr>
      </a:lvl4pPr>
      <a:lvl5pPr marL="1828823" indent="-203203" algn="l" rtl="0" fontAlgn="base">
        <a:spcBef>
          <a:spcPct val="20000"/>
        </a:spcBef>
        <a:spcAft>
          <a:spcPct val="0"/>
        </a:spcAft>
        <a:buFont typeface="Arial" charset="0"/>
        <a:buChar char="»"/>
        <a:defRPr sz="1778" kern="1200">
          <a:solidFill>
            <a:schemeClr val="tx1"/>
          </a:solidFill>
          <a:latin typeface="+mn-lt"/>
          <a:ea typeface="+mn-ea"/>
          <a:cs typeface="+mn-cs"/>
        </a:defRPr>
      </a:lvl5pPr>
      <a:lvl6pPr marL="2235228"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6pPr>
      <a:lvl7pPr marL="2641633"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7pPr>
      <a:lvl8pPr marL="3048038"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8pPr>
      <a:lvl9pPr marL="3454443" indent="-203203" algn="l" defTabSz="812810" rtl="0" eaLnBrk="1" latinLnBrk="0" hangingPunct="1">
        <a:spcBef>
          <a:spcPct val="20000"/>
        </a:spcBef>
        <a:buFont typeface="Arial" pitchFamily="34" charset="0"/>
        <a:buChar char="•"/>
        <a:defRPr sz="1778" kern="1200">
          <a:solidFill>
            <a:schemeClr val="tx1"/>
          </a:solidFill>
          <a:latin typeface="+mn-lt"/>
          <a:ea typeface="+mn-ea"/>
          <a:cs typeface="+mn-cs"/>
        </a:defRPr>
      </a:lvl9pPr>
    </p:bodyStyle>
    <p:otherStyle>
      <a:defPPr>
        <a:defRPr lang="it-IT"/>
      </a:defPPr>
      <a:lvl1pPr marL="0" algn="l" defTabSz="812810" rtl="0" eaLnBrk="1" latinLnBrk="0" hangingPunct="1">
        <a:defRPr sz="1600" kern="1200">
          <a:solidFill>
            <a:schemeClr val="tx1"/>
          </a:solidFill>
          <a:latin typeface="+mn-lt"/>
          <a:ea typeface="+mn-ea"/>
          <a:cs typeface="+mn-cs"/>
        </a:defRPr>
      </a:lvl1pPr>
      <a:lvl2pPr marL="406405" algn="l" defTabSz="812810" rtl="0" eaLnBrk="1" latinLnBrk="0" hangingPunct="1">
        <a:defRPr sz="1600" kern="1200">
          <a:solidFill>
            <a:schemeClr val="tx1"/>
          </a:solidFill>
          <a:latin typeface="+mn-lt"/>
          <a:ea typeface="+mn-ea"/>
          <a:cs typeface="+mn-cs"/>
        </a:defRPr>
      </a:lvl2pPr>
      <a:lvl3pPr marL="812810" algn="l" defTabSz="812810" rtl="0" eaLnBrk="1" latinLnBrk="0" hangingPunct="1">
        <a:defRPr sz="1600" kern="1200">
          <a:solidFill>
            <a:schemeClr val="tx1"/>
          </a:solidFill>
          <a:latin typeface="+mn-lt"/>
          <a:ea typeface="+mn-ea"/>
          <a:cs typeface="+mn-cs"/>
        </a:defRPr>
      </a:lvl3pPr>
      <a:lvl4pPr marL="1219215" algn="l" defTabSz="812810" rtl="0" eaLnBrk="1" latinLnBrk="0" hangingPunct="1">
        <a:defRPr sz="1600" kern="1200">
          <a:solidFill>
            <a:schemeClr val="tx1"/>
          </a:solidFill>
          <a:latin typeface="+mn-lt"/>
          <a:ea typeface="+mn-ea"/>
          <a:cs typeface="+mn-cs"/>
        </a:defRPr>
      </a:lvl4pPr>
      <a:lvl5pPr marL="1625620" algn="l" defTabSz="812810" rtl="0" eaLnBrk="1" latinLnBrk="0" hangingPunct="1">
        <a:defRPr sz="1600" kern="1200">
          <a:solidFill>
            <a:schemeClr val="tx1"/>
          </a:solidFill>
          <a:latin typeface="+mn-lt"/>
          <a:ea typeface="+mn-ea"/>
          <a:cs typeface="+mn-cs"/>
        </a:defRPr>
      </a:lvl5pPr>
      <a:lvl6pPr marL="2032025" algn="l" defTabSz="812810" rtl="0" eaLnBrk="1" latinLnBrk="0" hangingPunct="1">
        <a:defRPr sz="1600" kern="1200">
          <a:solidFill>
            <a:schemeClr val="tx1"/>
          </a:solidFill>
          <a:latin typeface="+mn-lt"/>
          <a:ea typeface="+mn-ea"/>
          <a:cs typeface="+mn-cs"/>
        </a:defRPr>
      </a:lvl6pPr>
      <a:lvl7pPr marL="2438430" algn="l" defTabSz="812810" rtl="0" eaLnBrk="1" latinLnBrk="0" hangingPunct="1">
        <a:defRPr sz="1600" kern="1200">
          <a:solidFill>
            <a:schemeClr val="tx1"/>
          </a:solidFill>
          <a:latin typeface="+mn-lt"/>
          <a:ea typeface="+mn-ea"/>
          <a:cs typeface="+mn-cs"/>
        </a:defRPr>
      </a:lvl7pPr>
      <a:lvl8pPr marL="2844836" algn="l" defTabSz="812810" rtl="0" eaLnBrk="1" latinLnBrk="0" hangingPunct="1">
        <a:defRPr sz="1600" kern="1200">
          <a:solidFill>
            <a:schemeClr val="tx1"/>
          </a:solidFill>
          <a:latin typeface="+mn-lt"/>
          <a:ea typeface="+mn-ea"/>
          <a:cs typeface="+mn-cs"/>
        </a:defRPr>
      </a:lvl8pPr>
      <a:lvl9pPr marL="3251241" algn="l" defTabSz="812810"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ctr" anchorCtr="0" compatLnSpc="1">
            <a:prstTxWarp prst="textNoShape">
              <a:avLst/>
            </a:prstTxWarp>
          </a:bodyPr>
          <a:lstStyle/>
          <a:p>
            <a:pPr lvl="0"/>
            <a:r>
              <a:rPr lang="fr-FR"/>
              <a:t>Cliquez pour modifier le style du titre du masque</a:t>
            </a:r>
          </a:p>
        </p:txBody>
      </p:sp>
      <p:sp>
        <p:nvSpPr>
          <p:cNvPr id="6922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922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lvl1pPr eaLnBrk="0" hangingPunct="0">
              <a:defRPr sz="1400">
                <a:latin typeface="+mn-lt"/>
              </a:defRPr>
            </a:lvl1pPr>
          </a:lstStyle>
          <a:p>
            <a:endParaRPr lang="en-GB"/>
          </a:p>
        </p:txBody>
      </p:sp>
      <p:sp>
        <p:nvSpPr>
          <p:cNvPr id="6922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lvl1pPr algn="ctr" eaLnBrk="0" hangingPunct="0">
              <a:defRPr sz="1400">
                <a:latin typeface="+mn-lt"/>
              </a:defRPr>
            </a:lvl1pPr>
          </a:lstStyle>
          <a:p>
            <a:endParaRPr lang="en-GB"/>
          </a:p>
        </p:txBody>
      </p:sp>
      <p:sp>
        <p:nvSpPr>
          <p:cNvPr id="6922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20" tIns="45711" rIns="91420" bIns="45711" numCol="1" anchor="t" anchorCtr="0" compatLnSpc="1">
            <a:prstTxWarp prst="textNoShape">
              <a:avLst/>
            </a:prstTxWarp>
          </a:bodyPr>
          <a:lstStyle>
            <a:lvl1pPr algn="r" eaLnBrk="0" hangingPunct="0">
              <a:defRPr sz="1400">
                <a:latin typeface="+mn-lt"/>
              </a:defRPr>
            </a:lvl1pPr>
          </a:lstStyle>
          <a:p>
            <a:fld id="{9F11B973-D0F6-ED41-9F9D-A516EA227F55}" type="slidenum">
              <a:rPr lang="en-GB"/>
              <a:pPr/>
              <a:t>‹n.›</a:t>
            </a:fld>
            <a:endParaRPr lang="en-GB"/>
          </a:p>
        </p:txBody>
      </p:sp>
    </p:spTree>
  </p:cSld>
  <p:clrMap bg1="dk2" tx1="lt1" bg2="dk1" tx2="lt2" accent1="accent1" accent2="accent2" accent3="accent3" accent4="accent4" accent5="accent5" accent6="accent6" hlink="hlink" folHlink="folHlink"/>
  <p:sldLayoutIdLst>
    <p:sldLayoutId id="2147483688"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ＭＳ Ｐゴシック" charset="0"/>
        </a:defRPr>
      </a:lvl2pPr>
      <a:lvl3pPr algn="ctr" rtl="0" fontAlgn="base">
        <a:spcBef>
          <a:spcPct val="0"/>
        </a:spcBef>
        <a:spcAft>
          <a:spcPct val="0"/>
        </a:spcAft>
        <a:defRPr sz="4400">
          <a:solidFill>
            <a:schemeClr val="tx2"/>
          </a:solidFill>
          <a:latin typeface="Times New Roman" charset="0"/>
          <a:ea typeface="ＭＳ Ｐゴシック" charset="0"/>
        </a:defRPr>
      </a:lvl3pPr>
      <a:lvl4pPr algn="ctr" rtl="0" fontAlgn="base">
        <a:spcBef>
          <a:spcPct val="0"/>
        </a:spcBef>
        <a:spcAft>
          <a:spcPct val="0"/>
        </a:spcAft>
        <a:defRPr sz="4400">
          <a:solidFill>
            <a:schemeClr val="tx2"/>
          </a:solidFill>
          <a:latin typeface="Times New Roman" charset="0"/>
          <a:ea typeface="ＭＳ Ｐゴシック" charset="0"/>
        </a:defRPr>
      </a:lvl4pPr>
      <a:lvl5pPr algn="ctr" rtl="0" fontAlgn="base">
        <a:spcBef>
          <a:spcPct val="0"/>
        </a:spcBef>
        <a:spcAft>
          <a:spcPct val="0"/>
        </a:spcAft>
        <a:defRPr sz="4400">
          <a:solidFill>
            <a:schemeClr val="tx2"/>
          </a:solidFill>
          <a:latin typeface="Times New Roman" charset="0"/>
          <a:ea typeface="ＭＳ Ｐゴシック" charset="0"/>
        </a:defRPr>
      </a:lvl5pPr>
      <a:lvl6pPr marL="457106" algn="ctr" rtl="0" fontAlgn="base">
        <a:spcBef>
          <a:spcPct val="0"/>
        </a:spcBef>
        <a:spcAft>
          <a:spcPct val="0"/>
        </a:spcAft>
        <a:defRPr sz="4400">
          <a:solidFill>
            <a:schemeClr val="tx2"/>
          </a:solidFill>
          <a:latin typeface="Times New Roman" charset="0"/>
          <a:ea typeface="ＭＳ Ｐゴシック" charset="0"/>
        </a:defRPr>
      </a:lvl6pPr>
      <a:lvl7pPr marL="914210" algn="ctr" rtl="0" fontAlgn="base">
        <a:spcBef>
          <a:spcPct val="0"/>
        </a:spcBef>
        <a:spcAft>
          <a:spcPct val="0"/>
        </a:spcAft>
        <a:defRPr sz="4400">
          <a:solidFill>
            <a:schemeClr val="tx2"/>
          </a:solidFill>
          <a:latin typeface="Times New Roman" charset="0"/>
          <a:ea typeface="ＭＳ Ｐゴシック" charset="0"/>
        </a:defRPr>
      </a:lvl7pPr>
      <a:lvl8pPr marL="1371316" algn="ctr" rtl="0" fontAlgn="base">
        <a:spcBef>
          <a:spcPct val="0"/>
        </a:spcBef>
        <a:spcAft>
          <a:spcPct val="0"/>
        </a:spcAft>
        <a:defRPr sz="4400">
          <a:solidFill>
            <a:schemeClr val="tx2"/>
          </a:solidFill>
          <a:latin typeface="Times New Roman" charset="0"/>
          <a:ea typeface="ＭＳ Ｐゴシック" charset="0"/>
        </a:defRPr>
      </a:lvl8pPr>
      <a:lvl9pPr marL="1828421" algn="ctr" rtl="0" fontAlgn="base">
        <a:spcBef>
          <a:spcPct val="0"/>
        </a:spcBef>
        <a:spcAft>
          <a:spcPct val="0"/>
        </a:spcAft>
        <a:defRPr sz="4400">
          <a:solidFill>
            <a:schemeClr val="tx2"/>
          </a:solidFill>
          <a:latin typeface="Times New Roman" charset="0"/>
          <a:ea typeface="ＭＳ Ｐゴシック" charset="0"/>
        </a:defRPr>
      </a:lvl9pPr>
    </p:titleStyle>
    <p:bodyStyle>
      <a:lvl1pPr marL="342829" indent="-342829" algn="l" rtl="0" fontAlgn="base">
        <a:spcBef>
          <a:spcPct val="20000"/>
        </a:spcBef>
        <a:spcAft>
          <a:spcPct val="0"/>
        </a:spcAft>
        <a:buChar char="•"/>
        <a:defRPr sz="3200">
          <a:solidFill>
            <a:schemeClr val="tx1"/>
          </a:solidFill>
          <a:latin typeface="+mn-lt"/>
          <a:ea typeface="+mn-ea"/>
          <a:cs typeface="+mn-cs"/>
        </a:defRPr>
      </a:lvl1pPr>
      <a:lvl2pPr marL="742796" indent="-285690" algn="l" rtl="0" fontAlgn="base">
        <a:spcBef>
          <a:spcPct val="20000"/>
        </a:spcBef>
        <a:spcAft>
          <a:spcPct val="0"/>
        </a:spcAft>
        <a:buChar char="–"/>
        <a:defRPr sz="2800">
          <a:solidFill>
            <a:schemeClr val="tx1"/>
          </a:solidFill>
          <a:latin typeface="+mn-lt"/>
          <a:ea typeface="+mn-ea"/>
        </a:defRPr>
      </a:lvl2pPr>
      <a:lvl3pPr marL="1142764" indent="-228553" algn="l" rtl="0" fontAlgn="base">
        <a:spcBef>
          <a:spcPct val="20000"/>
        </a:spcBef>
        <a:spcAft>
          <a:spcPct val="0"/>
        </a:spcAft>
        <a:buChar char="•"/>
        <a:defRPr sz="2400">
          <a:solidFill>
            <a:schemeClr val="tx1"/>
          </a:solidFill>
          <a:latin typeface="+mn-lt"/>
          <a:ea typeface="+mn-ea"/>
        </a:defRPr>
      </a:lvl3pPr>
      <a:lvl4pPr marL="1599868" indent="-228553" algn="l" rtl="0" fontAlgn="base">
        <a:spcBef>
          <a:spcPct val="20000"/>
        </a:spcBef>
        <a:spcAft>
          <a:spcPct val="0"/>
        </a:spcAft>
        <a:buChar char="–"/>
        <a:defRPr sz="2000">
          <a:solidFill>
            <a:schemeClr val="tx1"/>
          </a:solidFill>
          <a:latin typeface="+mn-lt"/>
          <a:ea typeface="+mn-ea"/>
        </a:defRPr>
      </a:lvl4pPr>
      <a:lvl5pPr marL="2056974" indent="-228553" algn="l" rtl="0" fontAlgn="base">
        <a:spcBef>
          <a:spcPct val="20000"/>
        </a:spcBef>
        <a:spcAft>
          <a:spcPct val="0"/>
        </a:spcAft>
        <a:buChar char="»"/>
        <a:defRPr sz="2000">
          <a:solidFill>
            <a:schemeClr val="tx1"/>
          </a:solidFill>
          <a:latin typeface="+mn-lt"/>
          <a:ea typeface="+mn-ea"/>
        </a:defRPr>
      </a:lvl5pPr>
      <a:lvl6pPr marL="2514079" indent="-228553" algn="l" rtl="0" fontAlgn="base">
        <a:spcBef>
          <a:spcPct val="20000"/>
        </a:spcBef>
        <a:spcAft>
          <a:spcPct val="0"/>
        </a:spcAft>
        <a:buChar char="»"/>
        <a:defRPr sz="2000">
          <a:solidFill>
            <a:schemeClr val="tx1"/>
          </a:solidFill>
          <a:latin typeface="+mn-lt"/>
          <a:ea typeface="+mn-ea"/>
        </a:defRPr>
      </a:lvl6pPr>
      <a:lvl7pPr marL="2971184" indent="-228553" algn="l" rtl="0" fontAlgn="base">
        <a:spcBef>
          <a:spcPct val="20000"/>
        </a:spcBef>
        <a:spcAft>
          <a:spcPct val="0"/>
        </a:spcAft>
        <a:buChar char="»"/>
        <a:defRPr sz="2000">
          <a:solidFill>
            <a:schemeClr val="tx1"/>
          </a:solidFill>
          <a:latin typeface="+mn-lt"/>
          <a:ea typeface="+mn-ea"/>
        </a:defRPr>
      </a:lvl7pPr>
      <a:lvl8pPr marL="3428289" indent="-228553" algn="l" rtl="0" fontAlgn="base">
        <a:spcBef>
          <a:spcPct val="20000"/>
        </a:spcBef>
        <a:spcAft>
          <a:spcPct val="0"/>
        </a:spcAft>
        <a:buChar char="»"/>
        <a:defRPr sz="2000">
          <a:solidFill>
            <a:schemeClr val="tx1"/>
          </a:solidFill>
          <a:latin typeface="+mn-lt"/>
          <a:ea typeface="+mn-ea"/>
        </a:defRPr>
      </a:lvl8pPr>
      <a:lvl9pPr marL="3885394" indent="-228553" algn="l" rtl="0" fontAlgn="base">
        <a:spcBef>
          <a:spcPct val="20000"/>
        </a:spcBef>
        <a:spcAft>
          <a:spcPct val="0"/>
        </a:spcAft>
        <a:buChar char="»"/>
        <a:defRPr sz="2000">
          <a:solidFill>
            <a:schemeClr val="tx1"/>
          </a:solidFill>
          <a:latin typeface="+mn-lt"/>
          <a:ea typeface="+mn-ea"/>
        </a:defRPr>
      </a:lvl9pPr>
    </p:bodyStyle>
    <p:otherStyle>
      <a:defPPr>
        <a:defRPr lang="it-IT"/>
      </a:defPPr>
      <a:lvl1pPr marL="0" algn="l" defTabSz="457106" rtl="0" eaLnBrk="1" latinLnBrk="0" hangingPunct="1">
        <a:defRPr sz="1800" kern="1200">
          <a:solidFill>
            <a:schemeClr val="tx1"/>
          </a:solidFill>
          <a:latin typeface="+mn-lt"/>
          <a:ea typeface="+mn-ea"/>
          <a:cs typeface="+mn-cs"/>
        </a:defRPr>
      </a:lvl1pPr>
      <a:lvl2pPr marL="457106" algn="l" defTabSz="457106" rtl="0" eaLnBrk="1" latinLnBrk="0" hangingPunct="1">
        <a:defRPr sz="1800" kern="1200">
          <a:solidFill>
            <a:schemeClr val="tx1"/>
          </a:solidFill>
          <a:latin typeface="+mn-lt"/>
          <a:ea typeface="+mn-ea"/>
          <a:cs typeface="+mn-cs"/>
        </a:defRPr>
      </a:lvl2pPr>
      <a:lvl3pPr marL="914210" algn="l" defTabSz="457106" rtl="0" eaLnBrk="1" latinLnBrk="0" hangingPunct="1">
        <a:defRPr sz="1800" kern="1200">
          <a:solidFill>
            <a:schemeClr val="tx1"/>
          </a:solidFill>
          <a:latin typeface="+mn-lt"/>
          <a:ea typeface="+mn-ea"/>
          <a:cs typeface="+mn-cs"/>
        </a:defRPr>
      </a:lvl3pPr>
      <a:lvl4pPr marL="1371316" algn="l" defTabSz="457106" rtl="0" eaLnBrk="1" latinLnBrk="0" hangingPunct="1">
        <a:defRPr sz="1800" kern="1200">
          <a:solidFill>
            <a:schemeClr val="tx1"/>
          </a:solidFill>
          <a:latin typeface="+mn-lt"/>
          <a:ea typeface="+mn-ea"/>
          <a:cs typeface="+mn-cs"/>
        </a:defRPr>
      </a:lvl4pPr>
      <a:lvl5pPr marL="1828421" algn="l" defTabSz="457106" rtl="0" eaLnBrk="1" latinLnBrk="0" hangingPunct="1">
        <a:defRPr sz="1800" kern="1200">
          <a:solidFill>
            <a:schemeClr val="tx1"/>
          </a:solidFill>
          <a:latin typeface="+mn-lt"/>
          <a:ea typeface="+mn-ea"/>
          <a:cs typeface="+mn-cs"/>
        </a:defRPr>
      </a:lvl5pPr>
      <a:lvl6pPr marL="2285526" algn="l" defTabSz="457106" rtl="0" eaLnBrk="1" latinLnBrk="0" hangingPunct="1">
        <a:defRPr sz="1800" kern="1200">
          <a:solidFill>
            <a:schemeClr val="tx1"/>
          </a:solidFill>
          <a:latin typeface="+mn-lt"/>
          <a:ea typeface="+mn-ea"/>
          <a:cs typeface="+mn-cs"/>
        </a:defRPr>
      </a:lvl6pPr>
      <a:lvl7pPr marL="2742630" algn="l" defTabSz="457106" rtl="0" eaLnBrk="1" latinLnBrk="0" hangingPunct="1">
        <a:defRPr sz="1800" kern="1200">
          <a:solidFill>
            <a:schemeClr val="tx1"/>
          </a:solidFill>
          <a:latin typeface="+mn-lt"/>
          <a:ea typeface="+mn-ea"/>
          <a:cs typeface="+mn-cs"/>
        </a:defRPr>
      </a:lvl7pPr>
      <a:lvl8pPr marL="3199736" algn="l" defTabSz="457106" rtl="0" eaLnBrk="1" latinLnBrk="0" hangingPunct="1">
        <a:defRPr sz="1800" kern="1200">
          <a:solidFill>
            <a:schemeClr val="tx1"/>
          </a:solidFill>
          <a:latin typeface="+mn-lt"/>
          <a:ea typeface="+mn-ea"/>
          <a:cs typeface="+mn-cs"/>
        </a:defRPr>
      </a:lvl8pPr>
      <a:lvl9pPr marL="3656841" algn="l" defTabSz="45710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6098" name="Rectangle 2"/>
          <p:cNvSpPr>
            <a:spLocks noGrp="1" noChangeArrowheads="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10" tIns="45706" rIns="91410" bIns="45706" numCol="1" anchor="ctr" anchorCtr="0" compatLnSpc="1">
            <a:prstTxWarp prst="textNoShape">
              <a:avLst/>
            </a:prstTxWarp>
          </a:bodyPr>
          <a:lstStyle/>
          <a:p>
            <a:pPr lvl="0"/>
            <a:r>
              <a:rPr lang="it-IT"/>
              <a:t>Fare clic per modificare lo stile del titolo</a:t>
            </a:r>
          </a:p>
        </p:txBody>
      </p:sp>
      <p:sp>
        <p:nvSpPr>
          <p:cNvPr id="1156099" name="Rectangle 3"/>
          <p:cNvSpPr>
            <a:spLocks noGrp="1" noChangeArrowheads="1"/>
          </p:cNvSpPr>
          <p:nvPr>
            <p:ph type="body" idx="1"/>
          </p:nvPr>
        </p:nvSpPr>
        <p:spPr bwMode="auto">
          <a:xfrm>
            <a:off x="457200" y="1600206"/>
            <a:ext cx="8229600" cy="4525963"/>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10" tIns="45706" rIns="91410" bIns="45706"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10" tIns="45706" rIns="91410" bIns="45706" numCol="1" anchor="t" anchorCtr="0" compatLnSpc="1">
            <a:prstTxWarp prst="textNoShape">
              <a:avLst/>
            </a:prstTxWarp>
          </a:bodyPr>
          <a:lstStyle>
            <a:lvl1pPr algn="l" eaLnBrk="1" hangingPunct="1">
              <a:defRPr sz="1400" b="0">
                <a:solidFill>
                  <a:srgbClr val="000000"/>
                </a:solidFill>
                <a:latin typeface="+mn-lt"/>
                <a:ea typeface="+mn-ea"/>
                <a:cs typeface="+mn-cs"/>
              </a:defRPr>
            </a:lvl1pPr>
          </a:lstStyle>
          <a:p>
            <a:pPr>
              <a:defRPr/>
            </a:pPr>
            <a:endParaRPr lang="it-IT"/>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10" tIns="45706" rIns="91410" bIns="45706" numCol="1" anchor="t" anchorCtr="0" compatLnSpc="1">
            <a:prstTxWarp prst="textNoShape">
              <a:avLst/>
            </a:prstTxWarp>
          </a:bodyPr>
          <a:lstStyle>
            <a:lvl1pPr algn="ctr" eaLnBrk="1" hangingPunct="1">
              <a:defRPr sz="1400" b="0">
                <a:solidFill>
                  <a:srgbClr val="000000"/>
                </a:solidFill>
                <a:latin typeface="+mn-lt"/>
                <a:ea typeface="+mn-ea"/>
                <a:cs typeface="+mn-cs"/>
              </a:defRPr>
            </a:lvl1pPr>
          </a:lstStyle>
          <a:p>
            <a:pPr>
              <a:defRPr/>
            </a:pPr>
            <a:endParaRPr lang="it-IT"/>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10" tIns="45706" rIns="91410" bIns="45706" numCol="1" anchor="t" anchorCtr="0" compatLnSpc="1">
            <a:prstTxWarp prst="textNoShape">
              <a:avLst/>
            </a:prstTxWarp>
          </a:bodyPr>
          <a:lstStyle>
            <a:lvl1pPr algn="r">
              <a:defRPr sz="1400">
                <a:solidFill>
                  <a:srgbClr val="000000"/>
                </a:solidFill>
                <a:cs typeface="+mn-cs"/>
              </a:defRPr>
            </a:lvl1pPr>
          </a:lstStyle>
          <a:p>
            <a:fld id="{354D01D3-EB7C-D745-8759-3ECB37B6EAAC}" type="slidenum">
              <a:rPr lang="it-IT"/>
              <a:pPr/>
              <a:t>‹n.›</a:t>
            </a:fld>
            <a:endParaRPr lang="it-IT"/>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4019" r:id="rId12"/>
    <p:sldLayoutId id="2147484020" r:id="rId13"/>
    <p:sldLayoutId id="2147484021" r:id="rId14"/>
  </p:sldLayoutIdLst>
  <p:txStyles>
    <p:titleStyle>
      <a:lvl1pPr algn="ctr" defTabSz="912624" rtl="0" fontAlgn="base">
        <a:spcBef>
          <a:spcPct val="0"/>
        </a:spcBef>
        <a:spcAft>
          <a:spcPct val="0"/>
        </a:spcAft>
        <a:defRPr sz="4400">
          <a:solidFill>
            <a:schemeClr val="tx2"/>
          </a:solidFill>
          <a:latin typeface="+mj-lt"/>
          <a:ea typeface="+mj-ea"/>
          <a:cs typeface="+mj-cs"/>
        </a:defRPr>
      </a:lvl1pPr>
      <a:lvl2pPr algn="ctr" defTabSz="912624" rtl="0" fontAlgn="base">
        <a:spcBef>
          <a:spcPct val="0"/>
        </a:spcBef>
        <a:spcAft>
          <a:spcPct val="0"/>
        </a:spcAft>
        <a:defRPr sz="4400">
          <a:solidFill>
            <a:schemeClr val="tx2"/>
          </a:solidFill>
          <a:latin typeface="Arial" charset="0"/>
          <a:ea typeface="ＭＳ Ｐゴシック" charset="0"/>
          <a:cs typeface="Arial" charset="0"/>
        </a:defRPr>
      </a:lvl2pPr>
      <a:lvl3pPr algn="ctr" defTabSz="912624" rtl="0" fontAlgn="base">
        <a:spcBef>
          <a:spcPct val="0"/>
        </a:spcBef>
        <a:spcAft>
          <a:spcPct val="0"/>
        </a:spcAft>
        <a:defRPr sz="4400">
          <a:solidFill>
            <a:schemeClr val="tx2"/>
          </a:solidFill>
          <a:latin typeface="Arial" charset="0"/>
          <a:ea typeface="ＭＳ Ｐゴシック" charset="0"/>
          <a:cs typeface="Arial" charset="0"/>
        </a:defRPr>
      </a:lvl3pPr>
      <a:lvl4pPr algn="ctr" defTabSz="912624" rtl="0" fontAlgn="base">
        <a:spcBef>
          <a:spcPct val="0"/>
        </a:spcBef>
        <a:spcAft>
          <a:spcPct val="0"/>
        </a:spcAft>
        <a:defRPr sz="4400">
          <a:solidFill>
            <a:schemeClr val="tx2"/>
          </a:solidFill>
          <a:latin typeface="Arial" charset="0"/>
          <a:ea typeface="ＭＳ Ｐゴシック" charset="0"/>
          <a:cs typeface="Arial" charset="0"/>
        </a:defRPr>
      </a:lvl4pPr>
      <a:lvl5pPr algn="ctr" defTabSz="912624" rtl="0" fontAlgn="base">
        <a:spcBef>
          <a:spcPct val="0"/>
        </a:spcBef>
        <a:spcAft>
          <a:spcPct val="0"/>
        </a:spcAft>
        <a:defRPr sz="4400">
          <a:solidFill>
            <a:schemeClr val="tx2"/>
          </a:solidFill>
          <a:latin typeface="Arial" charset="0"/>
          <a:ea typeface="ＭＳ Ｐゴシック" charset="0"/>
          <a:cs typeface="Arial" charset="0"/>
        </a:defRPr>
      </a:lvl5pPr>
      <a:lvl6pPr marL="457106" algn="ctr" defTabSz="912624" rtl="0" fontAlgn="base">
        <a:spcBef>
          <a:spcPct val="0"/>
        </a:spcBef>
        <a:spcAft>
          <a:spcPct val="0"/>
        </a:spcAft>
        <a:defRPr sz="4400">
          <a:solidFill>
            <a:schemeClr val="tx2"/>
          </a:solidFill>
          <a:latin typeface="Arial" charset="0"/>
          <a:ea typeface="ＭＳ Ｐゴシック" charset="0"/>
          <a:cs typeface="Arial" charset="0"/>
        </a:defRPr>
      </a:lvl6pPr>
      <a:lvl7pPr marL="914210" algn="ctr" defTabSz="912624" rtl="0" fontAlgn="base">
        <a:spcBef>
          <a:spcPct val="0"/>
        </a:spcBef>
        <a:spcAft>
          <a:spcPct val="0"/>
        </a:spcAft>
        <a:defRPr sz="4400">
          <a:solidFill>
            <a:schemeClr val="tx2"/>
          </a:solidFill>
          <a:latin typeface="Arial" charset="0"/>
          <a:ea typeface="ＭＳ Ｐゴシック" charset="0"/>
          <a:cs typeface="Arial" charset="0"/>
        </a:defRPr>
      </a:lvl7pPr>
      <a:lvl8pPr marL="1371316" algn="ctr" defTabSz="912624" rtl="0" fontAlgn="base">
        <a:spcBef>
          <a:spcPct val="0"/>
        </a:spcBef>
        <a:spcAft>
          <a:spcPct val="0"/>
        </a:spcAft>
        <a:defRPr sz="4400">
          <a:solidFill>
            <a:schemeClr val="tx2"/>
          </a:solidFill>
          <a:latin typeface="Arial" charset="0"/>
          <a:ea typeface="ＭＳ Ｐゴシック" charset="0"/>
          <a:cs typeface="Arial" charset="0"/>
        </a:defRPr>
      </a:lvl8pPr>
      <a:lvl9pPr marL="1828421" algn="ctr" defTabSz="912624" rtl="0" fontAlgn="base">
        <a:spcBef>
          <a:spcPct val="0"/>
        </a:spcBef>
        <a:spcAft>
          <a:spcPct val="0"/>
        </a:spcAft>
        <a:defRPr sz="4400">
          <a:solidFill>
            <a:schemeClr val="tx2"/>
          </a:solidFill>
          <a:latin typeface="Arial" charset="0"/>
          <a:ea typeface="ＭＳ Ｐゴシック" charset="0"/>
          <a:cs typeface="Arial" charset="0"/>
        </a:defRPr>
      </a:lvl9pPr>
    </p:titleStyle>
    <p:bodyStyle>
      <a:lvl1pPr marL="342829" indent="-342829" algn="l" defTabSz="912624" rtl="0" fontAlgn="base">
        <a:spcBef>
          <a:spcPct val="20000"/>
        </a:spcBef>
        <a:spcAft>
          <a:spcPct val="0"/>
        </a:spcAft>
        <a:buChar char="•"/>
        <a:defRPr sz="3200">
          <a:solidFill>
            <a:schemeClr val="tx1"/>
          </a:solidFill>
          <a:latin typeface="+mn-lt"/>
          <a:ea typeface="+mn-ea"/>
          <a:cs typeface="+mn-cs"/>
        </a:defRPr>
      </a:lvl1pPr>
      <a:lvl2pPr marL="742796" indent="-285690" algn="l" defTabSz="912624" rtl="0" fontAlgn="base">
        <a:spcBef>
          <a:spcPct val="20000"/>
        </a:spcBef>
        <a:spcAft>
          <a:spcPct val="0"/>
        </a:spcAft>
        <a:buChar char="–"/>
        <a:defRPr sz="2800">
          <a:solidFill>
            <a:schemeClr val="tx1"/>
          </a:solidFill>
          <a:latin typeface="+mn-lt"/>
          <a:ea typeface="+mn-ea"/>
          <a:cs typeface="+mn-cs"/>
        </a:defRPr>
      </a:lvl2pPr>
      <a:lvl3pPr marL="1142764" indent="-230140" algn="l" defTabSz="912624" rtl="0" fontAlgn="base">
        <a:spcBef>
          <a:spcPct val="20000"/>
        </a:spcBef>
        <a:spcAft>
          <a:spcPct val="0"/>
        </a:spcAft>
        <a:buChar char="•"/>
        <a:defRPr sz="2400">
          <a:solidFill>
            <a:schemeClr val="tx1"/>
          </a:solidFill>
          <a:latin typeface="+mn-lt"/>
          <a:ea typeface="+mn-ea"/>
          <a:cs typeface="+mn-cs"/>
        </a:defRPr>
      </a:lvl3pPr>
      <a:lvl4pPr marL="1599868" indent="-228553" algn="l" defTabSz="912624" rtl="0" fontAlgn="base">
        <a:spcBef>
          <a:spcPct val="20000"/>
        </a:spcBef>
        <a:spcAft>
          <a:spcPct val="0"/>
        </a:spcAft>
        <a:buChar char="–"/>
        <a:defRPr sz="2000">
          <a:solidFill>
            <a:schemeClr val="tx1"/>
          </a:solidFill>
          <a:latin typeface="+mn-lt"/>
          <a:ea typeface="+mn-ea"/>
          <a:cs typeface="+mn-cs"/>
        </a:defRPr>
      </a:lvl4pPr>
      <a:lvl5pPr marL="2056974" indent="-228553" algn="l" defTabSz="912624" rtl="0" fontAlgn="base">
        <a:spcBef>
          <a:spcPct val="20000"/>
        </a:spcBef>
        <a:spcAft>
          <a:spcPct val="0"/>
        </a:spcAft>
        <a:buChar char="»"/>
        <a:defRPr sz="2000">
          <a:solidFill>
            <a:schemeClr val="tx1"/>
          </a:solidFill>
          <a:latin typeface="+mn-lt"/>
          <a:ea typeface="+mn-ea"/>
          <a:cs typeface="+mn-cs"/>
        </a:defRPr>
      </a:lvl5pPr>
      <a:lvl6pPr marL="2514079" indent="-228553" algn="l" defTabSz="912624" rtl="0" fontAlgn="base">
        <a:spcBef>
          <a:spcPct val="20000"/>
        </a:spcBef>
        <a:spcAft>
          <a:spcPct val="0"/>
        </a:spcAft>
        <a:buChar char="»"/>
        <a:defRPr sz="2000">
          <a:solidFill>
            <a:schemeClr val="tx1"/>
          </a:solidFill>
          <a:latin typeface="+mn-lt"/>
          <a:ea typeface="+mn-ea"/>
          <a:cs typeface="+mn-cs"/>
        </a:defRPr>
      </a:lvl6pPr>
      <a:lvl7pPr marL="2971184" indent="-228553" algn="l" defTabSz="912624" rtl="0" fontAlgn="base">
        <a:spcBef>
          <a:spcPct val="20000"/>
        </a:spcBef>
        <a:spcAft>
          <a:spcPct val="0"/>
        </a:spcAft>
        <a:buChar char="»"/>
        <a:defRPr sz="2000">
          <a:solidFill>
            <a:schemeClr val="tx1"/>
          </a:solidFill>
          <a:latin typeface="+mn-lt"/>
          <a:ea typeface="+mn-ea"/>
          <a:cs typeface="+mn-cs"/>
        </a:defRPr>
      </a:lvl7pPr>
      <a:lvl8pPr marL="3428289" indent="-228553" algn="l" defTabSz="912624" rtl="0" fontAlgn="base">
        <a:spcBef>
          <a:spcPct val="20000"/>
        </a:spcBef>
        <a:spcAft>
          <a:spcPct val="0"/>
        </a:spcAft>
        <a:buChar char="»"/>
        <a:defRPr sz="2000">
          <a:solidFill>
            <a:schemeClr val="tx1"/>
          </a:solidFill>
          <a:latin typeface="+mn-lt"/>
          <a:ea typeface="+mn-ea"/>
          <a:cs typeface="+mn-cs"/>
        </a:defRPr>
      </a:lvl8pPr>
      <a:lvl9pPr marL="3885394" indent="-228553" algn="l" defTabSz="912624" rtl="0" fontAlgn="base">
        <a:spcBef>
          <a:spcPct val="20000"/>
        </a:spcBef>
        <a:spcAft>
          <a:spcPct val="0"/>
        </a:spcAft>
        <a:buChar char="»"/>
        <a:defRPr sz="2000">
          <a:solidFill>
            <a:schemeClr val="tx1"/>
          </a:solidFill>
          <a:latin typeface="+mn-lt"/>
          <a:ea typeface="+mn-ea"/>
          <a:cs typeface="+mn-cs"/>
        </a:defRPr>
      </a:lvl9pPr>
    </p:bodyStyle>
    <p:otherStyle>
      <a:defPPr>
        <a:defRPr lang="it-IT"/>
      </a:defPPr>
      <a:lvl1pPr marL="0" algn="l" defTabSz="457106" rtl="0" eaLnBrk="1" latinLnBrk="0" hangingPunct="1">
        <a:defRPr sz="1800" kern="1200">
          <a:solidFill>
            <a:schemeClr val="tx1"/>
          </a:solidFill>
          <a:latin typeface="+mn-lt"/>
          <a:ea typeface="+mn-ea"/>
          <a:cs typeface="+mn-cs"/>
        </a:defRPr>
      </a:lvl1pPr>
      <a:lvl2pPr marL="457106" algn="l" defTabSz="457106" rtl="0" eaLnBrk="1" latinLnBrk="0" hangingPunct="1">
        <a:defRPr sz="1800" kern="1200">
          <a:solidFill>
            <a:schemeClr val="tx1"/>
          </a:solidFill>
          <a:latin typeface="+mn-lt"/>
          <a:ea typeface="+mn-ea"/>
          <a:cs typeface="+mn-cs"/>
        </a:defRPr>
      </a:lvl2pPr>
      <a:lvl3pPr marL="914210" algn="l" defTabSz="457106" rtl="0" eaLnBrk="1" latinLnBrk="0" hangingPunct="1">
        <a:defRPr sz="1800" kern="1200">
          <a:solidFill>
            <a:schemeClr val="tx1"/>
          </a:solidFill>
          <a:latin typeface="+mn-lt"/>
          <a:ea typeface="+mn-ea"/>
          <a:cs typeface="+mn-cs"/>
        </a:defRPr>
      </a:lvl3pPr>
      <a:lvl4pPr marL="1371316" algn="l" defTabSz="457106" rtl="0" eaLnBrk="1" latinLnBrk="0" hangingPunct="1">
        <a:defRPr sz="1800" kern="1200">
          <a:solidFill>
            <a:schemeClr val="tx1"/>
          </a:solidFill>
          <a:latin typeface="+mn-lt"/>
          <a:ea typeface="+mn-ea"/>
          <a:cs typeface="+mn-cs"/>
        </a:defRPr>
      </a:lvl4pPr>
      <a:lvl5pPr marL="1828421" algn="l" defTabSz="457106" rtl="0" eaLnBrk="1" latinLnBrk="0" hangingPunct="1">
        <a:defRPr sz="1800" kern="1200">
          <a:solidFill>
            <a:schemeClr val="tx1"/>
          </a:solidFill>
          <a:latin typeface="+mn-lt"/>
          <a:ea typeface="+mn-ea"/>
          <a:cs typeface="+mn-cs"/>
        </a:defRPr>
      </a:lvl5pPr>
      <a:lvl6pPr marL="2285526" algn="l" defTabSz="457106" rtl="0" eaLnBrk="1" latinLnBrk="0" hangingPunct="1">
        <a:defRPr sz="1800" kern="1200">
          <a:solidFill>
            <a:schemeClr val="tx1"/>
          </a:solidFill>
          <a:latin typeface="+mn-lt"/>
          <a:ea typeface="+mn-ea"/>
          <a:cs typeface="+mn-cs"/>
        </a:defRPr>
      </a:lvl6pPr>
      <a:lvl7pPr marL="2742630" algn="l" defTabSz="457106" rtl="0" eaLnBrk="1" latinLnBrk="0" hangingPunct="1">
        <a:defRPr sz="1800" kern="1200">
          <a:solidFill>
            <a:schemeClr val="tx1"/>
          </a:solidFill>
          <a:latin typeface="+mn-lt"/>
          <a:ea typeface="+mn-ea"/>
          <a:cs typeface="+mn-cs"/>
        </a:defRPr>
      </a:lvl7pPr>
      <a:lvl8pPr marL="3199736" algn="l" defTabSz="457106" rtl="0" eaLnBrk="1" latinLnBrk="0" hangingPunct="1">
        <a:defRPr sz="1800" kern="1200">
          <a:solidFill>
            <a:schemeClr val="tx1"/>
          </a:solidFill>
          <a:latin typeface="+mn-lt"/>
          <a:ea typeface="+mn-ea"/>
          <a:cs typeface="+mn-cs"/>
        </a:defRPr>
      </a:lvl8pPr>
      <a:lvl9pPr marL="3656841" algn="l" defTabSz="45710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73506" name="Rectangle 2"/>
          <p:cNvSpPr>
            <a:spLocks noGrp="1" noChangeArrowheads="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0" tIns="45711" rIns="91420" bIns="45711" numCol="1" anchor="ctr" anchorCtr="0" compatLnSpc="1">
            <a:prstTxWarp prst="textNoShape">
              <a:avLst/>
            </a:prstTxWarp>
          </a:bodyPr>
          <a:lstStyle/>
          <a:p>
            <a:pPr lvl="0"/>
            <a:r>
              <a:rPr lang="en-US"/>
              <a:t>Click to edit Master title style</a:t>
            </a:r>
          </a:p>
        </p:txBody>
      </p:sp>
      <p:sp>
        <p:nvSpPr>
          <p:cNvPr id="1173507" name="Rectangle 3"/>
          <p:cNvSpPr>
            <a:spLocks noGrp="1" noChangeArrowheads="1"/>
          </p:cNvSpPr>
          <p:nvPr>
            <p:ph type="body" idx="1"/>
          </p:nvPr>
        </p:nvSpPr>
        <p:spPr bwMode="auto">
          <a:xfrm>
            <a:off x="457200" y="1600206"/>
            <a:ext cx="8229600" cy="4525963"/>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eaLnBrk="0" hangingPunct="0">
              <a:defRPr sz="1400">
                <a:ea typeface="+mn-ea"/>
              </a:defRPr>
            </a:lvl1pPr>
          </a:lstStyle>
          <a:p>
            <a:pPr>
              <a:defRPr/>
            </a:pPr>
            <a:endParaRPr lang="en-US"/>
          </a:p>
        </p:txBody>
      </p:sp>
      <p:sp>
        <p:nvSpPr>
          <p:cNvPr id="17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algn="ctr" eaLnBrk="0" hangingPunct="0">
              <a:defRPr sz="1400">
                <a:ea typeface="+mn-ea"/>
              </a:defRPr>
            </a:lvl1pPr>
          </a:lstStyle>
          <a:p>
            <a:pPr>
              <a:defRPr/>
            </a:pPr>
            <a:endParaRPr lang="en-US"/>
          </a:p>
        </p:txBody>
      </p:sp>
      <p:sp>
        <p:nvSpPr>
          <p:cNvPr id="174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algn="r" eaLnBrk="0" hangingPunct="0">
              <a:defRPr sz="1400">
                <a:cs typeface="ＭＳ Ｐゴシック" charset="0"/>
              </a:defRPr>
            </a:lvl1pPr>
          </a:lstStyle>
          <a:p>
            <a:fld id="{FE528163-8C9B-0A41-9924-7C3C509AAA46}" type="slidenum">
              <a:rPr lang="en-US"/>
              <a:pPr/>
              <a:t>‹n.›</a:t>
            </a:fld>
            <a:endParaRPr lang="en-US"/>
          </a:p>
        </p:txBody>
      </p:sp>
      <p:pic>
        <p:nvPicPr>
          <p:cNvPr id="1173511" name="Picture 9" descr="Butler Logo White.eps"/>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61925" y="6275410"/>
            <a:ext cx="1951038" cy="439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charset="0"/>
          <a:cs typeface="Arial" charset="0"/>
        </a:defRPr>
      </a:lvl2pPr>
      <a:lvl3pPr algn="ctr" rtl="0" fontAlgn="base">
        <a:spcBef>
          <a:spcPct val="0"/>
        </a:spcBef>
        <a:spcAft>
          <a:spcPct val="0"/>
        </a:spcAft>
        <a:defRPr sz="4400">
          <a:solidFill>
            <a:schemeClr val="tx2"/>
          </a:solidFill>
          <a:latin typeface="Arial" charset="0"/>
          <a:ea typeface="ＭＳ Ｐゴシック" charset="0"/>
          <a:cs typeface="Arial" charset="0"/>
        </a:defRPr>
      </a:lvl3pPr>
      <a:lvl4pPr algn="ctr" rtl="0" fontAlgn="base">
        <a:spcBef>
          <a:spcPct val="0"/>
        </a:spcBef>
        <a:spcAft>
          <a:spcPct val="0"/>
        </a:spcAft>
        <a:defRPr sz="4400">
          <a:solidFill>
            <a:schemeClr val="tx2"/>
          </a:solidFill>
          <a:latin typeface="Arial" charset="0"/>
          <a:ea typeface="ＭＳ Ｐゴシック" charset="0"/>
          <a:cs typeface="Arial" charset="0"/>
        </a:defRPr>
      </a:lvl4pPr>
      <a:lvl5pPr algn="ctr" rtl="0" fontAlgn="base">
        <a:spcBef>
          <a:spcPct val="0"/>
        </a:spcBef>
        <a:spcAft>
          <a:spcPct val="0"/>
        </a:spcAft>
        <a:defRPr sz="4400">
          <a:solidFill>
            <a:schemeClr val="tx2"/>
          </a:solidFill>
          <a:latin typeface="Arial" charset="0"/>
          <a:ea typeface="ＭＳ Ｐゴシック" charset="0"/>
          <a:cs typeface="Arial" charset="0"/>
        </a:defRPr>
      </a:lvl5pPr>
      <a:lvl6pPr marL="457106" algn="ctr" rtl="0" fontAlgn="base">
        <a:spcBef>
          <a:spcPct val="0"/>
        </a:spcBef>
        <a:spcAft>
          <a:spcPct val="0"/>
        </a:spcAft>
        <a:defRPr sz="4400">
          <a:solidFill>
            <a:schemeClr val="tx2"/>
          </a:solidFill>
          <a:latin typeface="Arial" charset="0"/>
          <a:ea typeface="ＭＳ Ｐゴシック" charset="0"/>
          <a:cs typeface="Arial" charset="0"/>
        </a:defRPr>
      </a:lvl6pPr>
      <a:lvl7pPr marL="914210" algn="ctr" rtl="0" fontAlgn="base">
        <a:spcBef>
          <a:spcPct val="0"/>
        </a:spcBef>
        <a:spcAft>
          <a:spcPct val="0"/>
        </a:spcAft>
        <a:defRPr sz="4400">
          <a:solidFill>
            <a:schemeClr val="tx2"/>
          </a:solidFill>
          <a:latin typeface="Arial" charset="0"/>
          <a:ea typeface="ＭＳ Ｐゴシック" charset="0"/>
          <a:cs typeface="Arial" charset="0"/>
        </a:defRPr>
      </a:lvl7pPr>
      <a:lvl8pPr marL="1371316" algn="ctr" rtl="0" fontAlgn="base">
        <a:spcBef>
          <a:spcPct val="0"/>
        </a:spcBef>
        <a:spcAft>
          <a:spcPct val="0"/>
        </a:spcAft>
        <a:defRPr sz="4400">
          <a:solidFill>
            <a:schemeClr val="tx2"/>
          </a:solidFill>
          <a:latin typeface="Arial" charset="0"/>
          <a:ea typeface="ＭＳ Ｐゴシック" charset="0"/>
          <a:cs typeface="Arial" charset="0"/>
        </a:defRPr>
      </a:lvl8pPr>
      <a:lvl9pPr marL="1828421" algn="ctr" rtl="0" fontAlgn="base">
        <a:spcBef>
          <a:spcPct val="0"/>
        </a:spcBef>
        <a:spcAft>
          <a:spcPct val="0"/>
        </a:spcAft>
        <a:defRPr sz="4400">
          <a:solidFill>
            <a:schemeClr val="tx2"/>
          </a:solidFill>
          <a:latin typeface="Arial" charset="0"/>
          <a:ea typeface="ＭＳ Ｐゴシック" charset="0"/>
          <a:cs typeface="Arial" charset="0"/>
        </a:defRPr>
      </a:lvl9pPr>
    </p:titleStyle>
    <p:bodyStyle>
      <a:lvl1pPr marL="342829" indent="-342829" algn="l" rtl="0" fontAlgn="base">
        <a:spcBef>
          <a:spcPct val="20000"/>
        </a:spcBef>
        <a:spcAft>
          <a:spcPct val="0"/>
        </a:spcAft>
        <a:buChar char="•"/>
        <a:defRPr sz="3200">
          <a:solidFill>
            <a:schemeClr val="tx1"/>
          </a:solidFill>
          <a:latin typeface="+mn-lt"/>
          <a:ea typeface="+mn-ea"/>
          <a:cs typeface="+mn-cs"/>
        </a:defRPr>
      </a:lvl1pPr>
      <a:lvl2pPr marL="742796" indent="-285690" algn="l" rtl="0" fontAlgn="base">
        <a:spcBef>
          <a:spcPct val="20000"/>
        </a:spcBef>
        <a:spcAft>
          <a:spcPct val="0"/>
        </a:spcAft>
        <a:buChar char="–"/>
        <a:defRPr sz="2800">
          <a:solidFill>
            <a:schemeClr val="tx1"/>
          </a:solidFill>
          <a:latin typeface="+mn-lt"/>
          <a:ea typeface="+mn-ea"/>
          <a:cs typeface="+mn-cs"/>
        </a:defRPr>
      </a:lvl2pPr>
      <a:lvl3pPr marL="1142764" indent="-228553" algn="l" rtl="0" fontAlgn="base">
        <a:spcBef>
          <a:spcPct val="20000"/>
        </a:spcBef>
        <a:spcAft>
          <a:spcPct val="0"/>
        </a:spcAft>
        <a:buChar char="•"/>
        <a:defRPr sz="2400">
          <a:solidFill>
            <a:schemeClr val="tx1"/>
          </a:solidFill>
          <a:latin typeface="+mn-lt"/>
          <a:ea typeface="+mn-ea"/>
          <a:cs typeface="+mn-cs"/>
        </a:defRPr>
      </a:lvl3pPr>
      <a:lvl4pPr marL="1599868" indent="-228553" algn="l" rtl="0" fontAlgn="base">
        <a:spcBef>
          <a:spcPct val="20000"/>
        </a:spcBef>
        <a:spcAft>
          <a:spcPct val="0"/>
        </a:spcAft>
        <a:buChar char="–"/>
        <a:defRPr sz="2000">
          <a:solidFill>
            <a:schemeClr val="tx1"/>
          </a:solidFill>
          <a:latin typeface="+mn-lt"/>
          <a:ea typeface="+mn-ea"/>
          <a:cs typeface="+mn-cs"/>
        </a:defRPr>
      </a:lvl4pPr>
      <a:lvl5pPr marL="2056974" indent="-228553" algn="l" rtl="0" fontAlgn="base">
        <a:spcBef>
          <a:spcPct val="20000"/>
        </a:spcBef>
        <a:spcAft>
          <a:spcPct val="0"/>
        </a:spcAft>
        <a:buChar char="»"/>
        <a:defRPr sz="2000">
          <a:solidFill>
            <a:schemeClr val="tx1"/>
          </a:solidFill>
          <a:latin typeface="+mn-lt"/>
          <a:ea typeface="+mn-ea"/>
          <a:cs typeface="+mn-cs"/>
        </a:defRPr>
      </a:lvl5pPr>
      <a:lvl6pPr marL="2514079" indent="-228553" algn="l" rtl="0" fontAlgn="base">
        <a:spcBef>
          <a:spcPct val="20000"/>
        </a:spcBef>
        <a:spcAft>
          <a:spcPct val="0"/>
        </a:spcAft>
        <a:buChar char="»"/>
        <a:defRPr sz="2000">
          <a:solidFill>
            <a:schemeClr val="tx1"/>
          </a:solidFill>
          <a:latin typeface="+mn-lt"/>
          <a:ea typeface="+mn-ea"/>
          <a:cs typeface="+mn-cs"/>
        </a:defRPr>
      </a:lvl6pPr>
      <a:lvl7pPr marL="2971184" indent="-228553" algn="l" rtl="0" fontAlgn="base">
        <a:spcBef>
          <a:spcPct val="20000"/>
        </a:spcBef>
        <a:spcAft>
          <a:spcPct val="0"/>
        </a:spcAft>
        <a:buChar char="»"/>
        <a:defRPr sz="2000">
          <a:solidFill>
            <a:schemeClr val="tx1"/>
          </a:solidFill>
          <a:latin typeface="+mn-lt"/>
          <a:ea typeface="+mn-ea"/>
          <a:cs typeface="+mn-cs"/>
        </a:defRPr>
      </a:lvl7pPr>
      <a:lvl8pPr marL="3428289" indent="-228553" algn="l" rtl="0" fontAlgn="base">
        <a:spcBef>
          <a:spcPct val="20000"/>
        </a:spcBef>
        <a:spcAft>
          <a:spcPct val="0"/>
        </a:spcAft>
        <a:buChar char="»"/>
        <a:defRPr sz="2000">
          <a:solidFill>
            <a:schemeClr val="tx1"/>
          </a:solidFill>
          <a:latin typeface="+mn-lt"/>
          <a:ea typeface="+mn-ea"/>
          <a:cs typeface="+mn-cs"/>
        </a:defRPr>
      </a:lvl8pPr>
      <a:lvl9pPr marL="3885394" indent="-228553" algn="l" rtl="0" fontAlgn="base">
        <a:spcBef>
          <a:spcPct val="20000"/>
        </a:spcBef>
        <a:spcAft>
          <a:spcPct val="0"/>
        </a:spcAft>
        <a:buChar char="»"/>
        <a:defRPr sz="2000">
          <a:solidFill>
            <a:schemeClr val="tx1"/>
          </a:solidFill>
          <a:latin typeface="+mn-lt"/>
          <a:ea typeface="+mn-ea"/>
          <a:cs typeface="+mn-cs"/>
        </a:defRPr>
      </a:lvl9pPr>
    </p:bodyStyle>
    <p:otherStyle>
      <a:defPPr>
        <a:defRPr lang="it-IT"/>
      </a:defPPr>
      <a:lvl1pPr marL="0" algn="l" defTabSz="457106" rtl="0" eaLnBrk="1" latinLnBrk="0" hangingPunct="1">
        <a:defRPr sz="1800" kern="1200">
          <a:solidFill>
            <a:schemeClr val="tx1"/>
          </a:solidFill>
          <a:latin typeface="+mn-lt"/>
          <a:ea typeface="+mn-ea"/>
          <a:cs typeface="+mn-cs"/>
        </a:defRPr>
      </a:lvl1pPr>
      <a:lvl2pPr marL="457106" algn="l" defTabSz="457106" rtl="0" eaLnBrk="1" latinLnBrk="0" hangingPunct="1">
        <a:defRPr sz="1800" kern="1200">
          <a:solidFill>
            <a:schemeClr val="tx1"/>
          </a:solidFill>
          <a:latin typeface="+mn-lt"/>
          <a:ea typeface="+mn-ea"/>
          <a:cs typeface="+mn-cs"/>
        </a:defRPr>
      </a:lvl2pPr>
      <a:lvl3pPr marL="914210" algn="l" defTabSz="457106" rtl="0" eaLnBrk="1" latinLnBrk="0" hangingPunct="1">
        <a:defRPr sz="1800" kern="1200">
          <a:solidFill>
            <a:schemeClr val="tx1"/>
          </a:solidFill>
          <a:latin typeface="+mn-lt"/>
          <a:ea typeface="+mn-ea"/>
          <a:cs typeface="+mn-cs"/>
        </a:defRPr>
      </a:lvl3pPr>
      <a:lvl4pPr marL="1371316" algn="l" defTabSz="457106" rtl="0" eaLnBrk="1" latinLnBrk="0" hangingPunct="1">
        <a:defRPr sz="1800" kern="1200">
          <a:solidFill>
            <a:schemeClr val="tx1"/>
          </a:solidFill>
          <a:latin typeface="+mn-lt"/>
          <a:ea typeface="+mn-ea"/>
          <a:cs typeface="+mn-cs"/>
        </a:defRPr>
      </a:lvl4pPr>
      <a:lvl5pPr marL="1828421" algn="l" defTabSz="457106" rtl="0" eaLnBrk="1" latinLnBrk="0" hangingPunct="1">
        <a:defRPr sz="1800" kern="1200">
          <a:solidFill>
            <a:schemeClr val="tx1"/>
          </a:solidFill>
          <a:latin typeface="+mn-lt"/>
          <a:ea typeface="+mn-ea"/>
          <a:cs typeface="+mn-cs"/>
        </a:defRPr>
      </a:lvl5pPr>
      <a:lvl6pPr marL="2285526" algn="l" defTabSz="457106" rtl="0" eaLnBrk="1" latinLnBrk="0" hangingPunct="1">
        <a:defRPr sz="1800" kern="1200">
          <a:solidFill>
            <a:schemeClr val="tx1"/>
          </a:solidFill>
          <a:latin typeface="+mn-lt"/>
          <a:ea typeface="+mn-ea"/>
          <a:cs typeface="+mn-cs"/>
        </a:defRPr>
      </a:lvl6pPr>
      <a:lvl7pPr marL="2742630" algn="l" defTabSz="457106" rtl="0" eaLnBrk="1" latinLnBrk="0" hangingPunct="1">
        <a:defRPr sz="1800" kern="1200">
          <a:solidFill>
            <a:schemeClr val="tx1"/>
          </a:solidFill>
          <a:latin typeface="+mn-lt"/>
          <a:ea typeface="+mn-ea"/>
          <a:cs typeface="+mn-cs"/>
        </a:defRPr>
      </a:lvl7pPr>
      <a:lvl8pPr marL="3199736" algn="l" defTabSz="457106" rtl="0" eaLnBrk="1" latinLnBrk="0" hangingPunct="1">
        <a:defRPr sz="1800" kern="1200">
          <a:solidFill>
            <a:schemeClr val="tx1"/>
          </a:solidFill>
          <a:latin typeface="+mn-lt"/>
          <a:ea typeface="+mn-ea"/>
          <a:cs typeface="+mn-cs"/>
        </a:defRPr>
      </a:lvl8pPr>
      <a:lvl9pPr marL="3656841" algn="l" defTabSz="45710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7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C8DDBDA4-1752-497B-AC84-B6D05D3E1C62}" type="datetimeFigureOut">
              <a:rPr lang="it-IT">
                <a:solidFill>
                  <a:prstClr val="black">
                    <a:tint val="75000"/>
                  </a:prstClr>
                </a:solidFill>
                <a:latin typeface="Calibri"/>
                <a:ea typeface="+mn-ea"/>
              </a:rPr>
              <a:pPr>
                <a:defRPr/>
              </a:pPr>
              <a:t>23/03/18</a:t>
            </a:fld>
            <a:endParaRPr lang="it-IT">
              <a:solidFill>
                <a:prstClr val="black">
                  <a:tint val="75000"/>
                </a:prstClr>
              </a:solidFill>
              <a:latin typeface="Calibri"/>
              <a:ea typeface="+mn-ea"/>
            </a:endParaRPr>
          </a:p>
        </p:txBody>
      </p:sp>
      <p:sp>
        <p:nvSpPr>
          <p:cNvPr id="5" name="Segnaposto piè di pagina 4"/>
          <p:cNvSpPr>
            <a:spLocks noGrp="1"/>
          </p:cNvSpPr>
          <p:nvPr>
            <p:ph type="ftr" sz="quarter" idx="3"/>
          </p:nvPr>
        </p:nvSpPr>
        <p:spPr>
          <a:xfrm>
            <a:off x="3124200" y="635637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latin typeface="Calibri"/>
              <a:ea typeface="+mn-ea"/>
            </a:endParaRPr>
          </a:p>
        </p:txBody>
      </p:sp>
      <p:sp>
        <p:nvSpPr>
          <p:cNvPr id="6" name="Segnaposto numero diapositiva 5"/>
          <p:cNvSpPr>
            <a:spLocks noGrp="1"/>
          </p:cNvSpPr>
          <p:nvPr>
            <p:ph type="sldNum" sz="quarter" idx="4"/>
          </p:nvPr>
        </p:nvSpPr>
        <p:spPr>
          <a:xfrm>
            <a:off x="6553200" y="635637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B105EAF-A89C-4213-A06A-10540D21604D}" type="slidenum">
              <a:rPr lang="it-IT">
                <a:solidFill>
                  <a:prstClr val="black">
                    <a:tint val="75000"/>
                  </a:prstClr>
                </a:solidFill>
                <a:latin typeface="Calibri"/>
                <a:ea typeface="+mn-ea"/>
              </a:rPr>
              <a:pPr>
                <a:defRPr/>
              </a:pPr>
              <a:t>‹n.›</a:t>
            </a:fld>
            <a:endParaRPr lang="it-IT">
              <a:solidFill>
                <a:prstClr val="black">
                  <a:tint val="75000"/>
                </a:prstClr>
              </a:solidFill>
              <a:latin typeface="Calibri"/>
              <a:ea typeface="+mn-ea"/>
            </a:endParaRPr>
          </a:p>
        </p:txBody>
      </p:sp>
    </p:spTree>
    <p:extLst>
      <p:ext uri="{BB962C8B-B14F-4D97-AF65-F5344CB8AC3E}">
        <p14:creationId xmlns:p14="http://schemas.microsoft.com/office/powerpoint/2010/main" val="2528860641"/>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2"/>
            <a:ext cx="9144000" cy="1149049"/>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GB" sz="1350" dirty="0">
              <a:solidFill>
                <a:prstClr val="white"/>
              </a:solidFill>
            </a:endParaRPr>
          </a:p>
        </p:txBody>
      </p:sp>
      <p:sp>
        <p:nvSpPr>
          <p:cNvPr id="2" name="Title Placeholder 1"/>
          <p:cNvSpPr>
            <a:spLocks noGrp="1"/>
          </p:cNvSpPr>
          <p:nvPr>
            <p:ph type="title"/>
          </p:nvPr>
        </p:nvSpPr>
        <p:spPr>
          <a:xfrm>
            <a:off x="346496" y="1"/>
            <a:ext cx="8441904" cy="1149048"/>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360364" y="1600203"/>
            <a:ext cx="8428037" cy="4525963"/>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p:cNvSpPr>
            <a:spLocks noGrp="1"/>
          </p:cNvSpPr>
          <p:nvPr>
            <p:ph type="dt" sz="half" idx="2"/>
          </p:nvPr>
        </p:nvSpPr>
        <p:spPr>
          <a:xfrm>
            <a:off x="6553200" y="6356353"/>
            <a:ext cx="2133600" cy="365125"/>
          </a:xfrm>
          <a:prstGeom prst="rect">
            <a:avLst/>
          </a:prstGeom>
        </p:spPr>
        <p:txBody>
          <a:bodyPr vert="horz" lIns="91440" tIns="45720" rIns="91440" bIns="45720" rtlCol="0" anchor="ctr"/>
          <a:lstStyle>
            <a:lvl1pPr algn="l">
              <a:defRPr sz="600">
                <a:solidFill>
                  <a:schemeClr val="tx1">
                    <a:tint val="75000"/>
                  </a:schemeClr>
                </a:solidFill>
              </a:defRPr>
            </a:lvl1pPr>
          </a:lstStyle>
          <a:p>
            <a:pPr fontAlgn="auto">
              <a:spcBef>
                <a:spcPts val="0"/>
              </a:spcBef>
              <a:spcAft>
                <a:spcPts val="0"/>
              </a:spcAft>
            </a:pPr>
            <a:fld id="{85F70DDF-765F-0A47-A7C8-B75B056D4BDA}" type="datetime1">
              <a:rPr lang="en-GB" smtClean="0">
                <a:solidFill>
                  <a:srgbClr val="1E4784">
                    <a:tint val="75000"/>
                  </a:srgbClr>
                </a:solidFill>
                <a:latin typeface="Arial"/>
                <a:ea typeface=""/>
              </a:rPr>
              <a:pPr fontAlgn="auto">
                <a:spcBef>
                  <a:spcPts val="0"/>
                </a:spcBef>
                <a:spcAft>
                  <a:spcPts val="0"/>
                </a:spcAft>
              </a:pPr>
              <a:t>23/03/2018</a:t>
            </a:fld>
            <a:endParaRPr lang="en-GB" dirty="0">
              <a:solidFill>
                <a:srgbClr val="1E4784">
                  <a:tint val="75000"/>
                </a:srgbClr>
              </a:solidFill>
              <a:latin typeface="Arial"/>
              <a:ea typeface=""/>
            </a:endParaRPr>
          </a:p>
        </p:txBody>
      </p:sp>
      <p:sp>
        <p:nvSpPr>
          <p:cNvPr id="5" name="Footer Placeholder 4"/>
          <p:cNvSpPr>
            <a:spLocks noGrp="1"/>
          </p:cNvSpPr>
          <p:nvPr>
            <p:ph type="ftr" sz="quarter" idx="3"/>
          </p:nvPr>
        </p:nvSpPr>
        <p:spPr>
          <a:xfrm>
            <a:off x="457200" y="6356353"/>
            <a:ext cx="6096000" cy="365125"/>
          </a:xfrm>
          <a:prstGeom prst="rect">
            <a:avLst/>
          </a:prstGeom>
        </p:spPr>
        <p:txBody>
          <a:bodyPr vert="horz" lIns="91440" tIns="45720" rIns="91440" bIns="45720" rtlCol="0" anchor="ctr"/>
          <a:lstStyle>
            <a:lvl1pPr algn="ctr">
              <a:defRPr sz="600">
                <a:solidFill>
                  <a:schemeClr val="tx1">
                    <a:tint val="75000"/>
                  </a:schemeClr>
                </a:solidFill>
              </a:defRPr>
            </a:lvl1pPr>
          </a:lstStyle>
          <a:p>
            <a:pPr fontAlgn="auto">
              <a:spcBef>
                <a:spcPts val="0"/>
              </a:spcBef>
              <a:spcAft>
                <a:spcPts val="0"/>
              </a:spcAft>
            </a:pPr>
            <a:endParaRPr lang="en-GB" dirty="0">
              <a:solidFill>
                <a:srgbClr val="1E4784">
                  <a:tint val="75000"/>
                </a:srgbClr>
              </a:solidFill>
              <a:latin typeface="Arial"/>
              <a:ea typeface=""/>
            </a:endParaRPr>
          </a:p>
        </p:txBody>
      </p:sp>
      <p:sp>
        <p:nvSpPr>
          <p:cNvPr id="6" name="Slide Number Placeholder 5"/>
          <p:cNvSpPr>
            <a:spLocks noGrp="1"/>
          </p:cNvSpPr>
          <p:nvPr>
            <p:ph type="sldNum" sz="quarter" idx="4"/>
          </p:nvPr>
        </p:nvSpPr>
        <p:spPr>
          <a:xfrm>
            <a:off x="8686800" y="6356353"/>
            <a:ext cx="457200" cy="365125"/>
          </a:xfrm>
          <a:prstGeom prst="rect">
            <a:avLst/>
          </a:prstGeom>
        </p:spPr>
        <p:txBody>
          <a:bodyPr vert="horz" lIns="91440" tIns="45720" rIns="91440" bIns="45720" rtlCol="0" anchor="ctr"/>
          <a:lstStyle>
            <a:lvl1pPr algn="ctr">
              <a:defRPr sz="600">
                <a:solidFill>
                  <a:schemeClr val="tx1">
                    <a:tint val="75000"/>
                  </a:schemeClr>
                </a:solidFill>
              </a:defRPr>
            </a:lvl1pPr>
          </a:lstStyle>
          <a:p>
            <a:pPr fontAlgn="auto">
              <a:spcBef>
                <a:spcPts val="0"/>
              </a:spcBef>
              <a:spcAft>
                <a:spcPts val="0"/>
              </a:spcAft>
            </a:pPr>
            <a:fld id="{2066355A-084C-D24E-9AD2-7E4FC41EA627}" type="slidenum">
              <a:rPr lang="en-GB" smtClean="0">
                <a:solidFill>
                  <a:srgbClr val="1E4784">
                    <a:tint val="75000"/>
                  </a:srgbClr>
                </a:solidFill>
                <a:latin typeface="Arial"/>
                <a:ea typeface=""/>
              </a:rPr>
              <a:pPr fontAlgn="auto">
                <a:spcBef>
                  <a:spcPts val="0"/>
                </a:spcBef>
                <a:spcAft>
                  <a:spcPts val="0"/>
                </a:spcAft>
              </a:pPr>
              <a:t>‹n.›</a:t>
            </a:fld>
            <a:endParaRPr lang="en-GB" dirty="0">
              <a:solidFill>
                <a:srgbClr val="1E4784">
                  <a:tint val="75000"/>
                </a:srgbClr>
              </a:solidFill>
              <a:latin typeface="Arial"/>
              <a:ea typeface=""/>
            </a:endParaRPr>
          </a:p>
        </p:txBody>
      </p:sp>
      <p:sp>
        <p:nvSpPr>
          <p:cNvPr id="8" name="Rectangle 7"/>
          <p:cNvSpPr/>
          <p:nvPr userDrawn="1"/>
        </p:nvSpPr>
        <p:spPr>
          <a:xfrm>
            <a:off x="0" y="1143002"/>
            <a:ext cx="9144000" cy="11545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GB" sz="1350" dirty="0">
              <a:solidFill>
                <a:srgbClr val="1E4784"/>
              </a:solidFill>
            </a:endParaRPr>
          </a:p>
        </p:txBody>
      </p:sp>
    </p:spTree>
    <p:extLst>
      <p:ext uri="{BB962C8B-B14F-4D97-AF65-F5344CB8AC3E}">
        <p14:creationId xmlns:p14="http://schemas.microsoft.com/office/powerpoint/2010/main" val="984943658"/>
      </p:ext>
    </p:extLst>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43" r:id="rId10"/>
  </p:sldLayoutIdLst>
  <p:hf hdr="0" dt="0"/>
  <p:txStyles>
    <p:titleStyle>
      <a:lvl1pPr algn="l" defTabSz="342900" rtl="0" eaLnBrk="1" latinLnBrk="0" hangingPunct="1">
        <a:spcBef>
          <a:spcPct val="0"/>
        </a:spcBef>
        <a:buNone/>
        <a:defRPr sz="1500" b="1" kern="1200">
          <a:solidFill>
            <a:schemeClr val="tx1"/>
          </a:solidFill>
          <a:latin typeface="+mj-lt"/>
          <a:ea typeface="+mj-ea"/>
          <a:cs typeface="+mj-cs"/>
        </a:defRPr>
      </a:lvl1pPr>
    </p:titleStyle>
    <p:bodyStyle>
      <a:lvl1pPr marL="129779" indent="-129779" algn="l" defTabSz="342900" rtl="0" eaLnBrk="1" latinLnBrk="0" hangingPunct="1">
        <a:spcBef>
          <a:spcPct val="20000"/>
        </a:spcBef>
        <a:buClr>
          <a:schemeClr val="accent5"/>
        </a:buClr>
        <a:buFont typeface="Arial"/>
        <a:buChar char="•"/>
        <a:defRPr sz="1800" kern="1200">
          <a:solidFill>
            <a:schemeClr val="tx1"/>
          </a:solidFill>
          <a:latin typeface="+mn-lt"/>
          <a:ea typeface="+mn-ea"/>
          <a:cs typeface="+mn-cs"/>
        </a:defRPr>
      </a:lvl1pPr>
      <a:lvl2pPr marL="386954" indent="-214313" algn="l" defTabSz="342900" rtl="0" eaLnBrk="1" latinLnBrk="0" hangingPunct="1">
        <a:spcBef>
          <a:spcPct val="20000"/>
        </a:spcBef>
        <a:buClr>
          <a:schemeClr val="accent5"/>
        </a:buClr>
        <a:buFont typeface="Arial"/>
        <a:buChar char="–"/>
        <a:defRPr sz="1500" kern="1200">
          <a:solidFill>
            <a:schemeClr val="tx1"/>
          </a:solidFill>
          <a:latin typeface="+mn-lt"/>
          <a:ea typeface="+mn-ea"/>
          <a:cs typeface="+mn-cs"/>
        </a:defRPr>
      </a:lvl2pPr>
      <a:lvl3pPr marL="516731" indent="-130969" algn="l" defTabSz="342900" rtl="0" eaLnBrk="1" latinLnBrk="0" hangingPunct="1">
        <a:spcBef>
          <a:spcPct val="20000"/>
        </a:spcBef>
        <a:buClr>
          <a:schemeClr val="accent5"/>
        </a:buClr>
        <a:buFont typeface="Arial"/>
        <a:buChar char="•"/>
        <a:defRPr sz="1350" kern="1200">
          <a:solidFill>
            <a:schemeClr val="tx1"/>
          </a:solidFill>
          <a:latin typeface="+mn-lt"/>
          <a:ea typeface="+mn-ea"/>
          <a:cs typeface="+mn-cs"/>
        </a:defRPr>
      </a:lvl3pPr>
      <a:lvl4pPr marL="689372" indent="-171450" algn="l" defTabSz="342900" rtl="0" eaLnBrk="1" latinLnBrk="0" hangingPunct="1">
        <a:spcBef>
          <a:spcPct val="20000"/>
        </a:spcBef>
        <a:buClr>
          <a:schemeClr val="accent5"/>
        </a:buClr>
        <a:buFont typeface="Arial"/>
        <a:buChar char="–"/>
        <a:defRPr sz="1200" kern="1200">
          <a:solidFill>
            <a:schemeClr val="tx1"/>
          </a:solidFill>
          <a:latin typeface="+mn-lt"/>
          <a:ea typeface="+mn-ea"/>
          <a:cs typeface="+mn-cs"/>
        </a:defRPr>
      </a:lvl4pPr>
      <a:lvl5pPr marL="769144" indent="-84535" algn="l" defTabSz="342900" rtl="0" eaLnBrk="1" latinLnBrk="0" hangingPunct="1">
        <a:spcBef>
          <a:spcPct val="20000"/>
        </a:spcBef>
        <a:buClr>
          <a:schemeClr val="accent5"/>
        </a:buClr>
        <a:buFont typeface="Arial"/>
        <a:buChar char="•"/>
        <a:defRPr sz="105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guide id="3" orient="horz" pos="432">
          <p15:clr>
            <a:srgbClr val="F26B43"/>
          </p15:clr>
        </p15:guide>
        <p15:guide id="4" orient="horz" pos="1224">
          <p15:clr>
            <a:srgbClr val="F26B43"/>
          </p15:clr>
        </p15:guide>
        <p15:guide id="5" orient="horz" pos="4152">
          <p15:clr>
            <a:srgbClr val="F26B43"/>
          </p15:clr>
        </p15:guide>
        <p15:guide id="6" pos="288">
          <p15:clr>
            <a:srgbClr val="F26B43"/>
          </p15:clr>
        </p15:guide>
        <p15:guide id="7" pos="5544">
          <p15:clr>
            <a:srgbClr val="F26B43"/>
          </p15:clr>
        </p15:guide>
        <p15:guide id="8" pos="21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29" tIns="45715" rIns="91429" bIns="45715"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29" tIns="45715" rIns="91429" bIns="45715"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29" tIns="45715" rIns="91429" bIns="45715" rtlCol="0" anchor="ctr"/>
          <a:lstStyle>
            <a:lvl1pPr algn="l">
              <a:defRPr sz="1200">
                <a:solidFill>
                  <a:schemeClr val="tx1">
                    <a:tint val="75000"/>
                  </a:schemeClr>
                </a:solidFill>
              </a:defRPr>
            </a:lvl1pPr>
          </a:lstStyle>
          <a:p>
            <a:pPr defTabSz="914290" fontAlgn="auto">
              <a:spcBef>
                <a:spcPts val="0"/>
              </a:spcBef>
              <a:spcAft>
                <a:spcPts val="0"/>
              </a:spcAft>
            </a:pPr>
            <a:endParaRPr lang="en-GB" dirty="0">
              <a:solidFill>
                <a:srgbClr val="03497C">
                  <a:tint val="75000"/>
                </a:srgbClr>
              </a:solidFill>
              <a:latin typeface="Calibri"/>
              <a:ea typeface=""/>
            </a:endParaRPr>
          </a:p>
        </p:txBody>
      </p:sp>
      <p:sp>
        <p:nvSpPr>
          <p:cNvPr id="5" name="Footer Placeholder 4"/>
          <p:cNvSpPr>
            <a:spLocks noGrp="1"/>
          </p:cNvSpPr>
          <p:nvPr>
            <p:ph type="ftr" sz="quarter" idx="3"/>
          </p:nvPr>
        </p:nvSpPr>
        <p:spPr>
          <a:xfrm>
            <a:off x="3124201" y="6356352"/>
            <a:ext cx="2895600" cy="365125"/>
          </a:xfrm>
          <a:prstGeom prst="rect">
            <a:avLst/>
          </a:prstGeom>
        </p:spPr>
        <p:txBody>
          <a:bodyPr vert="horz" lIns="91429" tIns="45715" rIns="91429" bIns="45715" rtlCol="0" anchor="ctr"/>
          <a:lstStyle>
            <a:lvl1pPr algn="ctr">
              <a:defRPr sz="1200">
                <a:solidFill>
                  <a:schemeClr val="tx1">
                    <a:tint val="75000"/>
                  </a:schemeClr>
                </a:solidFill>
              </a:defRPr>
            </a:lvl1pPr>
          </a:lstStyle>
          <a:p>
            <a:pPr defTabSz="914290" fontAlgn="auto">
              <a:spcBef>
                <a:spcPts val="0"/>
              </a:spcBef>
              <a:spcAft>
                <a:spcPts val="0"/>
              </a:spcAft>
            </a:pPr>
            <a:endParaRPr lang="en-GB" dirty="0">
              <a:solidFill>
                <a:srgbClr val="03497C">
                  <a:tint val="75000"/>
                </a:srgbClr>
              </a:solidFill>
              <a:latin typeface="Calibri"/>
              <a:ea typeface=""/>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29" tIns="45715" rIns="91429" bIns="45715" rtlCol="0" anchor="ctr"/>
          <a:lstStyle>
            <a:lvl1pPr algn="r">
              <a:defRPr sz="1200">
                <a:solidFill>
                  <a:schemeClr val="tx1">
                    <a:tint val="75000"/>
                  </a:schemeClr>
                </a:solidFill>
              </a:defRPr>
            </a:lvl1pPr>
          </a:lstStyle>
          <a:p>
            <a:pPr defTabSz="914290" fontAlgn="auto">
              <a:spcBef>
                <a:spcPts val="0"/>
              </a:spcBef>
              <a:spcAft>
                <a:spcPts val="0"/>
              </a:spcAft>
            </a:pPr>
            <a:fld id="{799F422D-155B-463C-9155-1040BF892585}" type="slidenum">
              <a:rPr lang="en-GB" smtClean="0">
                <a:solidFill>
                  <a:srgbClr val="03497C">
                    <a:tint val="75000"/>
                  </a:srgbClr>
                </a:solidFill>
                <a:latin typeface="Calibri"/>
                <a:ea typeface=""/>
              </a:rPr>
              <a:pPr defTabSz="914290" fontAlgn="auto">
                <a:spcBef>
                  <a:spcPts val="0"/>
                </a:spcBef>
                <a:spcAft>
                  <a:spcPts val="0"/>
                </a:spcAft>
              </a:pPr>
              <a:t>‹n.›</a:t>
            </a:fld>
            <a:endParaRPr lang="en-GB" dirty="0">
              <a:solidFill>
                <a:srgbClr val="03497C">
                  <a:tint val="75000"/>
                </a:srgbClr>
              </a:solidFill>
              <a:latin typeface="Calibri"/>
              <a:ea typeface=""/>
            </a:endParaRPr>
          </a:p>
        </p:txBody>
      </p:sp>
    </p:spTree>
    <p:extLst>
      <p:ext uri="{BB962C8B-B14F-4D97-AF65-F5344CB8AC3E}">
        <p14:creationId xmlns:p14="http://schemas.microsoft.com/office/powerpoint/2010/main" val="470211272"/>
      </p:ext>
    </p:extLst>
  </p:cSld>
  <p:clrMap bg1="lt1" tx1="dk1" bg2="lt2" tx2="dk2" accent1="accent1" accent2="accent2" accent3="accent3" accent4="accent4" accent5="accent5" accent6="accent6" hlink="hlink" folHlink="folHlink"/>
  <p:sldLayoutIdLst>
    <p:sldLayoutId id="2147484042" r:id="rId1"/>
  </p:sldLayoutIdLst>
  <p:hf hdr="0" ftr="0" dt="0"/>
  <p:txStyles>
    <p:titleStyle>
      <a:lvl1pPr algn="ctr" defTabSz="91429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859" indent="-342859" algn="l" defTabSz="91429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861" indent="-285716" algn="l" defTabSz="91429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863" indent="-228572" algn="l" defTabSz="91429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008" indent="-228572" algn="l" defTabSz="91429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153" indent="-228572" algn="l" defTabSz="91429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298" indent="-228572" algn="l" defTabSz="91429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444" indent="-228572" algn="l" defTabSz="91429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589" indent="-228572" algn="l" defTabSz="91429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733" indent="-228572" algn="l" defTabSz="91429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6"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5" algn="l" defTabSz="914290" rtl="0" eaLnBrk="1" latinLnBrk="0" hangingPunct="1">
        <a:defRPr sz="1800" kern="1200">
          <a:solidFill>
            <a:schemeClr val="tx1"/>
          </a:solidFill>
          <a:latin typeface="+mn-lt"/>
          <a:ea typeface="+mn-ea"/>
          <a:cs typeface="+mn-cs"/>
        </a:defRPr>
      </a:lvl6pPr>
      <a:lvl7pPr marL="2742870"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7" descr="APX_PPT_Slide_Title.png"/>
          <p:cNvPicPr>
            <a:picLocks noChangeAspect="1"/>
          </p:cNvPicPr>
          <p:nvPr/>
        </p:nvPicPr>
        <p:blipFill>
          <a:blip r:embed="rId4" cstate="print"/>
          <a:srcRect b="6178"/>
          <a:stretch>
            <a:fillRect/>
          </a:stretch>
        </p:blipFill>
        <p:spPr bwMode="auto">
          <a:xfrm>
            <a:off x="0" y="0"/>
            <a:ext cx="9144000" cy="6292850"/>
          </a:xfrm>
          <a:prstGeom prst="rect">
            <a:avLst/>
          </a:prstGeom>
          <a:noFill/>
          <a:ln w="9525">
            <a:noFill/>
            <a:miter lim="800000"/>
            <a:headEnd/>
            <a:tailEnd/>
          </a:ln>
        </p:spPr>
      </p:pic>
      <p:sp>
        <p:nvSpPr>
          <p:cNvPr id="1027" name="Title Placeholder 1"/>
          <p:cNvSpPr>
            <a:spLocks noGrp="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8" name="Text Placeholder 2"/>
          <p:cNvSpPr>
            <a:spLocks noGrp="1"/>
          </p:cNvSpPr>
          <p:nvPr>
            <p:ph type="body" idx="1"/>
          </p:nvPr>
        </p:nvSpPr>
        <p:spPr bwMode="auto">
          <a:xfrm>
            <a:off x="457200" y="1484313"/>
            <a:ext cx="8229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29" name="Picture 8" descr="APX_CT_PPT.jpg"/>
          <p:cNvPicPr>
            <a:picLocks noChangeAspect="1"/>
          </p:cNvPicPr>
          <p:nvPr/>
        </p:nvPicPr>
        <p:blipFill>
          <a:blip r:embed="rId5" cstate="print"/>
          <a:srcRect/>
          <a:stretch>
            <a:fillRect/>
          </a:stretch>
        </p:blipFill>
        <p:spPr bwMode="auto">
          <a:xfrm>
            <a:off x="5641975" y="6594475"/>
            <a:ext cx="3484563" cy="217488"/>
          </a:xfrm>
          <a:prstGeom prst="rect">
            <a:avLst/>
          </a:prstGeom>
          <a:noFill/>
          <a:ln w="9525">
            <a:noFill/>
            <a:miter lim="800000"/>
            <a:headEnd/>
            <a:tailEnd/>
          </a:ln>
        </p:spPr>
      </p:pic>
      <p:pic>
        <p:nvPicPr>
          <p:cNvPr id="1030" name="Picture 7" descr="APX_PPT_Slide_Title.png"/>
          <p:cNvPicPr>
            <a:picLocks noChangeAspect="1"/>
          </p:cNvPicPr>
          <p:nvPr/>
        </p:nvPicPr>
        <p:blipFill>
          <a:blip r:embed="rId4" cstate="print"/>
          <a:srcRect b="6178"/>
          <a:stretch>
            <a:fillRect/>
          </a:stretch>
        </p:blipFill>
        <p:spPr bwMode="auto">
          <a:xfrm>
            <a:off x="0" y="0"/>
            <a:ext cx="9144000" cy="6292850"/>
          </a:xfrm>
          <a:prstGeom prst="rect">
            <a:avLst/>
          </a:prstGeom>
          <a:noFill/>
          <a:ln w="9525">
            <a:noFill/>
            <a:miter lim="800000"/>
            <a:headEnd/>
            <a:tailEnd/>
          </a:ln>
        </p:spPr>
      </p:pic>
      <p:pic>
        <p:nvPicPr>
          <p:cNvPr id="1031" name="Picture 8" descr="APX_CT_PPT.jpg"/>
          <p:cNvPicPr>
            <a:picLocks noChangeAspect="1"/>
          </p:cNvPicPr>
          <p:nvPr/>
        </p:nvPicPr>
        <p:blipFill>
          <a:blip r:embed="rId5" cstate="print"/>
          <a:srcRect/>
          <a:stretch>
            <a:fillRect/>
          </a:stretch>
        </p:blipFill>
        <p:spPr bwMode="auto">
          <a:xfrm>
            <a:off x="5641975" y="6594475"/>
            <a:ext cx="3484563" cy="217488"/>
          </a:xfrm>
          <a:prstGeom prst="rect">
            <a:avLst/>
          </a:prstGeom>
          <a:noFill/>
          <a:ln w="9525">
            <a:noFill/>
            <a:miter lim="800000"/>
            <a:headEnd/>
            <a:tailEnd/>
          </a:ln>
        </p:spPr>
      </p:pic>
      <p:sp>
        <p:nvSpPr>
          <p:cNvPr id="12" name="TextBox 11"/>
          <p:cNvSpPr txBox="1"/>
          <p:nvPr userDrawn="1"/>
        </p:nvSpPr>
        <p:spPr>
          <a:xfrm>
            <a:off x="130628" y="6520997"/>
            <a:ext cx="6023429" cy="369332"/>
          </a:xfrm>
          <a:prstGeom prst="rect">
            <a:avLst/>
          </a:prstGeom>
          <a:noFill/>
        </p:spPr>
        <p:txBody>
          <a:bodyPr wrap="square" rtlCol="0">
            <a:spAutoFit/>
          </a:bodyPr>
          <a:lstStyle/>
          <a:p>
            <a:pPr defTabSz="457200" fontAlgn="auto">
              <a:spcBef>
                <a:spcPts val="0"/>
              </a:spcBef>
              <a:spcAft>
                <a:spcPts val="0"/>
              </a:spcAft>
              <a:defRPr/>
            </a:pPr>
            <a:r>
              <a:rPr lang="en-CA" sz="900" dirty="0" smtClean="0">
                <a:solidFill>
                  <a:srgbClr val="0064A5"/>
                </a:solidFill>
                <a:latin typeface="Calibri"/>
                <a:ea typeface=""/>
                <a:cs typeface="Arial" panose="020B0604020202020204" pitchFamily="34" charset="0"/>
              </a:rPr>
              <a:t>This material is for reactive scientific exchange with HCPs.  It may be provided to requesting HCPs in any format via medical information or according to local procedures. Mercury ID: xyz Approved: xyz; Expires: xyz</a:t>
            </a:r>
          </a:p>
        </p:txBody>
      </p:sp>
    </p:spTree>
    <p:extLst>
      <p:ext uri="{BB962C8B-B14F-4D97-AF65-F5344CB8AC3E}">
        <p14:creationId xmlns:p14="http://schemas.microsoft.com/office/powerpoint/2010/main" val="470211272"/>
      </p:ext>
    </p:extLst>
  </p:cSld>
  <p:clrMap bg1="lt1" tx1="dk1" bg2="lt2" tx2="dk2" accent1="accent1" accent2="accent2" accent3="accent3" accent4="accent4" accent5="accent5" accent6="accent6" hlink="hlink" folHlink="folHlink"/>
  <p:sldLayoutIdLst>
    <p:sldLayoutId id="2147484046" r:id="rId1"/>
    <p:sldLayoutId id="2147484047" r:id="rId2"/>
  </p:sldLayoutIdLst>
  <p:transition>
    <p:fade/>
  </p:transition>
  <p:timing>
    <p:tnLst>
      <p:par>
        <p:cTn id="1" dur="indefinite" restart="never" nodeType="tmRoot"/>
      </p:par>
    </p:tnLst>
  </p:timing>
  <p:hf sldNum="0" hdr="0" dt="0"/>
  <p:txStyles>
    <p:titleStyle>
      <a:lvl1pPr algn="l" rtl="0" eaLnBrk="0" fontAlgn="base" hangingPunct="0">
        <a:spcBef>
          <a:spcPct val="0"/>
        </a:spcBef>
        <a:spcAft>
          <a:spcPct val="0"/>
        </a:spcAft>
        <a:defRPr sz="3200" b="1" kern="1200">
          <a:solidFill>
            <a:srgbClr val="0064A5"/>
          </a:solidFill>
          <a:latin typeface="+mj-lt"/>
          <a:ea typeface="+mj-ea"/>
          <a:cs typeface="+mj-cs"/>
        </a:defRPr>
      </a:lvl1pPr>
      <a:lvl2pPr algn="l" rtl="0" eaLnBrk="0" fontAlgn="base" hangingPunct="0">
        <a:spcBef>
          <a:spcPct val="0"/>
        </a:spcBef>
        <a:spcAft>
          <a:spcPct val="0"/>
        </a:spcAft>
        <a:defRPr sz="3200" b="1">
          <a:solidFill>
            <a:srgbClr val="0064A5"/>
          </a:solidFill>
          <a:latin typeface="Calibri" pitchFamily="34" charset="0"/>
        </a:defRPr>
      </a:lvl2pPr>
      <a:lvl3pPr algn="l" rtl="0" eaLnBrk="0" fontAlgn="base" hangingPunct="0">
        <a:spcBef>
          <a:spcPct val="0"/>
        </a:spcBef>
        <a:spcAft>
          <a:spcPct val="0"/>
        </a:spcAft>
        <a:defRPr sz="3200" b="1">
          <a:solidFill>
            <a:srgbClr val="0064A5"/>
          </a:solidFill>
          <a:latin typeface="Calibri" pitchFamily="34" charset="0"/>
        </a:defRPr>
      </a:lvl3pPr>
      <a:lvl4pPr algn="l" rtl="0" eaLnBrk="0" fontAlgn="base" hangingPunct="0">
        <a:spcBef>
          <a:spcPct val="0"/>
        </a:spcBef>
        <a:spcAft>
          <a:spcPct val="0"/>
        </a:spcAft>
        <a:defRPr sz="3200" b="1">
          <a:solidFill>
            <a:srgbClr val="0064A5"/>
          </a:solidFill>
          <a:latin typeface="Calibri" pitchFamily="34" charset="0"/>
        </a:defRPr>
      </a:lvl4pPr>
      <a:lvl5pPr algn="l" rtl="0" eaLnBrk="0" fontAlgn="base" hangingPunct="0">
        <a:spcBef>
          <a:spcPct val="0"/>
        </a:spcBef>
        <a:spcAft>
          <a:spcPct val="0"/>
        </a:spcAft>
        <a:defRPr sz="3200" b="1">
          <a:solidFill>
            <a:srgbClr val="0064A5"/>
          </a:solidFill>
          <a:latin typeface="Calibri" pitchFamily="34" charset="0"/>
        </a:defRPr>
      </a:lvl5pPr>
      <a:lvl6pPr marL="457200" algn="l" rtl="0" fontAlgn="base">
        <a:spcBef>
          <a:spcPct val="0"/>
        </a:spcBef>
        <a:spcAft>
          <a:spcPct val="0"/>
        </a:spcAft>
        <a:defRPr sz="3200" b="1">
          <a:solidFill>
            <a:srgbClr val="0064A5"/>
          </a:solidFill>
          <a:latin typeface="Calibri" pitchFamily="34" charset="0"/>
        </a:defRPr>
      </a:lvl6pPr>
      <a:lvl7pPr marL="914400" algn="l" rtl="0" fontAlgn="base">
        <a:spcBef>
          <a:spcPct val="0"/>
        </a:spcBef>
        <a:spcAft>
          <a:spcPct val="0"/>
        </a:spcAft>
        <a:defRPr sz="3200" b="1">
          <a:solidFill>
            <a:srgbClr val="0064A5"/>
          </a:solidFill>
          <a:latin typeface="Calibri" pitchFamily="34" charset="0"/>
        </a:defRPr>
      </a:lvl7pPr>
      <a:lvl8pPr marL="1371600" algn="l" rtl="0" fontAlgn="base">
        <a:spcBef>
          <a:spcPct val="0"/>
        </a:spcBef>
        <a:spcAft>
          <a:spcPct val="0"/>
        </a:spcAft>
        <a:defRPr sz="3200" b="1">
          <a:solidFill>
            <a:srgbClr val="0064A5"/>
          </a:solidFill>
          <a:latin typeface="Calibri" pitchFamily="34" charset="0"/>
        </a:defRPr>
      </a:lvl8pPr>
      <a:lvl9pPr marL="1828800" algn="l" rtl="0" fontAlgn="base">
        <a:spcBef>
          <a:spcPct val="0"/>
        </a:spcBef>
        <a:spcAft>
          <a:spcPct val="0"/>
        </a:spcAft>
        <a:defRPr sz="3200" b="1">
          <a:solidFill>
            <a:srgbClr val="0064A5"/>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400" kern="1200">
          <a:solidFill>
            <a:srgbClr val="0064A5"/>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rgbClr val="0064A5"/>
          </a:solidFill>
          <a:latin typeface="+mn-lt"/>
          <a:ea typeface="+mn-ea"/>
          <a:cs typeface="+mn-cs"/>
        </a:defRPr>
      </a:lvl2pPr>
      <a:lvl3pPr marL="1143000" indent="-228600" algn="l" rtl="0" eaLnBrk="0" fontAlgn="base" hangingPunct="0">
        <a:spcBef>
          <a:spcPct val="20000"/>
        </a:spcBef>
        <a:spcAft>
          <a:spcPct val="0"/>
        </a:spcAft>
        <a:buFont typeface="Arial" charset="0"/>
        <a:buChar char="•"/>
        <a:defRPr kern="1200">
          <a:solidFill>
            <a:srgbClr val="0064A5"/>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600" kern="1200">
          <a:solidFill>
            <a:srgbClr val="0064A5"/>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kern="1200">
          <a:solidFill>
            <a:srgbClr val="0064A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612000" y="603744"/>
            <a:ext cx="8281175" cy="430887"/>
          </a:xfrm>
          <a:prstGeom prst="rect">
            <a:avLst/>
          </a:prstGeom>
        </p:spPr>
        <p:txBody>
          <a:bodyPr vert="horz" wrap="square" lIns="0" tIns="0" rIns="0" bIns="0" rtlCol="0" anchor="b">
            <a:spAutoFit/>
          </a:bodyPr>
          <a:lstStyle/>
          <a:p>
            <a:r>
              <a:rPr lang="en-GB" noProof="0" dirty="0" smtClean="0"/>
              <a:t>Click to edit Master title text</a:t>
            </a:r>
            <a:endParaRPr lang="en-GB" noProof="0" dirty="0"/>
          </a:p>
        </p:txBody>
      </p:sp>
      <p:sp>
        <p:nvSpPr>
          <p:cNvPr id="4" name="Text Placeholder 3"/>
          <p:cNvSpPr>
            <a:spLocks noGrp="1"/>
          </p:cNvSpPr>
          <p:nvPr>
            <p:ph type="body" idx="1"/>
          </p:nvPr>
        </p:nvSpPr>
        <p:spPr>
          <a:xfrm>
            <a:off x="611188" y="1376480"/>
            <a:ext cx="8281987" cy="4860815"/>
          </a:xfrm>
          <a:prstGeom prst="rect">
            <a:avLst/>
          </a:prstGeom>
        </p:spPr>
        <p:txBody>
          <a:bodyPr vert="horz" lIns="0" tIns="0" rIns="0" bIns="0" rtlCol="0">
            <a:no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endParaRPr lang="en-GB" noProof="0" dirty="0" smtClean="0"/>
          </a:p>
        </p:txBody>
      </p:sp>
      <p:sp>
        <p:nvSpPr>
          <p:cNvPr id="5" name="Line 38"/>
          <p:cNvSpPr>
            <a:spLocks noChangeShapeType="1"/>
          </p:cNvSpPr>
          <p:nvPr/>
        </p:nvSpPr>
        <p:spPr bwMode="auto">
          <a:xfrm flipV="1">
            <a:off x="611188" y="1052759"/>
            <a:ext cx="8532812" cy="3175"/>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US" sz="1800">
              <a:solidFill>
                <a:srgbClr val="000000"/>
              </a:solidFill>
              <a:latin typeface="Arial"/>
              <a:ea typeface=""/>
            </a:endParaRPr>
          </a:p>
        </p:txBody>
      </p:sp>
    </p:spTree>
    <p:extLst>
      <p:ext uri="{BB962C8B-B14F-4D97-AF65-F5344CB8AC3E}">
        <p14:creationId xmlns:p14="http://schemas.microsoft.com/office/powerpoint/2010/main" val="2014996017"/>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 id="2147484060" r:id="rId12"/>
    <p:sldLayoutId id="2147484061" r:id="rId13"/>
    <p:sldLayoutId id="2147484062" r:id="rId14"/>
    <p:sldLayoutId id="2147484063" r:id="rId15"/>
    <p:sldLayoutId id="2147484064" r:id="rId16"/>
    <p:sldLayoutId id="2147484065" r:id="rId17"/>
    <p:sldLayoutId id="2147484066" r:id="rId18"/>
    <p:sldLayoutId id="2147484067" r:id="rId19"/>
    <p:sldLayoutId id="2147484068" r:id="rId20"/>
    <p:sldLayoutId id="2147484069" r:id="rId21"/>
    <p:sldLayoutId id="2147484070" r:id="rId22"/>
    <p:sldLayoutId id="2147484071" r:id="rId23"/>
  </p:sldLayoutIdLst>
  <p:timing>
    <p:tnLst>
      <p:par>
        <p:cTn id="1" dur="indefinite" restart="never" nodeType="tmRoot"/>
      </p:par>
    </p:tnLst>
  </p:timing>
  <p:hf sldNum="0" hdr="0" dt="0"/>
  <p:txStyles>
    <p:titleStyle>
      <a:lvl1pPr algn="l" rtl="0" eaLnBrk="1" fontAlgn="base" hangingPunct="1">
        <a:spcBef>
          <a:spcPct val="0"/>
        </a:spcBef>
        <a:spcAft>
          <a:spcPct val="0"/>
        </a:spcAft>
        <a:defRPr sz="2800" b="0">
          <a:solidFill>
            <a:schemeClr val="bg2"/>
          </a:solidFill>
          <a:latin typeface="+mj-lt"/>
          <a:ea typeface="+mj-ea"/>
          <a:cs typeface="+mj-cs"/>
        </a:defRPr>
      </a:lvl1pPr>
      <a:lvl2pPr algn="l" rtl="0" eaLnBrk="1" fontAlgn="base" hangingPunct="1">
        <a:spcBef>
          <a:spcPct val="0"/>
        </a:spcBef>
        <a:spcAft>
          <a:spcPct val="0"/>
        </a:spcAft>
        <a:defRPr sz="2800" b="1">
          <a:solidFill>
            <a:schemeClr val="bg2"/>
          </a:solidFill>
          <a:latin typeface="Arial" charset="0"/>
        </a:defRPr>
      </a:lvl2pPr>
      <a:lvl3pPr algn="l" rtl="0" eaLnBrk="1" fontAlgn="base" hangingPunct="1">
        <a:spcBef>
          <a:spcPct val="0"/>
        </a:spcBef>
        <a:spcAft>
          <a:spcPct val="0"/>
        </a:spcAft>
        <a:defRPr sz="2800" b="1">
          <a:solidFill>
            <a:schemeClr val="bg2"/>
          </a:solidFill>
          <a:latin typeface="Arial" charset="0"/>
        </a:defRPr>
      </a:lvl3pPr>
      <a:lvl4pPr algn="l" rtl="0" eaLnBrk="1" fontAlgn="base" hangingPunct="1">
        <a:spcBef>
          <a:spcPct val="0"/>
        </a:spcBef>
        <a:spcAft>
          <a:spcPct val="0"/>
        </a:spcAft>
        <a:defRPr sz="2800" b="1">
          <a:solidFill>
            <a:schemeClr val="bg2"/>
          </a:solidFill>
          <a:latin typeface="Arial" charset="0"/>
        </a:defRPr>
      </a:lvl4pPr>
      <a:lvl5pPr algn="l" rtl="0" eaLnBrk="1" fontAlgn="base" hangingPunct="1">
        <a:spcBef>
          <a:spcPct val="0"/>
        </a:spcBef>
        <a:spcAft>
          <a:spcPct val="0"/>
        </a:spcAft>
        <a:defRPr sz="2800" b="1">
          <a:solidFill>
            <a:schemeClr val="bg2"/>
          </a:solidFill>
          <a:latin typeface="Arial" charset="0"/>
        </a:defRPr>
      </a:lvl5pPr>
      <a:lvl6pPr marL="457200" algn="l" rtl="0" eaLnBrk="1" fontAlgn="base" hangingPunct="1">
        <a:spcBef>
          <a:spcPct val="0"/>
        </a:spcBef>
        <a:spcAft>
          <a:spcPct val="0"/>
        </a:spcAft>
        <a:defRPr sz="2800" b="1">
          <a:solidFill>
            <a:schemeClr val="bg2"/>
          </a:solidFill>
          <a:latin typeface="Arial" charset="0"/>
        </a:defRPr>
      </a:lvl6pPr>
      <a:lvl7pPr marL="914400" algn="l" rtl="0" eaLnBrk="1" fontAlgn="base" hangingPunct="1">
        <a:spcBef>
          <a:spcPct val="0"/>
        </a:spcBef>
        <a:spcAft>
          <a:spcPct val="0"/>
        </a:spcAft>
        <a:defRPr sz="2800" b="1">
          <a:solidFill>
            <a:schemeClr val="bg2"/>
          </a:solidFill>
          <a:latin typeface="Arial" charset="0"/>
        </a:defRPr>
      </a:lvl7pPr>
      <a:lvl8pPr marL="1371600" algn="l" rtl="0" eaLnBrk="1" fontAlgn="base" hangingPunct="1">
        <a:spcBef>
          <a:spcPct val="0"/>
        </a:spcBef>
        <a:spcAft>
          <a:spcPct val="0"/>
        </a:spcAft>
        <a:defRPr sz="2800" b="1">
          <a:solidFill>
            <a:schemeClr val="bg2"/>
          </a:solidFill>
          <a:latin typeface="Arial" charset="0"/>
        </a:defRPr>
      </a:lvl8pPr>
      <a:lvl9pPr marL="1828800" algn="l" rtl="0" eaLnBrk="1" fontAlgn="base" hangingPunct="1">
        <a:spcBef>
          <a:spcPct val="0"/>
        </a:spcBef>
        <a:spcAft>
          <a:spcPct val="0"/>
        </a:spcAft>
        <a:defRPr sz="2800" b="1">
          <a:solidFill>
            <a:schemeClr val="bg2"/>
          </a:solidFill>
          <a:latin typeface="Arial" charset="0"/>
        </a:defRPr>
      </a:lvl9pPr>
    </p:titleStyle>
    <p:bodyStyle>
      <a:lvl1pPr marL="268288" indent="-268288" algn="l" rtl="0" eaLnBrk="1" fontAlgn="base" hangingPunct="1">
        <a:spcBef>
          <a:spcPct val="25000"/>
        </a:spcBef>
        <a:spcAft>
          <a:spcPct val="0"/>
        </a:spcAft>
        <a:buClr>
          <a:schemeClr val="bg2"/>
        </a:buClr>
        <a:buSzPct val="80000"/>
        <a:buFont typeface="Wingdings" panose="05000000000000000000" pitchFamily="2" charset="2"/>
        <a:buChar char=""/>
        <a:tabLst>
          <a:tab pos="1238250" algn="l"/>
        </a:tabLst>
        <a:defRPr sz="2000">
          <a:solidFill>
            <a:schemeClr val="tx1">
              <a:lumMod val="65000"/>
              <a:lumOff val="35000"/>
            </a:schemeClr>
          </a:solidFill>
          <a:latin typeface="+mn-lt"/>
          <a:ea typeface="+mn-ea"/>
          <a:cs typeface="+mn-cs"/>
        </a:defRPr>
      </a:lvl1pPr>
      <a:lvl2pPr marL="546100" indent="-276225" algn="l" rtl="0" eaLnBrk="1" fontAlgn="base" hangingPunct="1">
        <a:spcBef>
          <a:spcPct val="25000"/>
        </a:spcBef>
        <a:spcAft>
          <a:spcPct val="0"/>
        </a:spcAft>
        <a:buClr>
          <a:schemeClr val="bg2"/>
        </a:buClr>
        <a:buFont typeface="Symbol" panose="05050102010706020507" pitchFamily="18" charset="2"/>
        <a:buChar char=""/>
        <a:tabLst>
          <a:tab pos="1238250" algn="l"/>
        </a:tabLst>
        <a:defRPr>
          <a:solidFill>
            <a:schemeClr val="tx1">
              <a:lumMod val="65000"/>
              <a:lumOff val="35000"/>
            </a:schemeClr>
          </a:solidFill>
          <a:latin typeface="+mn-lt"/>
        </a:defRPr>
      </a:lvl2pPr>
      <a:lvl3pPr marL="835025" indent="-287338" algn="l" rtl="0" eaLnBrk="1" fontAlgn="base" hangingPunct="1">
        <a:spcBef>
          <a:spcPct val="25000"/>
        </a:spcBef>
        <a:spcAft>
          <a:spcPct val="0"/>
        </a:spcAft>
        <a:buClr>
          <a:schemeClr val="bg2"/>
        </a:buClr>
        <a:buFont typeface="Arial" panose="020B0604020202020204" pitchFamily="34" charset="0"/>
        <a:buChar char="–"/>
        <a:tabLst>
          <a:tab pos="1238250" algn="l"/>
        </a:tabLst>
        <a:defRPr sz="1600">
          <a:solidFill>
            <a:schemeClr val="tx1">
              <a:lumMod val="65000"/>
              <a:lumOff val="35000"/>
            </a:schemeClr>
          </a:solidFill>
          <a:latin typeface="+mn-lt"/>
        </a:defRPr>
      </a:lvl3pPr>
      <a:lvl4pPr marL="1103313" indent="-266700" algn="l" rtl="0" eaLnBrk="1" fontAlgn="base" hangingPunct="1">
        <a:spcBef>
          <a:spcPct val="25000"/>
        </a:spcBef>
        <a:spcAft>
          <a:spcPct val="0"/>
        </a:spcAft>
        <a:buClr>
          <a:schemeClr val="bg2"/>
        </a:buClr>
        <a:buFont typeface="Arial" charset="0"/>
        <a:buChar char="–"/>
        <a:tabLst>
          <a:tab pos="1238250" algn="l"/>
        </a:tabLst>
        <a:defRPr sz="1600">
          <a:solidFill>
            <a:schemeClr val="tx1">
              <a:lumMod val="65000"/>
              <a:lumOff val="35000"/>
            </a:schemeClr>
          </a:solidFill>
          <a:latin typeface="+mn-lt"/>
        </a:defRPr>
      </a:lvl4pPr>
      <a:lvl5pPr marL="1362075" indent="-285750" algn="l" rtl="0" eaLnBrk="1" fontAlgn="base" hangingPunct="1">
        <a:spcBef>
          <a:spcPct val="25000"/>
        </a:spcBef>
        <a:spcAft>
          <a:spcPct val="0"/>
        </a:spcAft>
        <a:buClr>
          <a:schemeClr val="bg2"/>
        </a:buClr>
        <a:buFont typeface="Arial" panose="020B0604020202020204" pitchFamily="34" charset="0"/>
        <a:buChar char="–"/>
        <a:tabLst/>
        <a:defRPr sz="1600" baseline="0">
          <a:solidFill>
            <a:schemeClr val="tx1">
              <a:lumMod val="65000"/>
              <a:lumOff val="35000"/>
            </a:schemeClr>
          </a:solidFill>
          <a:latin typeface="+mn-lt"/>
        </a:defRPr>
      </a:lvl5pPr>
      <a:lvl6pPr marL="25987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6pPr>
      <a:lvl7pPr marL="30559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7pPr>
      <a:lvl8pPr marL="35131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8pPr>
      <a:lvl9pPr marL="3970338" indent="-239713" algn="l" rtl="0" eaLnBrk="1" fontAlgn="base" hangingPunct="1">
        <a:spcBef>
          <a:spcPct val="25000"/>
        </a:spcBef>
        <a:spcAft>
          <a:spcPct val="0"/>
        </a:spcAft>
        <a:buClr>
          <a:schemeClr val="bg2"/>
        </a:buClr>
        <a:buFont typeface="Arial" charset="0"/>
        <a:buChar char="–"/>
        <a:tabLst>
          <a:tab pos="1238250" algn="l"/>
        </a:tabLst>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jpeg"/><Relationship Id="rId3"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9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9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8.xml"/><Relationship Id="rId3" Type="http://schemas.openxmlformats.org/officeDocument/2006/relationships/image" Target="../media/image95.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 Id="rId3" Type="http://schemas.openxmlformats.org/officeDocument/2006/relationships/image" Target="../media/image96.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0.xml"/><Relationship Id="rId3" Type="http://schemas.openxmlformats.org/officeDocument/2006/relationships/image" Target="../media/image9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98.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99.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0.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01.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2.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3.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4.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5.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6.png"/><Relationship Id="rId3" Type="http://schemas.openxmlformats.org/officeDocument/2006/relationships/image" Target="../media/image107.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7.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08.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09.png"/><Relationship Id="rId3" Type="http://schemas.openxmlformats.org/officeDocument/2006/relationships/image" Target="../media/image110.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11.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12.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13.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14.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5.png"/><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8.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9.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xml"/><Relationship Id="rId3" Type="http://schemas.openxmlformats.org/officeDocument/2006/relationships/hyperlink" Target="http://www.ncbi.nlm.nih.gov/pubmed/2489545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png"/><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eg"/><Relationship Id="rId5" Type="http://schemas.openxmlformats.org/officeDocument/2006/relationships/chart" Target="../charts/chart1.xml"/><Relationship Id="rId6" Type="http://schemas.openxmlformats.org/officeDocument/2006/relationships/chart" Target="../charts/chart2.xml"/><Relationship Id="rId7" Type="http://schemas.openxmlformats.org/officeDocument/2006/relationships/chart" Target="../charts/chart3.xml"/><Relationship Id="rId1" Type="http://schemas.openxmlformats.org/officeDocument/2006/relationships/slideLayout" Target="../slideLayouts/slideLayout24.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4.xml"/><Relationship Id="rId3" Type="http://schemas.openxmlformats.org/officeDocument/2006/relationships/chart" Target="../charts/char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5.tif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50.xml"/><Relationship Id="rId4" Type="http://schemas.openxmlformats.org/officeDocument/2006/relationships/notesSlide" Target="../notesSlides/notesSlide5.xml"/><Relationship Id="rId5" Type="http://schemas.openxmlformats.org/officeDocument/2006/relationships/oleObject" Target="../embeddings/Foglio_di_lavoro_di_Microsoft_Excel_97_-_20041.xls"/><Relationship Id="rId6" Type="http://schemas.openxmlformats.org/officeDocument/2006/relationships/image" Target="../media/image26.png"/><Relationship Id="rId1" Type="http://schemas.openxmlformats.org/officeDocument/2006/relationships/vmlDrawing" Target="../drawings/vmlDrawing1.vml"/><Relationship Id="rId2" Type="http://schemas.openxmlformats.org/officeDocument/2006/relationships/tags" Target="../tags/tag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139.xml"/><Relationship Id="rId2" Type="http://schemas.openxmlformats.org/officeDocument/2006/relationships/chart" Target="../charts/char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21.png"/><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9.xml"/><Relationship Id="rId2"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35.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36.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37.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8.xml"/><Relationship Id="rId2" Type="http://schemas.openxmlformats.org/officeDocument/2006/relationships/image" Target="../media/image38.tiff"/></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wmf"/><Relationship Id="rId1" Type="http://schemas.openxmlformats.org/officeDocument/2006/relationships/slideLayout" Target="../slideLayouts/slideLayout29.xml"/><Relationship Id="rId2" Type="http://schemas.openxmlformats.org/officeDocument/2006/relationships/image" Target="../media/image39.jpeg"/></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png"/><Relationship Id="rId1" Type="http://schemas.openxmlformats.org/officeDocument/2006/relationships/slideLayout" Target="../slideLayouts/slideLayout29.xml"/><Relationship Id="rId2"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wmf"/><Relationship Id="rId1" Type="http://schemas.openxmlformats.org/officeDocument/2006/relationships/slideLayout" Target="../slideLayouts/slideLayout29.xml"/><Relationship Id="rId2" Type="http://schemas.openxmlformats.org/officeDocument/2006/relationships/image" Target="../media/image4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4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50.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7.xml"/><Relationship Id="rId3"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1.png"/><Relationship Id="rId1" Type="http://schemas.openxmlformats.org/officeDocument/2006/relationships/slideLayout" Target="../slideLayouts/slideLayout74.xml"/><Relationship Id="rId2" Type="http://schemas.openxmlformats.org/officeDocument/2006/relationships/notesSlide" Target="../notesSlides/notesSlide8.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1.png"/><Relationship Id="rId1" Type="http://schemas.openxmlformats.org/officeDocument/2006/relationships/slideLayout" Target="../slideLayouts/slideLayout74.xml"/><Relationship Id="rId2" Type="http://schemas.openxmlformats.org/officeDocument/2006/relationships/notesSlide" Target="../notesSlides/notesSlide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0.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63.xml"/><Relationship Id="rId2" Type="http://schemas.openxmlformats.org/officeDocument/2006/relationships/notesSlide" Target="../notesSlides/notesSlide11.xml"/></Relationships>
</file>

<file path=ppt/slides/_rels/slide46.xml.rels><?xml version="1.0" encoding="UTF-8" standalone="yes"?>
<Relationships xmlns="http://schemas.openxmlformats.org/package/2006/relationships"><Relationship Id="rId3" Type="http://schemas.openxmlformats.org/officeDocument/2006/relationships/chart" Target="../charts/chart6.xml"/><Relationship Id="rId4" Type="http://schemas.openxmlformats.org/officeDocument/2006/relationships/chart" Target="../charts/chart7.xml"/><Relationship Id="rId1" Type="http://schemas.openxmlformats.org/officeDocument/2006/relationships/slideLayout" Target="../slideLayouts/slideLayout62.xml"/><Relationship Id="rId2" Type="http://schemas.openxmlformats.org/officeDocument/2006/relationships/notesSlide" Target="../notesSlides/notesSlide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56.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xml"/><Relationship Id="rId3" Type="http://schemas.openxmlformats.org/officeDocument/2006/relationships/chart" Target="../charts/char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4.xml"/><Relationship Id="rId3" Type="http://schemas.openxmlformats.org/officeDocument/2006/relationships/chart" Target="../charts/char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57.tiff"/><Relationship Id="rId3" Type="http://schemas.openxmlformats.org/officeDocument/2006/relationships/image" Target="../media/image58.tif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1.png"/><Relationship Id="rId3" Type="http://schemas.openxmlformats.org/officeDocument/2006/relationships/image" Target="../media/image59.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60.jpg"/></Relationships>
</file>

<file path=ppt/slides/_rels/slide55.xml.rels><?xml version="1.0" encoding="UTF-8" standalone="yes"?>
<Relationships xmlns="http://schemas.openxmlformats.org/package/2006/relationships"><Relationship Id="rId3" Type="http://schemas.openxmlformats.org/officeDocument/2006/relationships/image" Target="../media/image44.wmf"/><Relationship Id="rId4" Type="http://schemas.openxmlformats.org/officeDocument/2006/relationships/image" Target="../media/image61.png"/><Relationship Id="rId1" Type="http://schemas.openxmlformats.org/officeDocument/2006/relationships/slideLayout" Target="../slideLayouts/slideLayout29.xml"/><Relationship Id="rId2"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wmf"/><Relationship Id="rId1" Type="http://schemas.openxmlformats.org/officeDocument/2006/relationships/slideLayout" Target="../slideLayouts/slideLayout29.xml"/><Relationship Id="rId2" Type="http://schemas.openxmlformats.org/officeDocument/2006/relationships/image" Target="../media/image62.PNG"/></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wmf"/><Relationship Id="rId1" Type="http://schemas.openxmlformats.org/officeDocument/2006/relationships/slideLayout" Target="../slideLayouts/slideLayout29.xml"/><Relationship Id="rId2" Type="http://schemas.openxmlformats.org/officeDocument/2006/relationships/image" Target="../media/image6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64.png"/><Relationship Id="rId3" Type="http://schemas.openxmlformats.org/officeDocument/2006/relationships/image" Target="../media/image65.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6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68.jpeg"/><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62.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png"/><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chart" Target="../charts/chart10.xml"/><Relationship Id="rId1" Type="http://schemas.openxmlformats.org/officeDocument/2006/relationships/tags" Target="../tags/tag2.xml"/><Relationship Id="rId2" Type="http://schemas.openxmlformats.org/officeDocument/2006/relationships/slideLayout" Target="../slideLayouts/slideLayout12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71.emf"/><Relationship Id="rId3" Type="http://schemas.openxmlformats.org/officeDocument/2006/relationships/image" Target="../media/image2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chart" Target="../charts/chart11.xml"/><Relationship Id="rId1" Type="http://schemas.openxmlformats.org/officeDocument/2006/relationships/tags" Target="../tags/tag3.xml"/><Relationship Id="rId2" Type="http://schemas.openxmlformats.org/officeDocument/2006/relationships/slideLayout" Target="../slideLayouts/slideLayout1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2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73.png"/><Relationship Id="rId3" Type="http://schemas.openxmlformats.org/officeDocument/2006/relationships/image" Target="../media/image7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6.png"/><Relationship Id="rId3" Type="http://schemas.openxmlformats.org/officeDocument/2006/relationships/image" Target="../media/image7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1.png"/><Relationship Id="rId3" Type="http://schemas.openxmlformats.org/officeDocument/2006/relationships/image" Target="../media/image7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2.png"/><Relationship Id="rId3" Type="http://schemas.openxmlformats.org/officeDocument/2006/relationships/image" Target="../media/image7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7.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8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8.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90.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91.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9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a:alphaModFix amt="50000"/>
            <a:extLst>
              <a:ext uri="{BEBA8EAE-BF5A-486C-A8C5-ECC9F3942E4B}">
                <a14:imgProps xmlns:a14="http://schemas.microsoft.com/office/drawing/2010/main">
                  <a14:imgLayer r:embed="rId3">
                    <a14:imgEffect>
                      <a14:artisticLineDrawing/>
                    </a14:imgEffect>
                  </a14:imgLayer>
                </a14:imgProps>
              </a:ext>
            </a:extLst>
          </a:blip>
          <a:stretch>
            <a:fillRect/>
          </a:stretch>
        </p:blipFill>
        <p:spPr>
          <a:xfrm>
            <a:off x="-7620" y="5705"/>
            <a:ext cx="9151620" cy="6852295"/>
          </a:xfrm>
          <a:prstGeom prst="rect">
            <a:avLst/>
          </a:prstGeom>
        </p:spPr>
      </p:pic>
      <p:sp>
        <p:nvSpPr>
          <p:cNvPr id="2" name="Titolo 1"/>
          <p:cNvSpPr txBox="1">
            <a:spLocks/>
          </p:cNvSpPr>
          <p:nvPr/>
        </p:nvSpPr>
        <p:spPr>
          <a:xfrm>
            <a:off x="685800" y="1526927"/>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fontAlgn="auto">
              <a:spcAft>
                <a:spcPts val="0"/>
              </a:spcAft>
              <a:defRPr/>
            </a:pPr>
            <a:endParaRPr kumimoji="0" lang="it-IT" sz="4000" b="0" i="1" u="none" strike="noStrike" kern="1200" cap="none" spc="0" normalizeH="0" baseline="0" noProof="0" dirty="0">
              <a:ln>
                <a:noFill/>
              </a:ln>
              <a:solidFill>
                <a:sysClr val="windowText" lastClr="000000"/>
              </a:solidFill>
              <a:effectLst/>
              <a:uLnTx/>
              <a:uFillTx/>
              <a:latin typeface="Calibri" charset="0"/>
              <a:ea typeface="Calibri" charset="0"/>
              <a:cs typeface="Calibri" charset="0"/>
            </a:endParaRPr>
          </a:p>
        </p:txBody>
      </p:sp>
      <p:sp>
        <p:nvSpPr>
          <p:cNvPr id="4" name="Titolo 1"/>
          <p:cNvSpPr txBox="1">
            <a:spLocks/>
          </p:cNvSpPr>
          <p:nvPr/>
        </p:nvSpPr>
        <p:spPr>
          <a:xfrm>
            <a:off x="930399" y="1526927"/>
            <a:ext cx="7715249" cy="1614041"/>
          </a:xfrm>
          <a:prstGeom prst="rect">
            <a:avLst/>
          </a:prstGeom>
          <a:gradFill>
            <a:gsLst>
              <a:gs pos="0">
                <a:schemeClr val="accent1">
                  <a:lumMod val="5000"/>
                  <a:lumOff val="95000"/>
                </a:schemeClr>
              </a:gs>
              <a:gs pos="35000">
                <a:schemeClr val="accent1">
                  <a:lumMod val="45000"/>
                  <a:lumOff val="55000"/>
                </a:schemeClr>
              </a:gs>
              <a:gs pos="56000">
                <a:schemeClr val="accent1">
                  <a:alpha val="80000"/>
                  <a:lumMod val="4000"/>
                  <a:lumOff val="96000"/>
                </a:schemeClr>
              </a:gs>
              <a:gs pos="100000">
                <a:schemeClr val="accent1">
                  <a:lumMod val="30000"/>
                  <a:lumOff val="70000"/>
                </a:schemeClr>
              </a:gs>
            </a:gsLst>
            <a:lin ang="5400000" scaled="1"/>
          </a:gradFill>
        </p:spPr>
        <p:txBody>
          <a:bodyPr/>
          <a:lstStyle>
            <a:lvl1pPr algn="ctr" defTabSz="912624" rtl="0" fontAlgn="base">
              <a:spcBef>
                <a:spcPct val="0"/>
              </a:spcBef>
              <a:spcAft>
                <a:spcPct val="0"/>
              </a:spcAft>
              <a:defRPr sz="4400">
                <a:solidFill>
                  <a:schemeClr val="tx2"/>
                </a:solidFill>
                <a:latin typeface="+mj-lt"/>
                <a:ea typeface="+mj-ea"/>
                <a:cs typeface="+mj-cs"/>
              </a:defRPr>
            </a:lvl1pPr>
            <a:lvl2pPr algn="ctr" defTabSz="912624" rtl="0" fontAlgn="base">
              <a:spcBef>
                <a:spcPct val="0"/>
              </a:spcBef>
              <a:spcAft>
                <a:spcPct val="0"/>
              </a:spcAft>
              <a:defRPr sz="4400">
                <a:solidFill>
                  <a:schemeClr val="tx2"/>
                </a:solidFill>
                <a:latin typeface="Arial" charset="0"/>
                <a:ea typeface="ＭＳ Ｐゴシック" charset="0"/>
                <a:cs typeface="Arial" charset="0"/>
              </a:defRPr>
            </a:lvl2pPr>
            <a:lvl3pPr algn="ctr" defTabSz="912624" rtl="0" fontAlgn="base">
              <a:spcBef>
                <a:spcPct val="0"/>
              </a:spcBef>
              <a:spcAft>
                <a:spcPct val="0"/>
              </a:spcAft>
              <a:defRPr sz="4400">
                <a:solidFill>
                  <a:schemeClr val="tx2"/>
                </a:solidFill>
                <a:latin typeface="Arial" charset="0"/>
                <a:ea typeface="ＭＳ Ｐゴシック" charset="0"/>
                <a:cs typeface="Arial" charset="0"/>
              </a:defRPr>
            </a:lvl3pPr>
            <a:lvl4pPr algn="ctr" defTabSz="912624" rtl="0" fontAlgn="base">
              <a:spcBef>
                <a:spcPct val="0"/>
              </a:spcBef>
              <a:spcAft>
                <a:spcPct val="0"/>
              </a:spcAft>
              <a:defRPr sz="4400">
                <a:solidFill>
                  <a:schemeClr val="tx2"/>
                </a:solidFill>
                <a:latin typeface="Arial" charset="0"/>
                <a:ea typeface="ＭＳ Ｐゴシック" charset="0"/>
                <a:cs typeface="Arial" charset="0"/>
              </a:defRPr>
            </a:lvl4pPr>
            <a:lvl5pPr algn="ctr" defTabSz="912624" rtl="0" fontAlgn="base">
              <a:spcBef>
                <a:spcPct val="0"/>
              </a:spcBef>
              <a:spcAft>
                <a:spcPct val="0"/>
              </a:spcAft>
              <a:defRPr sz="4400">
                <a:solidFill>
                  <a:schemeClr val="tx2"/>
                </a:solidFill>
                <a:latin typeface="Arial" charset="0"/>
                <a:ea typeface="ＭＳ Ｐゴシック" charset="0"/>
                <a:cs typeface="Arial" charset="0"/>
              </a:defRPr>
            </a:lvl5pPr>
            <a:lvl6pPr marL="457106" algn="ctr" defTabSz="912624" rtl="0" fontAlgn="base">
              <a:spcBef>
                <a:spcPct val="0"/>
              </a:spcBef>
              <a:spcAft>
                <a:spcPct val="0"/>
              </a:spcAft>
              <a:defRPr sz="4400">
                <a:solidFill>
                  <a:schemeClr val="tx2"/>
                </a:solidFill>
                <a:latin typeface="Arial" charset="0"/>
                <a:ea typeface="ＭＳ Ｐゴシック" charset="0"/>
                <a:cs typeface="Arial" charset="0"/>
              </a:defRPr>
            </a:lvl6pPr>
            <a:lvl7pPr marL="914210" algn="ctr" defTabSz="912624" rtl="0" fontAlgn="base">
              <a:spcBef>
                <a:spcPct val="0"/>
              </a:spcBef>
              <a:spcAft>
                <a:spcPct val="0"/>
              </a:spcAft>
              <a:defRPr sz="4400">
                <a:solidFill>
                  <a:schemeClr val="tx2"/>
                </a:solidFill>
                <a:latin typeface="Arial" charset="0"/>
                <a:ea typeface="ＭＳ Ｐゴシック" charset="0"/>
                <a:cs typeface="Arial" charset="0"/>
              </a:defRPr>
            </a:lvl7pPr>
            <a:lvl8pPr marL="1371316" algn="ctr" defTabSz="912624" rtl="0" fontAlgn="base">
              <a:spcBef>
                <a:spcPct val="0"/>
              </a:spcBef>
              <a:spcAft>
                <a:spcPct val="0"/>
              </a:spcAft>
              <a:defRPr sz="4400">
                <a:solidFill>
                  <a:schemeClr val="tx2"/>
                </a:solidFill>
                <a:latin typeface="Arial" charset="0"/>
                <a:ea typeface="ＭＳ Ｐゴシック" charset="0"/>
                <a:cs typeface="Arial" charset="0"/>
              </a:defRPr>
            </a:lvl8pPr>
            <a:lvl9pPr marL="1828421" algn="ctr" defTabSz="912624" rtl="0" fontAlgn="base">
              <a:spcBef>
                <a:spcPct val="0"/>
              </a:spcBef>
              <a:spcAft>
                <a:spcPct val="0"/>
              </a:spcAft>
              <a:defRPr sz="4400">
                <a:solidFill>
                  <a:schemeClr val="tx2"/>
                </a:solidFill>
                <a:latin typeface="Arial" charset="0"/>
                <a:ea typeface="ＭＳ Ｐゴシック" charset="0"/>
                <a:cs typeface="Arial" charset="0"/>
              </a:defRPr>
            </a:lvl9pPr>
          </a:lstStyle>
          <a:p>
            <a:pPr lvl="0" fontAlgn="auto">
              <a:spcAft>
                <a:spcPts val="0"/>
              </a:spcAft>
              <a:defRPr/>
            </a:pPr>
            <a:r>
              <a:rPr lang="it-IT" sz="3200" dirty="0">
                <a:latin typeface="Calibri" charset="0"/>
                <a:ea typeface="Calibri" charset="0"/>
                <a:cs typeface="Calibri" charset="0"/>
              </a:rPr>
              <a:t>Nuovi Anticoagulanti Orali: </a:t>
            </a:r>
          </a:p>
          <a:p>
            <a:pPr lvl="0" fontAlgn="auto">
              <a:spcAft>
                <a:spcPts val="0"/>
              </a:spcAft>
              <a:defRPr/>
            </a:pPr>
            <a:r>
              <a:rPr lang="it-IT" sz="3200" dirty="0" err="1">
                <a:latin typeface="Calibri" charset="0"/>
                <a:ea typeface="Calibri" charset="0"/>
                <a:cs typeface="Calibri" charset="0"/>
              </a:rPr>
              <a:t>perchè</a:t>
            </a:r>
            <a:r>
              <a:rPr lang="it-IT" sz="3200" dirty="0">
                <a:latin typeface="Calibri" charset="0"/>
                <a:ea typeface="Calibri" charset="0"/>
                <a:cs typeface="Calibri" charset="0"/>
              </a:rPr>
              <a:t> dobbiamo sceglierli nella prevenzione del tromboembolismo cerebrale </a:t>
            </a:r>
            <a:endParaRPr lang="it-IT" sz="3200" i="1" dirty="0">
              <a:solidFill>
                <a:sysClr val="windowText" lastClr="000000"/>
              </a:solidFill>
              <a:latin typeface="Calibri" charset="0"/>
              <a:ea typeface="Calibri" charset="0"/>
              <a:cs typeface="Calibri" charset="0"/>
            </a:endParaRPr>
          </a:p>
        </p:txBody>
      </p:sp>
      <p:sp>
        <p:nvSpPr>
          <p:cNvPr id="5" name="Subtitle 2"/>
          <p:cNvSpPr txBox="1">
            <a:spLocks/>
          </p:cNvSpPr>
          <p:nvPr/>
        </p:nvSpPr>
        <p:spPr bwMode="auto">
          <a:xfrm>
            <a:off x="2123728" y="4109707"/>
            <a:ext cx="5328592" cy="1398701"/>
          </a:xfrm>
          <a:prstGeom prst="rect">
            <a:avLst/>
          </a:prstGeom>
          <a:gradFill>
            <a:gsLst>
              <a:gs pos="0">
                <a:schemeClr val="accent1">
                  <a:lumMod val="5000"/>
                  <a:lumOff val="95000"/>
                </a:schemeClr>
              </a:gs>
              <a:gs pos="35000">
                <a:schemeClr val="accent1">
                  <a:lumMod val="45000"/>
                  <a:lumOff val="55000"/>
                </a:schemeClr>
              </a:gs>
              <a:gs pos="56000">
                <a:schemeClr val="accent1">
                  <a:alpha val="80000"/>
                  <a:lumMod val="4000"/>
                  <a:lumOff val="96000"/>
                </a:schemeClr>
              </a:gs>
              <a:gs pos="100000">
                <a:schemeClr val="accent1">
                  <a:lumMod val="30000"/>
                  <a:lumOff val="70000"/>
                </a:schemeClr>
              </a:gs>
            </a:gsLst>
            <a:lin ang="5400000" scaled="1"/>
          </a:grad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10" tIns="45706" rIns="91410" bIns="45706" numCol="1" anchor="t" anchorCtr="0" compatLnSpc="1">
            <a:prstTxWarp prst="textNoShape">
              <a:avLst/>
            </a:prstTxWarp>
          </a:bodyPr>
          <a:lstStyle>
            <a:lvl1pPr marL="342829" indent="-342829" algn="l" defTabSz="912624" rtl="0" fontAlgn="base">
              <a:spcBef>
                <a:spcPct val="20000"/>
              </a:spcBef>
              <a:spcAft>
                <a:spcPct val="0"/>
              </a:spcAft>
              <a:buChar char="•"/>
              <a:defRPr sz="3200">
                <a:solidFill>
                  <a:schemeClr val="tx1"/>
                </a:solidFill>
                <a:latin typeface="+mn-lt"/>
                <a:ea typeface="+mn-ea"/>
                <a:cs typeface="+mn-cs"/>
              </a:defRPr>
            </a:lvl1pPr>
            <a:lvl2pPr marL="742796" indent="-285690" algn="l" defTabSz="912624" rtl="0" fontAlgn="base">
              <a:spcBef>
                <a:spcPct val="20000"/>
              </a:spcBef>
              <a:spcAft>
                <a:spcPct val="0"/>
              </a:spcAft>
              <a:buChar char="–"/>
              <a:defRPr sz="2800">
                <a:solidFill>
                  <a:schemeClr val="tx1"/>
                </a:solidFill>
                <a:latin typeface="+mn-lt"/>
                <a:ea typeface="+mn-ea"/>
                <a:cs typeface="+mn-cs"/>
              </a:defRPr>
            </a:lvl2pPr>
            <a:lvl3pPr marL="1142764" indent="-230140" algn="l" defTabSz="912624" rtl="0" fontAlgn="base">
              <a:spcBef>
                <a:spcPct val="20000"/>
              </a:spcBef>
              <a:spcAft>
                <a:spcPct val="0"/>
              </a:spcAft>
              <a:buChar char="•"/>
              <a:defRPr sz="2400">
                <a:solidFill>
                  <a:schemeClr val="tx1"/>
                </a:solidFill>
                <a:latin typeface="+mn-lt"/>
                <a:ea typeface="+mn-ea"/>
                <a:cs typeface="+mn-cs"/>
              </a:defRPr>
            </a:lvl3pPr>
            <a:lvl4pPr marL="1599868" indent="-228553" algn="l" defTabSz="912624" rtl="0" fontAlgn="base">
              <a:spcBef>
                <a:spcPct val="20000"/>
              </a:spcBef>
              <a:spcAft>
                <a:spcPct val="0"/>
              </a:spcAft>
              <a:buChar char="–"/>
              <a:defRPr sz="2000">
                <a:solidFill>
                  <a:schemeClr val="tx1"/>
                </a:solidFill>
                <a:latin typeface="+mn-lt"/>
                <a:ea typeface="+mn-ea"/>
                <a:cs typeface="+mn-cs"/>
              </a:defRPr>
            </a:lvl4pPr>
            <a:lvl5pPr marL="2056974" indent="-228553" algn="l" defTabSz="912624" rtl="0" fontAlgn="base">
              <a:spcBef>
                <a:spcPct val="20000"/>
              </a:spcBef>
              <a:spcAft>
                <a:spcPct val="0"/>
              </a:spcAft>
              <a:buChar char="»"/>
              <a:defRPr sz="2000">
                <a:solidFill>
                  <a:schemeClr val="tx1"/>
                </a:solidFill>
                <a:latin typeface="+mn-lt"/>
                <a:ea typeface="+mn-ea"/>
                <a:cs typeface="+mn-cs"/>
              </a:defRPr>
            </a:lvl5pPr>
            <a:lvl6pPr marL="2514079" indent="-228553" algn="l" defTabSz="912624" rtl="0" fontAlgn="base">
              <a:spcBef>
                <a:spcPct val="20000"/>
              </a:spcBef>
              <a:spcAft>
                <a:spcPct val="0"/>
              </a:spcAft>
              <a:buChar char="»"/>
              <a:defRPr sz="2000">
                <a:solidFill>
                  <a:schemeClr val="tx1"/>
                </a:solidFill>
                <a:latin typeface="+mn-lt"/>
                <a:ea typeface="+mn-ea"/>
                <a:cs typeface="+mn-cs"/>
              </a:defRPr>
            </a:lvl6pPr>
            <a:lvl7pPr marL="2971184" indent="-228553" algn="l" defTabSz="912624" rtl="0" fontAlgn="base">
              <a:spcBef>
                <a:spcPct val="20000"/>
              </a:spcBef>
              <a:spcAft>
                <a:spcPct val="0"/>
              </a:spcAft>
              <a:buChar char="»"/>
              <a:defRPr sz="2000">
                <a:solidFill>
                  <a:schemeClr val="tx1"/>
                </a:solidFill>
                <a:latin typeface="+mn-lt"/>
                <a:ea typeface="+mn-ea"/>
                <a:cs typeface="+mn-cs"/>
              </a:defRPr>
            </a:lvl7pPr>
            <a:lvl8pPr marL="3428289" indent="-228553" algn="l" defTabSz="912624" rtl="0" fontAlgn="base">
              <a:spcBef>
                <a:spcPct val="20000"/>
              </a:spcBef>
              <a:spcAft>
                <a:spcPct val="0"/>
              </a:spcAft>
              <a:buChar char="»"/>
              <a:defRPr sz="2000">
                <a:solidFill>
                  <a:schemeClr val="tx1"/>
                </a:solidFill>
                <a:latin typeface="+mn-lt"/>
                <a:ea typeface="+mn-ea"/>
                <a:cs typeface="+mn-cs"/>
              </a:defRPr>
            </a:lvl8pPr>
            <a:lvl9pPr marL="3885394" indent="-228553" algn="l" defTabSz="912624" rtl="0" fontAlgn="base">
              <a:spcBef>
                <a:spcPct val="20000"/>
              </a:spcBef>
              <a:spcAft>
                <a:spcPct val="0"/>
              </a:spcAft>
              <a:buChar char="»"/>
              <a:defRPr sz="2000">
                <a:solidFill>
                  <a:schemeClr val="tx1"/>
                </a:solidFill>
                <a:latin typeface="+mn-lt"/>
                <a:ea typeface="+mn-ea"/>
                <a:cs typeface="+mn-cs"/>
              </a:defRPr>
            </a:lvl9pPr>
          </a:lstStyle>
          <a:p>
            <a:pPr marL="0" indent="0" algn="ctr">
              <a:lnSpc>
                <a:spcPct val="80000"/>
              </a:lnSpc>
              <a:buFontTx/>
              <a:buNone/>
            </a:pPr>
            <a:r>
              <a:rPr lang="en-US" sz="2400" kern="0" dirty="0" smtClean="0">
                <a:latin typeface="Calibri" charset="0"/>
                <a:ea typeface="Calibri" charset="0"/>
                <a:cs typeface="Calibri" charset="0"/>
              </a:rPr>
              <a:t>Roberta Rossini, MD</a:t>
            </a:r>
            <a:endParaRPr lang="en-US" sz="2000" kern="0" dirty="0" smtClean="0">
              <a:latin typeface="Calibri" charset="0"/>
              <a:ea typeface="Calibri" charset="0"/>
              <a:cs typeface="Calibri" charset="0"/>
            </a:endParaRPr>
          </a:p>
          <a:p>
            <a:pPr marL="0" indent="0" algn="ctr">
              <a:lnSpc>
                <a:spcPct val="80000"/>
              </a:lnSpc>
              <a:buFontTx/>
              <a:buNone/>
            </a:pPr>
            <a:r>
              <a:rPr lang="en-US" sz="1800" kern="0" dirty="0" err="1" smtClean="0">
                <a:latin typeface="Calibri" charset="0"/>
                <a:ea typeface="Calibri" charset="0"/>
                <a:cs typeface="Calibri" charset="0"/>
              </a:rPr>
              <a:t>Dipartimento</a:t>
            </a:r>
            <a:r>
              <a:rPr lang="en-US" sz="1800" kern="0" dirty="0" smtClean="0">
                <a:latin typeface="Calibri" charset="0"/>
                <a:ea typeface="Calibri" charset="0"/>
                <a:cs typeface="Calibri" charset="0"/>
              </a:rPr>
              <a:t> </a:t>
            </a:r>
            <a:r>
              <a:rPr lang="en-US" sz="1800" kern="0" dirty="0" err="1" smtClean="0">
                <a:latin typeface="Calibri" charset="0"/>
                <a:ea typeface="Calibri" charset="0"/>
                <a:cs typeface="Calibri" charset="0"/>
              </a:rPr>
              <a:t>Emergenza</a:t>
            </a:r>
            <a:r>
              <a:rPr lang="en-US" sz="1800" kern="0" dirty="0" smtClean="0">
                <a:latin typeface="Calibri" charset="0"/>
                <a:ea typeface="Calibri" charset="0"/>
                <a:cs typeface="Calibri" charset="0"/>
              </a:rPr>
              <a:t> e </a:t>
            </a:r>
            <a:r>
              <a:rPr lang="en-US" sz="1800" kern="0" dirty="0" err="1" smtClean="0">
                <a:latin typeface="Calibri" charset="0"/>
                <a:ea typeface="Calibri" charset="0"/>
                <a:cs typeface="Calibri" charset="0"/>
              </a:rPr>
              <a:t>Aree</a:t>
            </a:r>
            <a:r>
              <a:rPr lang="en-US" sz="1800" kern="0" dirty="0" smtClean="0">
                <a:latin typeface="Calibri" charset="0"/>
                <a:ea typeface="Calibri" charset="0"/>
                <a:cs typeface="Calibri" charset="0"/>
              </a:rPr>
              <a:t> </a:t>
            </a:r>
            <a:r>
              <a:rPr lang="en-US" sz="1800" kern="0" dirty="0" err="1" smtClean="0">
                <a:latin typeface="Calibri" charset="0"/>
                <a:ea typeface="Calibri" charset="0"/>
                <a:cs typeface="Calibri" charset="0"/>
              </a:rPr>
              <a:t>Critiche</a:t>
            </a:r>
            <a:endParaRPr lang="en-US" sz="1800" kern="0" dirty="0" smtClean="0">
              <a:latin typeface="Calibri" charset="0"/>
              <a:ea typeface="Calibri" charset="0"/>
              <a:cs typeface="Calibri" charset="0"/>
            </a:endParaRPr>
          </a:p>
          <a:p>
            <a:pPr marL="0" indent="0" algn="ctr">
              <a:lnSpc>
                <a:spcPct val="80000"/>
              </a:lnSpc>
              <a:buFontTx/>
              <a:buNone/>
            </a:pPr>
            <a:r>
              <a:rPr lang="en-US" sz="1800" kern="0" dirty="0" err="1" smtClean="0">
                <a:latin typeface="Calibri" charset="0"/>
                <a:ea typeface="Calibri" charset="0"/>
                <a:cs typeface="Calibri" charset="0"/>
              </a:rPr>
              <a:t>Ospedale</a:t>
            </a:r>
            <a:r>
              <a:rPr lang="en-US" sz="1800" kern="0" dirty="0" smtClean="0">
                <a:latin typeface="Calibri" charset="0"/>
                <a:ea typeface="Calibri" charset="0"/>
                <a:cs typeface="Calibri" charset="0"/>
              </a:rPr>
              <a:t> S. Croce e Carle</a:t>
            </a:r>
          </a:p>
          <a:p>
            <a:pPr marL="0" indent="0" algn="ctr">
              <a:lnSpc>
                <a:spcPct val="80000"/>
              </a:lnSpc>
              <a:buFontTx/>
              <a:buNone/>
            </a:pPr>
            <a:r>
              <a:rPr lang="en-US" sz="1800" kern="0" dirty="0" smtClean="0">
                <a:latin typeface="Calibri" charset="0"/>
                <a:ea typeface="Calibri" charset="0"/>
                <a:cs typeface="Calibri" charset="0"/>
              </a:rPr>
              <a:t>Cuneo</a:t>
            </a:r>
          </a:p>
        </p:txBody>
      </p:sp>
    </p:spTree>
    <p:extLst>
      <p:ext uri="{BB962C8B-B14F-4D97-AF65-F5344CB8AC3E}">
        <p14:creationId xmlns:p14="http://schemas.microsoft.com/office/powerpoint/2010/main" val="29705180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4" y="1844830"/>
            <a:ext cx="8424936" cy="4524297"/>
          </a:xfrm>
          <a:prstGeom prst="rect">
            <a:avLst/>
          </a:prstGeom>
          <a:noFill/>
        </p:spPr>
        <p:txBody>
          <a:bodyPr wrap="square" lIns="91420" tIns="45711" rIns="91420" bIns="45711" rtlCol="0">
            <a:spAutoFit/>
          </a:bodyPr>
          <a:lstStyle/>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ne </a:t>
            </a:r>
            <a:r>
              <a:rPr lang="en-US" sz="3200" dirty="0" err="1" smtClean="0">
                <a:latin typeface="Times New Roman"/>
                <a:cs typeface="Times New Roman"/>
              </a:rPr>
              <a:t>abbiamo</a:t>
            </a:r>
            <a:r>
              <a:rPr lang="en-US" sz="3200" dirty="0" smtClean="0">
                <a:latin typeface="Times New Roman"/>
                <a:cs typeface="Times New Roman"/>
              </a:rPr>
              <a:t> </a:t>
            </a:r>
            <a:r>
              <a:rPr lang="en-US" sz="3200" dirty="0" err="1" smtClean="0">
                <a:latin typeface="Times New Roman"/>
                <a:cs typeface="Times New Roman"/>
              </a:rPr>
              <a:t>bisogno</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efficaci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solidFill>
                  <a:srgbClr val="CC3300"/>
                </a:solidFill>
                <a:latin typeface="Times New Roman"/>
                <a:cs typeface="Times New Roman"/>
              </a:rPr>
              <a:t>Perchè</a:t>
            </a:r>
            <a:r>
              <a:rPr lang="en-US" sz="3200" dirty="0" smtClean="0">
                <a:solidFill>
                  <a:srgbClr val="CC3300"/>
                </a:solidFill>
                <a:latin typeface="Times New Roman"/>
                <a:cs typeface="Times New Roman"/>
              </a:rPr>
              <a:t> </a:t>
            </a:r>
            <a:r>
              <a:rPr lang="en-US" sz="3200" dirty="0" err="1" smtClean="0">
                <a:solidFill>
                  <a:srgbClr val="CC3300"/>
                </a:solidFill>
                <a:latin typeface="Times New Roman"/>
                <a:cs typeface="Times New Roman"/>
              </a:rPr>
              <a:t>sono</a:t>
            </a:r>
            <a:r>
              <a:rPr lang="en-US" sz="3200" dirty="0" smtClean="0">
                <a:solidFill>
                  <a:srgbClr val="CC3300"/>
                </a:solidFill>
                <a:latin typeface="Times New Roman"/>
                <a:cs typeface="Times New Roman"/>
              </a:rPr>
              <a:t> </a:t>
            </a:r>
            <a:r>
              <a:rPr lang="en-US" sz="3200" dirty="0" err="1" smtClean="0">
                <a:solidFill>
                  <a:srgbClr val="CC3300"/>
                </a:solidFill>
                <a:latin typeface="Times New Roman"/>
                <a:cs typeface="Times New Roman"/>
              </a:rPr>
              <a:t>sicuri</a:t>
            </a:r>
            <a:endParaRPr lang="en-US" sz="3200" dirty="0" smtClean="0">
              <a:solidFill>
                <a:srgbClr val="CC3300"/>
              </a:solidFill>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maneggevoli</a:t>
            </a: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p:txBody>
      </p:sp>
      <p:sp>
        <p:nvSpPr>
          <p:cNvPr id="3" name="Rectangle 2"/>
          <p:cNvSpPr>
            <a:spLocks noChangeArrowheads="1"/>
          </p:cNvSpPr>
          <p:nvPr/>
        </p:nvSpPr>
        <p:spPr bwMode="auto">
          <a:xfrm>
            <a:off x="72008" y="260648"/>
            <a:ext cx="8964488" cy="1008112"/>
          </a:xfrm>
          <a:prstGeom prst="rect">
            <a:avLst/>
          </a:prstGeom>
          <a:no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err="1" smtClean="0">
                <a:solidFill>
                  <a:srgbClr val="CC3300"/>
                </a:solidFill>
                <a:latin typeface="Times New Roman" charset="0"/>
                <a:cs typeface="Arial" charset="0"/>
              </a:rPr>
              <a:t>Perchè</a:t>
            </a:r>
            <a:r>
              <a:rPr lang="en-US" sz="3200" dirty="0" smtClean="0">
                <a:solidFill>
                  <a:srgbClr val="CC3300"/>
                </a:solidFill>
                <a:latin typeface="Times New Roman" charset="0"/>
                <a:cs typeface="Arial" charset="0"/>
              </a:rPr>
              <a:t> </a:t>
            </a:r>
            <a:r>
              <a:rPr lang="en-US" sz="3200" dirty="0" err="1" smtClean="0">
                <a:solidFill>
                  <a:srgbClr val="CC3300"/>
                </a:solidFill>
                <a:latin typeface="Times New Roman" charset="0"/>
                <a:cs typeface="Arial" charset="0"/>
              </a:rPr>
              <a:t>scegliere</a:t>
            </a:r>
            <a:r>
              <a:rPr lang="en-US" sz="3200" dirty="0" smtClean="0">
                <a:solidFill>
                  <a:srgbClr val="CC3300"/>
                </a:solidFill>
                <a:latin typeface="Times New Roman" charset="0"/>
                <a:cs typeface="Arial" charset="0"/>
              </a:rPr>
              <a:t> </a:t>
            </a:r>
            <a:r>
              <a:rPr lang="it-IT" sz="3200" dirty="0">
                <a:solidFill>
                  <a:srgbClr val="CC3300"/>
                </a:solidFill>
                <a:latin typeface="Times New Roman" charset="0"/>
                <a:cs typeface="Arial" charset="0"/>
              </a:rPr>
              <a:t>i</a:t>
            </a:r>
            <a:r>
              <a:rPr lang="en-US" sz="3200" dirty="0" smtClean="0">
                <a:solidFill>
                  <a:srgbClr val="CC3300"/>
                </a:solidFill>
                <a:latin typeface="Times New Roman" charset="0"/>
                <a:cs typeface="Arial" charset="0"/>
              </a:rPr>
              <a:t> NAO?</a:t>
            </a:r>
            <a:endParaRPr lang="en-US" sz="3200" dirty="0">
              <a:solidFill>
                <a:srgbClr val="CC3300"/>
              </a:solidFill>
              <a:latin typeface="Times New Roman" charset="0"/>
              <a:cs typeface="Arial" charset="0"/>
            </a:endParaRPr>
          </a:p>
        </p:txBody>
      </p:sp>
    </p:spTree>
    <p:extLst>
      <p:ext uri="{BB962C8B-B14F-4D97-AF65-F5344CB8AC3E}">
        <p14:creationId xmlns:p14="http://schemas.microsoft.com/office/powerpoint/2010/main" val="172745149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689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3935105226"/>
              </p:ext>
            </p:extLst>
          </p:nvPr>
        </p:nvGraphicFramePr>
        <p:xfrm>
          <a:off x="107505" y="969744"/>
          <a:ext cx="8928992" cy="4835520"/>
        </p:xfrm>
        <a:graphic>
          <a:graphicData uri="http://schemas.openxmlformats.org/drawingml/2006/table">
            <a:tbl>
              <a:tblPr firstRow="1" bandRow="1">
                <a:tableStyleId>{BC89EF96-8CEA-46FF-86C4-4CE0E7609802}</a:tableStyleId>
              </a:tblPr>
              <a:tblGrid>
                <a:gridCol w="1008111"/>
                <a:gridCol w="864096"/>
                <a:gridCol w="1329603"/>
                <a:gridCol w="974653"/>
                <a:gridCol w="1224136"/>
                <a:gridCol w="720080"/>
                <a:gridCol w="936104"/>
                <a:gridCol w="912167"/>
                <a:gridCol w="960042"/>
              </a:tblGrid>
              <a:tr h="370840">
                <a:tc>
                  <a:txBody>
                    <a:bodyPr/>
                    <a:lstStyle/>
                    <a:p>
                      <a:pPr algn="ctr"/>
                      <a:endParaRPr lang="it-IT" sz="1200" b="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b="0" dirty="0" err="1" smtClean="0">
                          <a:latin typeface="Times New Roman" pitchFamily="18" charset="0"/>
                          <a:cs typeface="Times New Roman" pitchFamily="18" charset="0"/>
                        </a:rPr>
                        <a:t>Dabigatran</a:t>
                      </a:r>
                      <a:endParaRPr lang="it-IT" sz="1200" b="0" dirty="0" smtClean="0">
                        <a:latin typeface="Times New Roman" pitchFamily="18" charset="0"/>
                        <a:cs typeface="Times New Roman" pitchFamily="18" charset="0"/>
                      </a:endParaRPr>
                    </a:p>
                    <a:p>
                      <a:pPr algn="ctr"/>
                      <a:endParaRPr lang="it-IT" sz="1200" b="0" dirty="0">
                        <a:latin typeface="Times New Roman" pitchFamily="18" charset="0"/>
                        <a:cs typeface="Times New Roman" pitchFamily="18" charset="0"/>
                      </a:endParaRPr>
                    </a:p>
                  </a:txBody>
                  <a:tcPr/>
                </a:tc>
                <a:tc>
                  <a:txBody>
                    <a:bodyPr/>
                    <a:lstStyle/>
                    <a:p>
                      <a:pPr algn="ctr"/>
                      <a:r>
                        <a:rPr lang="en-US" sz="1200" b="0" kern="1200" dirty="0" smtClean="0">
                          <a:solidFill>
                            <a:schemeClr val="tx1"/>
                          </a:solidFill>
                          <a:effectLst/>
                          <a:latin typeface="Times New Roman" pitchFamily="18" charset="0"/>
                          <a:ea typeface="+mn-ea"/>
                          <a:cs typeface="Times New Roman" pitchFamily="18" charset="0"/>
                        </a:rPr>
                        <a:t>Apixaban</a:t>
                      </a:r>
                      <a:endParaRPr lang="it-IT" sz="1200" b="0" dirty="0">
                        <a:latin typeface="Times New Roman" pitchFamily="18" charset="0"/>
                        <a:cs typeface="Times New Roman" pitchFamily="18" charset="0"/>
                      </a:endParaRPr>
                    </a:p>
                  </a:txBody>
                  <a:tcPr/>
                </a:tc>
                <a:tc>
                  <a:txBody>
                    <a:bodyPr/>
                    <a:lstStyle/>
                    <a:p>
                      <a:pPr algn="ctr"/>
                      <a:r>
                        <a:rPr lang="en-US" sz="1200" b="0" kern="1200" dirty="0" err="1" smtClean="0">
                          <a:solidFill>
                            <a:schemeClr val="tx1"/>
                          </a:solidFill>
                          <a:effectLst/>
                          <a:latin typeface="Times New Roman" pitchFamily="18" charset="0"/>
                          <a:ea typeface="+mn-ea"/>
                          <a:cs typeface="Times New Roman" pitchFamily="18" charset="0"/>
                        </a:rPr>
                        <a:t>Rivaroxaban</a:t>
                      </a:r>
                      <a:endParaRPr lang="it-IT" sz="1200" b="0" dirty="0">
                        <a:latin typeface="Times New Roman" pitchFamily="18" charset="0"/>
                        <a:cs typeface="Times New Roman" pitchFamily="18" charset="0"/>
                      </a:endParaRPr>
                    </a:p>
                  </a:txBody>
                  <a:tcPr/>
                </a:tc>
                <a:tc>
                  <a:txBody>
                    <a:bodyPr/>
                    <a:lstStyle/>
                    <a:p>
                      <a:pPr algn="ctr"/>
                      <a:r>
                        <a:rPr lang="en-US" sz="1200" b="0" kern="1200" dirty="0" err="1" smtClean="0">
                          <a:solidFill>
                            <a:schemeClr val="tx1"/>
                          </a:solidFill>
                          <a:effectLst/>
                          <a:latin typeface="Times New Roman" pitchFamily="18" charset="0"/>
                          <a:ea typeface="+mn-ea"/>
                          <a:cs typeface="Times New Roman" pitchFamily="18" charset="0"/>
                        </a:rPr>
                        <a:t>Edoxaban</a:t>
                      </a:r>
                      <a:endParaRPr lang="it-IT" sz="1200" b="0" dirty="0">
                        <a:latin typeface="Times New Roman" pitchFamily="18" charset="0"/>
                        <a:cs typeface="Times New Roman" pitchFamily="18" charset="0"/>
                      </a:endParaRPr>
                    </a:p>
                  </a:txBody>
                  <a:tcPr/>
                </a:tc>
                <a:tc>
                  <a:txBody>
                    <a:bodyPr/>
                    <a:lstStyle/>
                    <a:p>
                      <a:pPr algn="ctr"/>
                      <a:r>
                        <a:rPr lang="en-US" sz="1200" b="0" kern="1200" dirty="0" smtClean="0">
                          <a:solidFill>
                            <a:schemeClr val="tx1"/>
                          </a:solidFill>
                          <a:effectLst/>
                          <a:latin typeface="Times New Roman" pitchFamily="18" charset="0"/>
                          <a:ea typeface="+mn-ea"/>
                          <a:cs typeface="Times New Roman" pitchFamily="18" charset="0"/>
                        </a:rPr>
                        <a:t>ASA</a:t>
                      </a:r>
                      <a:endParaRPr lang="it-IT" sz="1200" b="0" dirty="0">
                        <a:latin typeface="Times New Roman" pitchFamily="18" charset="0"/>
                        <a:cs typeface="Times New Roman" pitchFamily="18" charset="0"/>
                      </a:endParaRPr>
                    </a:p>
                  </a:txBody>
                  <a:tcPr/>
                </a:tc>
                <a:tc>
                  <a:txBody>
                    <a:bodyPr/>
                    <a:lstStyle/>
                    <a:p>
                      <a:pPr algn="ctr"/>
                      <a:r>
                        <a:rPr lang="en-US" sz="1200" b="0" kern="1200" dirty="0" err="1" smtClean="0">
                          <a:solidFill>
                            <a:schemeClr val="tx1"/>
                          </a:solidFill>
                          <a:effectLst/>
                          <a:latin typeface="Times New Roman" pitchFamily="18" charset="0"/>
                          <a:ea typeface="+mn-ea"/>
                          <a:cs typeface="Times New Roman" pitchFamily="18" charset="0"/>
                        </a:rPr>
                        <a:t>Clopidogrel</a:t>
                      </a:r>
                      <a:endParaRPr lang="it-IT" sz="1200" b="0" dirty="0">
                        <a:latin typeface="Times New Roman" pitchFamily="18" charset="0"/>
                        <a:cs typeface="Times New Roman" pitchFamily="18" charset="0"/>
                      </a:endParaRPr>
                    </a:p>
                  </a:txBody>
                  <a:tcPr/>
                </a:tc>
                <a:tc>
                  <a:txBody>
                    <a:bodyPr/>
                    <a:lstStyle/>
                    <a:p>
                      <a:pPr algn="ctr"/>
                      <a:r>
                        <a:rPr lang="en-US" sz="1200" b="0" kern="1200" dirty="0" err="1" smtClean="0">
                          <a:solidFill>
                            <a:schemeClr val="tx1"/>
                          </a:solidFill>
                          <a:effectLst/>
                          <a:latin typeface="Times New Roman" pitchFamily="18" charset="0"/>
                          <a:ea typeface="+mn-ea"/>
                          <a:cs typeface="Times New Roman" pitchFamily="18" charset="0"/>
                        </a:rPr>
                        <a:t>Prasugrel</a:t>
                      </a:r>
                      <a:endParaRPr lang="it-IT" sz="1200" b="0" dirty="0">
                        <a:latin typeface="Times New Roman" pitchFamily="18" charset="0"/>
                        <a:cs typeface="Times New Roman" pitchFamily="18" charset="0"/>
                      </a:endParaRPr>
                    </a:p>
                  </a:txBody>
                  <a:tcPr/>
                </a:tc>
                <a:tc>
                  <a:txBody>
                    <a:bodyPr/>
                    <a:lstStyle/>
                    <a:p>
                      <a:pPr algn="ctr"/>
                      <a:r>
                        <a:rPr lang="en-US" sz="1200" b="0" kern="1200" dirty="0" err="1" smtClean="0">
                          <a:solidFill>
                            <a:schemeClr val="tx1"/>
                          </a:solidFill>
                          <a:effectLst/>
                          <a:latin typeface="Times New Roman" pitchFamily="18" charset="0"/>
                          <a:ea typeface="+mn-ea"/>
                          <a:cs typeface="Times New Roman" pitchFamily="18" charset="0"/>
                        </a:rPr>
                        <a:t>Ticagrelor</a:t>
                      </a:r>
                      <a:endParaRPr lang="it-IT" sz="1200" b="0" dirty="0">
                        <a:latin typeface="Times New Roman" pitchFamily="18" charset="0"/>
                        <a:cs typeface="Times New Roman" pitchFamily="18" charset="0"/>
                      </a:endParaRPr>
                    </a:p>
                  </a:txBody>
                  <a:tcPr/>
                </a:tc>
              </a:tr>
              <a:tr h="370840">
                <a:tc>
                  <a:txBody>
                    <a:bodyPr/>
                    <a:lstStyle/>
                    <a:p>
                      <a:pPr algn="l"/>
                      <a:r>
                        <a:rPr lang="en-US" sz="1000" kern="1200" dirty="0" smtClean="0">
                          <a:solidFill>
                            <a:schemeClr val="tx1"/>
                          </a:solidFill>
                          <a:effectLst/>
                          <a:latin typeface="Times New Roman" pitchFamily="18" charset="0"/>
                          <a:ea typeface="+mn-ea"/>
                          <a:cs typeface="Times New Roman" pitchFamily="18" charset="0"/>
                        </a:rPr>
                        <a:t>Trial</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RELY</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ARISTOTLE/ AVERROES</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ROCKET</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ENGAGE AF</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ACTIVE</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CURE</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 TIMI 38 </a:t>
                      </a:r>
                      <a:endParaRPr lang="it-IT" sz="1000" dirty="0">
                        <a:latin typeface="Times New Roman" pitchFamily="18" charset="0"/>
                        <a:cs typeface="Times New Roman" pitchFamily="18" charset="0"/>
                      </a:endParaRPr>
                    </a:p>
                  </a:txBody>
                  <a:tcPr/>
                </a:tc>
                <a:tc>
                  <a:txBody>
                    <a:bodyPr/>
                    <a:lstStyle/>
                    <a:p>
                      <a:pPr algn="ctr"/>
                      <a:r>
                        <a:rPr lang="en-US" sz="1000" kern="1200" dirty="0" smtClean="0">
                          <a:solidFill>
                            <a:schemeClr val="tx1"/>
                          </a:solidFill>
                          <a:effectLst/>
                          <a:latin typeface="Times New Roman" pitchFamily="18" charset="0"/>
                          <a:ea typeface="+mn-ea"/>
                          <a:cs typeface="Times New Roman" pitchFamily="18" charset="0"/>
                        </a:rPr>
                        <a:t>PLATO</a:t>
                      </a:r>
                      <a:endParaRPr lang="it-IT" sz="1000" dirty="0">
                        <a:latin typeface="Times New Roman" pitchFamily="18" charset="0"/>
                        <a:cs typeface="Times New Roman" pitchFamily="18" charset="0"/>
                      </a:endParaRPr>
                    </a:p>
                  </a:txBody>
                  <a:tcPr/>
                </a:tc>
              </a:tr>
              <a:tr h="442704">
                <a:tc>
                  <a:txBody>
                    <a:bodyPr/>
                    <a:lstStyle/>
                    <a:p>
                      <a:pPr algn="l"/>
                      <a:r>
                        <a:rPr lang="en-US" sz="1100" dirty="0" smtClean="0">
                          <a:latin typeface="Times New Roman" pitchFamily="18" charset="0"/>
                          <a:cs typeface="Times New Roman" pitchFamily="18" charset="0"/>
                        </a:rPr>
                        <a:t>Total bleeding %/y</a:t>
                      </a:r>
                      <a:endParaRPr lang="it-IT" sz="11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14,62-16,42 </a:t>
                      </a:r>
                      <a:endParaRPr lang="it-IT" sz="1200" dirty="0">
                        <a:latin typeface="Times New Roman" pitchFamily="18" charset="0"/>
                        <a:cs typeface="Times New Roman" pitchFamily="18" charset="0"/>
                      </a:endParaRPr>
                    </a:p>
                  </a:txBody>
                  <a:tcPr/>
                </a:tc>
                <a:tc>
                  <a:txBody>
                    <a:bodyPr/>
                    <a:lstStyle/>
                    <a:p>
                      <a:pPr algn="ctr"/>
                      <a:r>
                        <a:rPr lang="en-US" sz="1200" dirty="0" smtClean="0">
                          <a:latin typeface="Times New Roman" pitchFamily="18" charset="0"/>
                          <a:cs typeface="Times New Roman" pitchFamily="18" charset="0"/>
                        </a:rPr>
                        <a:t>18,1</a:t>
                      </a:r>
                      <a:endParaRPr lang="it-IT" sz="1200" dirty="0">
                        <a:latin typeface="Times New Roman" pitchFamily="18" charset="0"/>
                        <a:cs typeface="Times New Roman" pitchFamily="18" charset="0"/>
                      </a:endParaRPr>
                    </a:p>
                  </a:txBody>
                  <a:tcPr/>
                </a:tc>
                <a:tc>
                  <a:txBody>
                    <a:bodyPr/>
                    <a:lstStyle/>
                    <a:p>
                      <a:pPr algn="ctr"/>
                      <a:r>
                        <a:rPr lang="en-US" sz="1200" dirty="0" smtClean="0">
                          <a:latin typeface="Times New Roman" pitchFamily="18" charset="0"/>
                          <a:cs typeface="Times New Roman" pitchFamily="18" charset="0"/>
                        </a:rPr>
                        <a:t> 14,9 </a:t>
                      </a:r>
                      <a:endParaRPr lang="it-IT" sz="1200" dirty="0">
                        <a:latin typeface="Times New Roman" pitchFamily="18" charset="0"/>
                        <a:cs typeface="Times New Roman" pitchFamily="18" charset="0"/>
                      </a:endParaRPr>
                    </a:p>
                  </a:txBody>
                  <a:tcPr/>
                </a:tc>
                <a:tc>
                  <a:txBody>
                    <a:bodyPr/>
                    <a:lstStyle/>
                    <a:p>
                      <a:pPr algn="ctr"/>
                      <a:r>
                        <a:rPr lang="en-US" sz="1200" dirty="0" smtClean="0">
                          <a:latin typeface="Times New Roman" pitchFamily="18" charset="0"/>
                          <a:cs typeface="Times New Roman" pitchFamily="18" charset="0"/>
                        </a:rPr>
                        <a:t>14,15-10,68 </a:t>
                      </a:r>
                      <a:endParaRPr lang="it-IT" sz="1200" dirty="0">
                        <a:latin typeface="Times New Roman" pitchFamily="18" charset="0"/>
                        <a:cs typeface="Times New Roman" pitchFamily="18" charset="0"/>
                      </a:endParaRPr>
                    </a:p>
                  </a:txBody>
                  <a:tcPr/>
                </a:tc>
                <a:tc>
                  <a:txBody>
                    <a:bodyPr/>
                    <a:lstStyle/>
                    <a:p>
                      <a:pPr algn="ctr"/>
                      <a:r>
                        <a:rPr lang="en-US" sz="1200" dirty="0" smtClean="0">
                          <a:latin typeface="Times New Roman" pitchFamily="18" charset="0"/>
                          <a:cs typeface="Times New Roman" pitchFamily="18" charset="0"/>
                        </a:rPr>
                        <a:t>5,7</a:t>
                      </a:r>
                      <a:endParaRPr lang="it-IT" sz="1200" dirty="0">
                        <a:latin typeface="Times New Roman" pitchFamily="18" charset="0"/>
                        <a:cs typeface="Times New Roman" pitchFamily="18" charset="0"/>
                      </a:endParaRPr>
                    </a:p>
                  </a:txBody>
                  <a:tcPr/>
                </a:tc>
                <a:tc>
                  <a:txBody>
                    <a:bodyPr/>
                    <a:lstStyle/>
                    <a:p>
                      <a:pPr algn="ctr"/>
                      <a:r>
                        <a:rPr lang="en-US" sz="1200" dirty="0" smtClean="0">
                          <a:latin typeface="Times New Roman" pitchFamily="18" charset="0"/>
                          <a:cs typeface="Times New Roman" pitchFamily="18" charset="0"/>
                        </a:rPr>
                        <a:t> 8,5% </a:t>
                      </a:r>
                      <a:endParaRPr lang="it-IT" sz="1200" dirty="0">
                        <a:latin typeface="Times New Roman" pitchFamily="18" charset="0"/>
                        <a:cs typeface="Times New Roman" pitchFamily="18" charset="0"/>
                      </a:endParaRPr>
                    </a:p>
                  </a:txBody>
                  <a:tcPr/>
                </a:tc>
                <a:tc>
                  <a:txBody>
                    <a:bodyPr/>
                    <a:lstStyle/>
                    <a:p>
                      <a:pPr algn="ctr"/>
                      <a:endParaRPr lang="it-IT" sz="1200" dirty="0">
                        <a:latin typeface="Times New Roman" pitchFamily="18" charset="0"/>
                        <a:cs typeface="Times New Roman" pitchFamily="18" charset="0"/>
                      </a:endParaRPr>
                    </a:p>
                  </a:txBody>
                  <a:tcPr/>
                </a:tc>
                <a:tc>
                  <a:txBody>
                    <a:bodyPr/>
                    <a:lstStyle/>
                    <a:p>
                      <a:pPr algn="ctr"/>
                      <a:endParaRPr lang="it-IT" sz="1200" dirty="0">
                        <a:latin typeface="Times New Roman" pitchFamily="18" charset="0"/>
                        <a:cs typeface="Times New Roman" pitchFamily="18" charset="0"/>
                      </a:endParaRPr>
                    </a:p>
                  </a:txBody>
                  <a:tcPr/>
                </a:tc>
              </a:tr>
              <a:tr h="360040">
                <a:tc>
                  <a:txBody>
                    <a:bodyPr/>
                    <a:lstStyle/>
                    <a:p>
                      <a:pPr algn="l"/>
                      <a:r>
                        <a:rPr lang="en-US" sz="1100" dirty="0" smtClean="0">
                          <a:latin typeface="Times New Roman" pitchFamily="18" charset="0"/>
                          <a:cs typeface="Times New Roman" pitchFamily="18" charset="0"/>
                        </a:rPr>
                        <a:t>Major</a:t>
                      </a:r>
                      <a:endParaRPr lang="it-IT" sz="11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2,71-3,11</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2,13</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3,6</a:t>
                      </a: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2,75-1.61</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1,3%</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3,7%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2,4%°</a:t>
                      </a: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11,6%</a:t>
                      </a:r>
                      <a:endParaRPr lang="it-IT" sz="1200" dirty="0" smtClean="0">
                        <a:latin typeface="Times New Roman" pitchFamily="18" charset="0"/>
                        <a:cs typeface="Times New Roman" pitchFamily="18" charset="0"/>
                      </a:endParaRPr>
                    </a:p>
                  </a:txBody>
                  <a:tcPr>
                    <a:solidFill>
                      <a:schemeClr val="bg1"/>
                    </a:solidFill>
                  </a:tcPr>
                </a:tc>
              </a:tr>
              <a:tr h="432048">
                <a:tc>
                  <a:txBody>
                    <a:bodyPr/>
                    <a:lstStyle/>
                    <a:p>
                      <a:pPr algn="l"/>
                      <a:r>
                        <a:rPr lang="en-US" sz="1000" dirty="0" smtClean="0">
                          <a:latin typeface="Times New Roman" pitchFamily="18" charset="0"/>
                          <a:cs typeface="Times New Roman" pitchFamily="18" charset="0"/>
                        </a:rPr>
                        <a:t> Life Threatening </a:t>
                      </a:r>
                      <a:endParaRPr lang="it-IT" sz="10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1,22-1,45</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 </a:t>
                      </a: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algn="ctr"/>
                      <a:r>
                        <a:rPr lang="en-US" sz="1200" dirty="0" smtClean="0">
                          <a:latin typeface="Times New Roman" pitchFamily="18" charset="0"/>
                          <a:cs typeface="Times New Roman" pitchFamily="18" charset="0"/>
                        </a:rPr>
                        <a:t>0,40-0,25</a:t>
                      </a: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2,2%</a:t>
                      </a:r>
                      <a:endParaRPr lang="it-IT" sz="1200" dirty="0" smtClean="0">
                        <a:latin typeface="Times New Roman" pitchFamily="18" charset="0"/>
                        <a:cs typeface="Times New Roman" pitchFamily="18" charset="0"/>
                      </a:endParaRPr>
                    </a:p>
                    <a:p>
                      <a:pPr algn="ct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1,4%</a:t>
                      </a:r>
                      <a:endParaRPr lang="it-IT" sz="1200" dirty="0" smtClean="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Times New Roman" pitchFamily="18" charset="0"/>
                          <a:cs typeface="Times New Roman" pitchFamily="18" charset="0"/>
                        </a:rPr>
                        <a:t>5,8%</a:t>
                      </a:r>
                      <a:endParaRPr lang="it-IT" sz="1200" dirty="0" smtClean="0">
                        <a:latin typeface="Times New Roman" pitchFamily="18" charset="0"/>
                        <a:cs typeface="Times New Roman" pitchFamily="18" charset="0"/>
                      </a:endParaRPr>
                    </a:p>
                  </a:txBody>
                  <a:tcPr>
                    <a:solidFill>
                      <a:schemeClr val="bg1"/>
                    </a:solidFill>
                  </a:tcPr>
                </a:tc>
              </a:tr>
              <a:tr h="370840">
                <a:tc>
                  <a:txBody>
                    <a:bodyPr/>
                    <a:lstStyle/>
                    <a:p>
                      <a:pPr algn="l"/>
                      <a:r>
                        <a:rPr lang="it-IT" sz="1000" dirty="0" err="1" smtClean="0">
                          <a:latin typeface="Times New Roman" pitchFamily="18" charset="0"/>
                          <a:cs typeface="Times New Roman" pitchFamily="18" charset="0"/>
                        </a:rPr>
                        <a:t>Gastrointestinal</a:t>
                      </a:r>
                      <a:endParaRPr lang="it-IT" sz="1000" dirty="0">
                        <a:latin typeface="Times New Roman" pitchFamily="18" charset="0"/>
                        <a:cs typeface="Times New Roman" pitchFamily="18" charset="0"/>
                      </a:endParaRPr>
                    </a:p>
                  </a:txBody>
                  <a:tcPr>
                    <a:solidFill>
                      <a:schemeClr val="bg1"/>
                    </a:solidFill>
                  </a:tcPr>
                </a:tc>
                <a:tc>
                  <a:txBody>
                    <a:bodyPr/>
                    <a:lstStyle/>
                    <a:p>
                      <a:pPr algn="ctr"/>
                      <a:r>
                        <a:rPr lang="it-IT" sz="1200" dirty="0" smtClean="0">
                          <a:latin typeface="Times New Roman" pitchFamily="18" charset="0"/>
                          <a:cs typeface="Times New Roman" pitchFamily="18" charset="0"/>
                        </a:rPr>
                        <a:t>1,12-1,51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it-IT" sz="1200" dirty="0" smtClean="0">
                          <a:latin typeface="Times New Roman" pitchFamily="18" charset="0"/>
                          <a:cs typeface="Times New Roman" pitchFamily="18" charset="0"/>
                        </a:rPr>
                        <a:t>0,76</a:t>
                      </a: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1,51-0,82</a:t>
                      </a: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0,5</a:t>
                      </a: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1,3%</a:t>
                      </a: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r>
              <a:tr h="370840">
                <a:tc>
                  <a:txBody>
                    <a:bodyPr/>
                    <a:lstStyle/>
                    <a:p>
                      <a:pPr algn="l"/>
                      <a:r>
                        <a:rPr lang="pt-BR" sz="1000" dirty="0" smtClean="0">
                          <a:latin typeface="Times New Roman" pitchFamily="18" charset="0"/>
                          <a:cs typeface="Times New Roman" pitchFamily="18" charset="0"/>
                        </a:rPr>
                        <a:t>Intracranial</a:t>
                      </a:r>
                      <a:endParaRPr lang="it-IT" sz="10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0,23-0,30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0,33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0,5</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0,39-0,26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0,2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0,1%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pt-BR" sz="1200" dirty="0" smtClean="0">
                          <a:latin typeface="Times New Roman" pitchFamily="18" charset="0"/>
                          <a:cs typeface="Times New Roman" pitchFamily="18" charset="0"/>
                        </a:rPr>
                        <a:t>0,3%</a:t>
                      </a: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200" dirty="0" smtClean="0">
                          <a:latin typeface="Times New Roman" pitchFamily="18" charset="0"/>
                          <a:cs typeface="Times New Roman" pitchFamily="18" charset="0"/>
                        </a:rPr>
                        <a:t>0,3%</a:t>
                      </a:r>
                      <a:endParaRPr lang="it-IT" sz="1200" dirty="0" smtClean="0">
                        <a:latin typeface="Times New Roman" pitchFamily="18" charset="0"/>
                        <a:cs typeface="Times New Roman" pitchFamily="18" charset="0"/>
                      </a:endParaRPr>
                    </a:p>
                  </a:txBody>
                  <a:tcPr>
                    <a:solidFill>
                      <a:schemeClr val="bg1"/>
                    </a:solidFill>
                  </a:tcPr>
                </a:tc>
              </a:tr>
              <a:tr h="370840">
                <a:tc>
                  <a:txBody>
                    <a:bodyPr/>
                    <a:lstStyle/>
                    <a:p>
                      <a:pPr algn="l"/>
                      <a:r>
                        <a:rPr lang="it-IT" sz="1000" dirty="0" err="1" smtClean="0">
                          <a:latin typeface="Times New Roman" pitchFamily="18" charset="0"/>
                          <a:cs typeface="Times New Roman" pitchFamily="18" charset="0"/>
                        </a:rPr>
                        <a:t>Extracranial</a:t>
                      </a:r>
                      <a:endParaRPr lang="it-IT" sz="1000" dirty="0">
                        <a:latin typeface="Times New Roman" pitchFamily="18" charset="0"/>
                        <a:cs typeface="Times New Roman" pitchFamily="18" charset="0"/>
                      </a:endParaRPr>
                    </a:p>
                  </a:txBody>
                  <a:tcPr>
                    <a:solidFill>
                      <a:schemeClr val="bg1"/>
                    </a:solidFill>
                  </a:tcPr>
                </a:tc>
                <a:tc>
                  <a:txBody>
                    <a:bodyPr/>
                    <a:lstStyle/>
                    <a:p>
                      <a:pPr algn="ctr"/>
                      <a:r>
                        <a:rPr lang="it-IT" sz="1200" dirty="0" smtClean="0">
                          <a:latin typeface="Times New Roman" pitchFamily="18" charset="0"/>
                          <a:cs typeface="Times New Roman" pitchFamily="18" charset="0"/>
                        </a:rPr>
                        <a:t>2,51-2,84 </a:t>
                      </a:r>
                      <a:endParaRPr lang="it-IT" sz="1200" dirty="0">
                        <a:latin typeface="Times New Roman" pitchFamily="18" charset="0"/>
                        <a:cs typeface="Times New Roman" pitchFamily="18" charset="0"/>
                      </a:endParaRPr>
                    </a:p>
                  </a:txBody>
                  <a:tcPr>
                    <a:solidFill>
                      <a:schemeClr val="bg1"/>
                    </a:solidFill>
                  </a:tcPr>
                </a:tc>
                <a:tc>
                  <a:txBody>
                    <a:bodyPr/>
                    <a:lstStyle/>
                    <a:p>
                      <a:pPr algn="ctr"/>
                      <a:r>
                        <a:rPr lang="it-IT" sz="1200" dirty="0" smtClean="0">
                          <a:latin typeface="Times New Roman" pitchFamily="18" charset="0"/>
                          <a:cs typeface="Times New Roman" pitchFamily="18" charset="0"/>
                        </a:rPr>
                        <a:t>1,79 </a:t>
                      </a: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0,85-0,55</a:t>
                      </a: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c>
                  <a:txBody>
                    <a:bodyPr/>
                    <a:lstStyle/>
                    <a:p>
                      <a:pPr algn="ctr"/>
                      <a:endParaRPr lang="it-IT" sz="1200" dirty="0">
                        <a:latin typeface="Times New Roman" pitchFamily="18" charset="0"/>
                        <a:cs typeface="Times New Roman" pitchFamily="18" charset="0"/>
                      </a:endParaRPr>
                    </a:p>
                  </a:txBody>
                  <a:tcPr>
                    <a:solidFill>
                      <a:schemeClr val="bg1"/>
                    </a:solidFill>
                  </a:tcPr>
                </a:tc>
              </a:tr>
              <a:tr h="370840">
                <a:tc>
                  <a:txBody>
                    <a:bodyPr/>
                    <a:lstStyle/>
                    <a:p>
                      <a:pPr algn="l"/>
                      <a:r>
                        <a:rPr lang="it-IT" sz="1000" dirty="0" smtClean="0">
                          <a:latin typeface="Times New Roman" pitchFamily="18" charset="0"/>
                          <a:cs typeface="Times New Roman" pitchFamily="18" charset="0"/>
                        </a:rPr>
                        <a:t>Reversibile</a:t>
                      </a:r>
                      <a:endParaRPr lang="it-IT" sz="10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Yes</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Yes</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Yes</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Yes</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No </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No </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No </a:t>
                      </a:r>
                      <a:endParaRPr lang="it-IT" sz="1200" dirty="0">
                        <a:latin typeface="Times New Roman" pitchFamily="18" charset="0"/>
                        <a:cs typeface="Times New Roman" pitchFamily="18" charset="0"/>
                      </a:endParaRPr>
                    </a:p>
                  </a:txBody>
                  <a:tcPr>
                    <a:solidFill>
                      <a:schemeClr val="accent1">
                        <a:lumMod val="40000"/>
                        <a:lumOff val="60000"/>
                      </a:schemeClr>
                    </a:solidFill>
                  </a:tcPr>
                </a:tc>
                <a:tc>
                  <a:txBody>
                    <a:bodyPr/>
                    <a:lstStyle/>
                    <a:p>
                      <a:pPr algn="ctr"/>
                      <a:r>
                        <a:rPr lang="it-IT" sz="1200" dirty="0" smtClean="0">
                          <a:latin typeface="Times New Roman" pitchFamily="18" charset="0"/>
                          <a:cs typeface="Times New Roman" pitchFamily="18" charset="0"/>
                        </a:rPr>
                        <a:t>Yes</a:t>
                      </a:r>
                      <a:endParaRPr lang="it-IT" sz="1200" dirty="0">
                        <a:latin typeface="Times New Roman" pitchFamily="18" charset="0"/>
                        <a:cs typeface="Times New Roman" pitchFamily="18" charset="0"/>
                      </a:endParaRPr>
                    </a:p>
                  </a:txBody>
                  <a:tcPr>
                    <a:solidFill>
                      <a:schemeClr val="accent1">
                        <a:lumMod val="40000"/>
                        <a:lumOff val="60000"/>
                      </a:schemeClr>
                    </a:solidFill>
                  </a:tcPr>
                </a:tc>
              </a:tr>
              <a:tr h="370840">
                <a:tc>
                  <a:txBody>
                    <a:bodyPr/>
                    <a:lstStyle/>
                    <a:p>
                      <a:pPr algn="l"/>
                      <a:r>
                        <a:rPr lang="it-IT" sz="1000" kern="1200" dirty="0" err="1" smtClean="0">
                          <a:solidFill>
                            <a:schemeClr val="tx1"/>
                          </a:solidFill>
                          <a:effectLst/>
                          <a:latin typeface="Times New Roman" pitchFamily="18" charset="0"/>
                          <a:ea typeface="+mn-ea"/>
                          <a:cs typeface="Times New Roman" pitchFamily="18" charset="0"/>
                        </a:rPr>
                        <a:t>Monitoring</a:t>
                      </a:r>
                      <a:r>
                        <a:rPr lang="it-IT" sz="1000" kern="1200" dirty="0" smtClean="0">
                          <a:solidFill>
                            <a:schemeClr val="tx1"/>
                          </a:solidFill>
                          <a:effectLst/>
                          <a:latin typeface="Times New Roman" pitchFamily="18" charset="0"/>
                          <a:ea typeface="+mn-ea"/>
                          <a:cs typeface="Times New Roman" pitchFamily="18" charset="0"/>
                        </a:rPr>
                        <a:t> </a:t>
                      </a:r>
                      <a:r>
                        <a:rPr lang="it-IT" sz="1000" kern="1200" dirty="0" err="1" smtClean="0">
                          <a:solidFill>
                            <a:schemeClr val="tx1"/>
                          </a:solidFill>
                          <a:effectLst/>
                          <a:latin typeface="Times New Roman" pitchFamily="18" charset="0"/>
                          <a:ea typeface="+mn-ea"/>
                          <a:cs typeface="Times New Roman" pitchFamily="18" charset="0"/>
                        </a:rPr>
                        <a:t>possibilities</a:t>
                      </a:r>
                      <a:r>
                        <a:rPr lang="it-IT" sz="1000" kern="1200" dirty="0" smtClean="0">
                          <a:solidFill>
                            <a:schemeClr val="tx1"/>
                          </a:solidFill>
                          <a:effectLst/>
                          <a:latin typeface="Times New Roman" pitchFamily="18" charset="0"/>
                          <a:ea typeface="+mn-ea"/>
                          <a:cs typeface="Times New Roman" pitchFamily="18" charset="0"/>
                        </a:rPr>
                        <a:t> </a:t>
                      </a:r>
                      <a:endParaRPr lang="it-IT" sz="10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No </a:t>
                      </a:r>
                    </a:p>
                    <a:p>
                      <a:pPr algn="ctr"/>
                      <a:endParaRPr lang="it-IT" sz="1200" dirty="0">
                        <a:latin typeface="Times New Roman" pitchFamily="18" charset="0"/>
                        <a:cs typeface="Times New Roman" pitchFamily="18" charset="0"/>
                      </a:endParaRPr>
                    </a:p>
                  </a:txBody>
                  <a:tcPr/>
                </a:tc>
              </a:tr>
              <a:tr h="370840">
                <a:tc>
                  <a:txBody>
                    <a:bodyPr/>
                    <a:lstStyle/>
                    <a:p>
                      <a:pPr algn="l"/>
                      <a:r>
                        <a:rPr lang="it-IT" sz="1000" dirty="0" err="1" smtClean="0">
                          <a:latin typeface="Times New Roman" pitchFamily="18" charset="0"/>
                          <a:cs typeface="Times New Roman" pitchFamily="18" charset="0"/>
                        </a:rPr>
                        <a:t>Antidote</a:t>
                      </a:r>
                      <a:r>
                        <a:rPr lang="it-IT" sz="1000" dirty="0" smtClean="0">
                          <a:latin typeface="Times New Roman" pitchFamily="18" charset="0"/>
                          <a:cs typeface="Times New Roman" pitchFamily="18" charset="0"/>
                        </a:rPr>
                        <a:t> </a:t>
                      </a:r>
                      <a:endParaRPr lang="it-IT" sz="1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No </a:t>
                      </a:r>
                    </a:p>
                  </a:txBody>
                  <a:tcPr/>
                </a:tc>
              </a:tr>
              <a:tr h="370840">
                <a:tc>
                  <a:txBody>
                    <a:bodyPr/>
                    <a:lstStyle/>
                    <a:p>
                      <a:pPr algn="l"/>
                      <a:r>
                        <a:rPr lang="it-IT" sz="1000" dirty="0" err="1" smtClean="0">
                          <a:latin typeface="Times New Roman" pitchFamily="18" charset="0"/>
                          <a:cs typeface="Times New Roman" pitchFamily="18" charset="0"/>
                        </a:rPr>
                        <a:t>Discontinuation</a:t>
                      </a:r>
                      <a:r>
                        <a:rPr lang="it-IT" sz="1000" dirty="0" smtClean="0">
                          <a:latin typeface="Times New Roman" pitchFamily="18" charset="0"/>
                          <a:cs typeface="Times New Roman" pitchFamily="18" charset="0"/>
                        </a:rPr>
                        <a:t> (d)# </a:t>
                      </a:r>
                      <a:endParaRPr lang="it-IT" sz="1000" dirty="0">
                        <a:latin typeface="Times New Roman" pitchFamily="18" charset="0"/>
                        <a:cs typeface="Times New Roman" pitchFamily="18" charset="0"/>
                      </a:endParaRPr>
                    </a:p>
                  </a:txBody>
                  <a:tcPr/>
                </a:tc>
                <a:tc>
                  <a:txBody>
                    <a:bodyPr/>
                    <a:lstStyle/>
                    <a:p>
                      <a:pPr algn="ctr"/>
                      <a:r>
                        <a:rPr lang="it-IT" sz="1200" dirty="0" smtClean="0">
                          <a:latin typeface="Times New Roman" pitchFamily="18" charset="0"/>
                          <a:cs typeface="Times New Roman" pitchFamily="18" charset="0"/>
                        </a:rPr>
                        <a:t>2-3 </a:t>
                      </a:r>
                      <a:endParaRPr lang="it-IT" sz="12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2-3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2-3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2-3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5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5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7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latin typeface="Times New Roman" pitchFamily="18" charset="0"/>
                          <a:cs typeface="Times New Roman" pitchFamily="18" charset="0"/>
                        </a:rPr>
                        <a:t>5</a:t>
                      </a:r>
                    </a:p>
                  </a:txBody>
                  <a:tcPr/>
                </a:tc>
              </a:tr>
            </a:tbl>
          </a:graphicData>
        </a:graphic>
      </p:graphicFrame>
      <p:sp>
        <p:nvSpPr>
          <p:cNvPr id="5" name="Rettangolo 4"/>
          <p:cNvSpPr/>
          <p:nvPr/>
        </p:nvSpPr>
        <p:spPr>
          <a:xfrm>
            <a:off x="107504" y="6033482"/>
            <a:ext cx="4572000" cy="707886"/>
          </a:xfrm>
          <a:prstGeom prst="rect">
            <a:avLst/>
          </a:prstGeom>
        </p:spPr>
        <p:txBody>
          <a:bodyPr>
            <a:spAutoFit/>
          </a:bodyPr>
          <a:lstStyle/>
          <a:p>
            <a:r>
              <a:rPr lang="en-US" sz="1000" dirty="0">
                <a:latin typeface="Times New Roman" pitchFamily="18" charset="0"/>
                <a:cs typeface="Times New Roman" pitchFamily="18" charset="0"/>
              </a:rPr>
              <a:t>° End point at 15 months		</a:t>
            </a:r>
          </a:p>
          <a:p>
            <a:r>
              <a:rPr lang="en-US" sz="1000" dirty="0">
                <a:latin typeface="Times New Roman" pitchFamily="18" charset="0"/>
                <a:cs typeface="Times New Roman" pitchFamily="18" charset="0"/>
              </a:rPr>
              <a:t>* </a:t>
            </a:r>
            <a:r>
              <a:rPr lang="en-US" sz="1000" dirty="0" err="1">
                <a:latin typeface="Times New Roman" pitchFamily="18" charset="0"/>
                <a:cs typeface="Times New Roman" pitchFamily="18" charset="0"/>
              </a:rPr>
              <a:t>aPTT</a:t>
            </a:r>
            <a:r>
              <a:rPr lang="en-US" sz="1000" dirty="0">
                <a:latin typeface="Times New Roman" pitchFamily="18" charset="0"/>
                <a:cs typeface="Times New Roman" pitchFamily="18" charset="0"/>
              </a:rPr>
              <a:t> and TT (thrombin time) used to detect    presence of </a:t>
            </a:r>
            <a:r>
              <a:rPr lang="en-US" sz="1000" dirty="0" err="1">
                <a:latin typeface="Times New Roman" pitchFamily="18" charset="0"/>
                <a:cs typeface="Times New Roman" pitchFamily="18" charset="0"/>
              </a:rPr>
              <a:t>dabigatran</a:t>
            </a:r>
            <a:r>
              <a:rPr lang="en-US" sz="1000" dirty="0">
                <a:latin typeface="Times New Roman" pitchFamily="18" charset="0"/>
                <a:cs typeface="Times New Roman" pitchFamily="18" charset="0"/>
              </a:rPr>
              <a:t> </a:t>
            </a:r>
          </a:p>
          <a:p>
            <a:r>
              <a:rPr lang="en-US" sz="1000" dirty="0">
                <a:latin typeface="Times New Roman" pitchFamily="18" charset="0"/>
                <a:cs typeface="Times New Roman" pitchFamily="18" charset="0"/>
              </a:rPr>
              <a:t>§ PT and anti-</a:t>
            </a:r>
            <a:r>
              <a:rPr lang="en-US" sz="1000" dirty="0" err="1">
                <a:latin typeface="Times New Roman" pitchFamily="18" charset="0"/>
                <a:cs typeface="Times New Roman" pitchFamily="18" charset="0"/>
              </a:rPr>
              <a:t>Xa</a:t>
            </a:r>
            <a:r>
              <a:rPr lang="en-US" sz="1000" dirty="0">
                <a:latin typeface="Times New Roman" pitchFamily="18" charset="0"/>
                <a:cs typeface="Times New Roman" pitchFamily="18" charset="0"/>
              </a:rPr>
              <a:t> levels used to detect presence of </a:t>
            </a:r>
            <a:r>
              <a:rPr lang="en-US" sz="1000" dirty="0" err="1">
                <a:latin typeface="Times New Roman" pitchFamily="18" charset="0"/>
                <a:cs typeface="Times New Roman" pitchFamily="18" charset="0"/>
              </a:rPr>
              <a:t>rivaroxaban</a:t>
            </a:r>
            <a:endParaRPr lang="en-US" sz="1000" dirty="0">
              <a:latin typeface="Times New Roman" pitchFamily="18" charset="0"/>
              <a:cs typeface="Times New Roman" pitchFamily="18" charset="0"/>
            </a:endParaRPr>
          </a:p>
          <a:p>
            <a:r>
              <a:rPr lang="en-US" sz="1000" dirty="0">
                <a:latin typeface="Times New Roman" pitchFamily="18" charset="0"/>
                <a:cs typeface="Times New Roman" pitchFamily="18" charset="0"/>
              </a:rPr>
              <a:t># For NOA consider 3-4 days in </a:t>
            </a:r>
            <a:r>
              <a:rPr lang="en-US" sz="1000" dirty="0" err="1">
                <a:latin typeface="Times New Roman" pitchFamily="18" charset="0"/>
                <a:cs typeface="Times New Roman" pitchFamily="18" charset="0"/>
              </a:rPr>
              <a:t>crCl</a:t>
            </a:r>
            <a:r>
              <a:rPr lang="en-US" sz="1000" dirty="0">
                <a:latin typeface="Times New Roman" pitchFamily="18" charset="0"/>
                <a:cs typeface="Times New Roman" pitchFamily="18" charset="0"/>
              </a:rPr>
              <a:t> 30-50 ml/min </a:t>
            </a:r>
          </a:p>
        </p:txBody>
      </p:sp>
      <p:sp>
        <p:nvSpPr>
          <p:cNvPr id="6" name="CasellaDiTesto 5"/>
          <p:cNvSpPr txBox="1"/>
          <p:nvPr/>
        </p:nvSpPr>
        <p:spPr>
          <a:xfrm>
            <a:off x="6129341" y="6381328"/>
            <a:ext cx="2993127" cy="338554"/>
          </a:xfrm>
          <a:prstGeom prst="rect">
            <a:avLst/>
          </a:prstGeom>
          <a:noFill/>
        </p:spPr>
        <p:txBody>
          <a:bodyPr wrap="none" rtlCol="0">
            <a:spAutoFit/>
          </a:bodyPr>
          <a:lstStyle/>
          <a:p>
            <a:r>
              <a:rPr lang="it-IT" sz="1600" dirty="0" smtClean="0">
                <a:latin typeface="Times New Roman"/>
                <a:cs typeface="Times New Roman"/>
              </a:rPr>
              <a:t>Rossini </a:t>
            </a:r>
            <a:r>
              <a:rPr lang="it-IT" sz="1600" dirty="0" err="1" smtClean="0">
                <a:latin typeface="Times New Roman"/>
                <a:cs typeface="Times New Roman"/>
              </a:rPr>
              <a:t>R</a:t>
            </a:r>
            <a:r>
              <a:rPr lang="it-IT" sz="1600" dirty="0" smtClean="0">
                <a:latin typeface="Times New Roman"/>
                <a:cs typeface="Times New Roman"/>
              </a:rPr>
              <a:t>, Ferrero P. </a:t>
            </a:r>
            <a:r>
              <a:rPr lang="it-IT" sz="1600" dirty="0" err="1" smtClean="0">
                <a:latin typeface="Times New Roman"/>
                <a:cs typeface="Times New Roman"/>
              </a:rPr>
              <a:t>Unpublished</a:t>
            </a:r>
            <a:endParaRPr lang="it-IT" sz="1600" dirty="0">
              <a:latin typeface="Times New Roman"/>
              <a:cs typeface="Times New Roman"/>
            </a:endParaRPr>
          </a:p>
        </p:txBody>
      </p:sp>
      <p:sp>
        <p:nvSpPr>
          <p:cNvPr id="2" name="CasellaDiTesto 1"/>
          <p:cNvSpPr txBox="1"/>
          <p:nvPr/>
        </p:nvSpPr>
        <p:spPr>
          <a:xfrm>
            <a:off x="35503" y="260648"/>
            <a:ext cx="9220943" cy="461665"/>
          </a:xfrm>
          <a:prstGeom prst="rect">
            <a:avLst/>
          </a:prstGeom>
          <a:noFill/>
        </p:spPr>
        <p:txBody>
          <a:bodyPr wrap="none" rtlCol="0">
            <a:spAutoFit/>
          </a:bodyPr>
          <a:lstStyle/>
          <a:p>
            <a:r>
              <a:rPr lang="it-IT" sz="2400" dirty="0" err="1" smtClean="0">
                <a:latin typeface="Times New Roman"/>
                <a:cs typeface="Times New Roman"/>
              </a:rPr>
              <a:t>Differences</a:t>
            </a:r>
            <a:r>
              <a:rPr lang="it-IT" sz="2400" dirty="0" smtClean="0">
                <a:latin typeface="Times New Roman"/>
                <a:cs typeface="Times New Roman"/>
              </a:rPr>
              <a:t> (and </a:t>
            </a:r>
            <a:r>
              <a:rPr lang="it-IT" sz="2400" dirty="0" err="1" smtClean="0">
                <a:latin typeface="Times New Roman"/>
                <a:cs typeface="Times New Roman"/>
              </a:rPr>
              <a:t>similarities</a:t>
            </a:r>
            <a:r>
              <a:rPr lang="it-IT" sz="2400" dirty="0" smtClean="0">
                <a:latin typeface="Times New Roman"/>
                <a:cs typeface="Times New Roman"/>
              </a:rPr>
              <a:t>) </a:t>
            </a:r>
            <a:r>
              <a:rPr lang="it-IT" sz="2400" dirty="0" err="1" smtClean="0">
                <a:latin typeface="Times New Roman"/>
                <a:cs typeface="Times New Roman"/>
              </a:rPr>
              <a:t>between</a:t>
            </a:r>
            <a:r>
              <a:rPr lang="it-IT" sz="2400" dirty="0" smtClean="0">
                <a:latin typeface="Times New Roman"/>
                <a:cs typeface="Times New Roman"/>
              </a:rPr>
              <a:t> NOAC and </a:t>
            </a:r>
            <a:r>
              <a:rPr lang="it-IT" sz="2400" dirty="0" err="1" smtClean="0">
                <a:latin typeface="Times New Roman"/>
                <a:cs typeface="Times New Roman"/>
              </a:rPr>
              <a:t>oral</a:t>
            </a:r>
            <a:r>
              <a:rPr lang="it-IT" sz="2400" dirty="0" smtClean="0">
                <a:latin typeface="Times New Roman"/>
                <a:cs typeface="Times New Roman"/>
              </a:rPr>
              <a:t> </a:t>
            </a:r>
            <a:r>
              <a:rPr lang="it-IT" sz="2400" dirty="0" err="1" smtClean="0">
                <a:latin typeface="Times New Roman"/>
                <a:cs typeface="Times New Roman"/>
              </a:rPr>
              <a:t>antiplatelet</a:t>
            </a:r>
            <a:r>
              <a:rPr lang="it-IT" sz="2400" dirty="0" smtClean="0">
                <a:latin typeface="Times New Roman"/>
                <a:cs typeface="Times New Roman"/>
              </a:rPr>
              <a:t> agents</a:t>
            </a:r>
            <a:endParaRPr lang="it-IT" sz="2400" dirty="0">
              <a:latin typeface="Times New Roman"/>
              <a:cs typeface="Times New Roman"/>
            </a:endParaRPr>
          </a:p>
        </p:txBody>
      </p:sp>
    </p:spTree>
    <p:extLst>
      <p:ext uri="{BB962C8B-B14F-4D97-AF65-F5344CB8AC3E}">
        <p14:creationId xmlns:p14="http://schemas.microsoft.com/office/powerpoint/2010/main" val="260080274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9587" name="Rectangle 3"/>
          <p:cNvSpPr>
            <a:spLocks noChangeArrowheads="1"/>
          </p:cNvSpPr>
          <p:nvPr/>
        </p:nvSpPr>
        <p:spPr bwMode="auto">
          <a:xfrm>
            <a:off x="251520" y="1405244"/>
            <a:ext cx="8928992" cy="48320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1420" tIns="45711" rIns="91420" bIns="45711">
            <a:spAutoFit/>
          </a:bodyPr>
          <a:lstStyle/>
          <a:p>
            <a:pPr>
              <a:buClr>
                <a:srgbClr val="FF0000"/>
              </a:buClr>
              <a:buSzPct val="115000"/>
              <a:buFont typeface="Wingdings" charset="0"/>
              <a:buChar char="Ø"/>
            </a:pPr>
            <a:r>
              <a:rPr lang="en-US" sz="2800" dirty="0">
                <a:solidFill>
                  <a:srgbClr val="FFFFFF"/>
                </a:solidFill>
                <a:latin typeface="Times New Roman"/>
                <a:cs typeface="Times New Roman"/>
              </a:rPr>
              <a:t> </a:t>
            </a:r>
            <a:r>
              <a:rPr lang="en-US" sz="2800" dirty="0" smtClean="0">
                <a:solidFill>
                  <a:srgbClr val="FFFFFF"/>
                </a:solidFill>
                <a:latin typeface="Times New Roman"/>
                <a:cs typeface="Times New Roman"/>
              </a:rPr>
              <a:t>10% of patients receiving OAC require treatment interruption for surgery/invasive procedures each year</a:t>
            </a:r>
            <a:endParaRPr lang="en-US" sz="2800" dirty="0">
              <a:solidFill>
                <a:srgbClr val="FFFFFF"/>
              </a:solidFill>
              <a:latin typeface="Times New Roman"/>
              <a:cs typeface="Times New Roman"/>
            </a:endParaRPr>
          </a:p>
          <a:p>
            <a:pPr>
              <a:buClr>
                <a:srgbClr val="FF0000"/>
              </a:buClr>
              <a:buSzPct val="115000"/>
              <a:buFont typeface="Wingdings" charset="0"/>
              <a:buChar char="Ø"/>
            </a:pPr>
            <a:endParaRPr lang="en-US" sz="2800" dirty="0">
              <a:solidFill>
                <a:srgbClr val="FFFFFF"/>
              </a:solidFill>
              <a:latin typeface="Times New Roman"/>
              <a:cs typeface="Times New Roman"/>
            </a:endParaRPr>
          </a:p>
          <a:p>
            <a:pPr>
              <a:buClr>
                <a:srgbClr val="FF0000"/>
              </a:buClr>
              <a:buSzPct val="115000"/>
              <a:buFont typeface="Wingdings" charset="0"/>
              <a:buChar char="Ø"/>
            </a:pPr>
            <a:r>
              <a:rPr lang="en-US" sz="2800" dirty="0">
                <a:solidFill>
                  <a:srgbClr val="FFFFFF"/>
                </a:solidFill>
                <a:latin typeface="Times New Roman"/>
                <a:cs typeface="Times New Roman"/>
              </a:rPr>
              <a:t> </a:t>
            </a:r>
            <a:r>
              <a:rPr lang="en-US" sz="2800" dirty="0" smtClean="0">
                <a:solidFill>
                  <a:srgbClr val="FFFFFF"/>
                </a:solidFill>
                <a:latin typeface="Times New Roman"/>
                <a:cs typeface="Times New Roman"/>
              </a:rPr>
              <a:t>Due to long half-life of VKAs:</a:t>
            </a:r>
          </a:p>
          <a:p>
            <a:pPr marL="1828516" lvl="3" indent="-457200">
              <a:buClr>
                <a:srgbClr val="FF0000"/>
              </a:buClr>
              <a:buSzPct val="115000"/>
              <a:buFont typeface="Arial"/>
              <a:buChar char="•"/>
            </a:pPr>
            <a:r>
              <a:rPr lang="en-US" sz="2800" dirty="0" smtClean="0">
                <a:solidFill>
                  <a:srgbClr val="FFFFFF"/>
                </a:solidFill>
                <a:latin typeface="Times New Roman"/>
                <a:cs typeface="Times New Roman"/>
              </a:rPr>
              <a:t>Discontinue </a:t>
            </a:r>
            <a:r>
              <a:rPr lang="en-US" sz="2800" dirty="0">
                <a:solidFill>
                  <a:srgbClr val="FFFFFF"/>
                </a:solidFill>
                <a:latin typeface="Times New Roman"/>
                <a:cs typeface="Times New Roman"/>
              </a:rPr>
              <a:t>5 days before major </a:t>
            </a:r>
            <a:r>
              <a:rPr lang="en-US" sz="2800" dirty="0" smtClean="0">
                <a:solidFill>
                  <a:srgbClr val="FFFFFF"/>
                </a:solidFill>
                <a:latin typeface="Times New Roman"/>
                <a:cs typeface="Times New Roman"/>
              </a:rPr>
              <a:t>procedure</a:t>
            </a:r>
          </a:p>
          <a:p>
            <a:pPr marL="1828516" lvl="3" indent="-457200">
              <a:buClr>
                <a:srgbClr val="FF0000"/>
              </a:buClr>
              <a:buSzPct val="115000"/>
              <a:buFont typeface="Arial"/>
              <a:buChar char="•"/>
            </a:pPr>
            <a:r>
              <a:rPr lang="en-US" sz="2800" dirty="0" smtClean="0">
                <a:solidFill>
                  <a:srgbClr val="FFFFFF"/>
                </a:solidFill>
                <a:latin typeface="Times New Roman"/>
                <a:cs typeface="Times New Roman"/>
              </a:rPr>
              <a:t>Bridging therapy if moderate/high thromboembolic risk</a:t>
            </a:r>
          </a:p>
          <a:p>
            <a:pPr marL="1828516" lvl="3" indent="-457200">
              <a:buClr>
                <a:srgbClr val="FF0000"/>
              </a:buClr>
              <a:buSzPct val="115000"/>
              <a:buFont typeface="Arial"/>
              <a:buChar char="•"/>
            </a:pPr>
            <a:r>
              <a:rPr lang="en-US" sz="2800" dirty="0" smtClean="0">
                <a:solidFill>
                  <a:srgbClr val="FFFFFF"/>
                </a:solidFill>
                <a:latin typeface="Times New Roman"/>
                <a:cs typeface="Times New Roman"/>
              </a:rPr>
              <a:t>Additional costs, </a:t>
            </a:r>
            <a:r>
              <a:rPr lang="en-US" sz="2800" dirty="0" err="1" smtClean="0">
                <a:solidFill>
                  <a:srgbClr val="FFFFFF"/>
                </a:solidFill>
                <a:latin typeface="Times New Roman"/>
                <a:cs typeface="Times New Roman"/>
              </a:rPr>
              <a:t>incovenience</a:t>
            </a:r>
            <a:r>
              <a:rPr lang="en-US" sz="2800" dirty="0" smtClean="0">
                <a:solidFill>
                  <a:srgbClr val="FFFFFF"/>
                </a:solidFill>
                <a:latin typeface="Times New Roman"/>
                <a:cs typeface="Times New Roman"/>
              </a:rPr>
              <a:t>, and risk</a:t>
            </a:r>
            <a:endParaRPr lang="en-US" sz="2800" dirty="0">
              <a:solidFill>
                <a:srgbClr val="FFFFFF"/>
              </a:solidFill>
              <a:latin typeface="Times New Roman"/>
              <a:cs typeface="Times New Roman"/>
            </a:endParaRPr>
          </a:p>
          <a:p>
            <a:pPr>
              <a:buClr>
                <a:srgbClr val="FF0000"/>
              </a:buClr>
              <a:buSzPct val="115000"/>
              <a:buFont typeface="Wingdings" charset="0"/>
              <a:buNone/>
            </a:pPr>
            <a:endParaRPr lang="en-US" sz="2800" dirty="0">
              <a:solidFill>
                <a:srgbClr val="FFFFFF"/>
              </a:solidFill>
              <a:latin typeface="Times New Roman"/>
              <a:cs typeface="Times New Roman"/>
            </a:endParaRPr>
          </a:p>
          <a:p>
            <a:pPr>
              <a:buClr>
                <a:srgbClr val="FF0000"/>
              </a:buClr>
              <a:buSzPct val="115000"/>
              <a:buFont typeface="Wingdings" charset="0"/>
              <a:buChar char="Ø"/>
            </a:pPr>
            <a:r>
              <a:rPr lang="en-US" sz="2800" dirty="0">
                <a:solidFill>
                  <a:srgbClr val="FFFFFF"/>
                </a:solidFill>
                <a:latin typeface="Times New Roman"/>
                <a:cs typeface="Times New Roman"/>
              </a:rPr>
              <a:t> </a:t>
            </a:r>
            <a:r>
              <a:rPr lang="en-US" sz="2800" dirty="0" smtClean="0">
                <a:solidFill>
                  <a:srgbClr val="FFFFFF"/>
                </a:solidFill>
                <a:latin typeface="Times New Roman"/>
                <a:cs typeface="Times New Roman"/>
              </a:rPr>
              <a:t>NOACs have shorter half-lives and more predictable anticoagulant effects than VKAs</a:t>
            </a:r>
            <a:endParaRPr lang="it-IT" sz="2800" dirty="0">
              <a:solidFill>
                <a:srgbClr val="FFFFFF"/>
              </a:solidFill>
              <a:latin typeface="Times New Roman"/>
              <a:cs typeface="Times New Roman"/>
            </a:endParaRPr>
          </a:p>
        </p:txBody>
      </p:sp>
      <p:sp>
        <p:nvSpPr>
          <p:cNvPr id="4"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rPr>
              <a:t>Interruption of anticoagulant therapy due to surgery</a:t>
            </a:r>
            <a:endParaRPr lang="en-US" sz="3200" dirty="0">
              <a:solidFill>
                <a:srgbClr val="FAFF69"/>
              </a:solidFill>
              <a:latin typeface="Times New Roman" charset="0"/>
            </a:endParaRPr>
          </a:p>
        </p:txBody>
      </p:sp>
    </p:spTree>
    <p:extLst>
      <p:ext uri="{BB962C8B-B14F-4D97-AF65-F5344CB8AC3E}">
        <p14:creationId xmlns:p14="http://schemas.microsoft.com/office/powerpoint/2010/main" val="43472221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2800" dirty="0">
                <a:solidFill>
                  <a:srgbClr val="FAFF69"/>
                </a:solidFill>
                <a:latin typeface="Times New Roman" charset="0"/>
                <a:cs typeface="Arial" charset="0"/>
              </a:rPr>
              <a:t>Factors to be considered before a planned surgical procedure</a:t>
            </a:r>
          </a:p>
          <a:p>
            <a:pPr algn="ctr" defTabSz="457106">
              <a:lnSpc>
                <a:spcPct val="95000"/>
              </a:lnSpc>
            </a:pPr>
            <a:r>
              <a:rPr lang="en-US" sz="2800" dirty="0">
                <a:solidFill>
                  <a:srgbClr val="FAFF69"/>
                </a:solidFill>
                <a:latin typeface="Times New Roman" charset="0"/>
                <a:cs typeface="Arial" charset="0"/>
              </a:rPr>
              <a:t> in a patient receiving </a:t>
            </a:r>
            <a:r>
              <a:rPr lang="en-US" sz="2800" dirty="0" smtClean="0">
                <a:solidFill>
                  <a:srgbClr val="FAFF69"/>
                </a:solidFill>
                <a:latin typeface="Times New Roman" charset="0"/>
                <a:cs typeface="Arial" charset="0"/>
              </a:rPr>
              <a:t>antithrombotic therapy </a:t>
            </a:r>
            <a:endParaRPr lang="en-US" sz="2800" dirty="0">
              <a:solidFill>
                <a:srgbClr val="FAFF69"/>
              </a:solidFill>
              <a:latin typeface="Times New Roman" charset="0"/>
              <a:cs typeface="Arial" charset="0"/>
            </a:endParaRPr>
          </a:p>
        </p:txBody>
      </p:sp>
      <p:sp>
        <p:nvSpPr>
          <p:cNvPr id="2" name="CasellaDiTesto 1"/>
          <p:cNvSpPr txBox="1"/>
          <p:nvPr/>
        </p:nvSpPr>
        <p:spPr>
          <a:xfrm>
            <a:off x="2699792" y="1916834"/>
            <a:ext cx="2775078" cy="3539413"/>
          </a:xfrm>
          <a:prstGeom prst="rect">
            <a:avLst/>
          </a:prstGeom>
          <a:noFill/>
        </p:spPr>
        <p:txBody>
          <a:bodyPr wrap="none" lIns="91420" tIns="45711" rIns="91420" bIns="45711" rtlCol="0">
            <a:spAutoFit/>
          </a:bodyPr>
          <a:lstStyle/>
          <a:p>
            <a:pPr marL="342829" indent="-342829">
              <a:buFont typeface="Arial"/>
              <a:buChar char="•"/>
            </a:pPr>
            <a:endParaRPr lang="it-IT" sz="2800" dirty="0">
              <a:solidFill>
                <a:srgbClr val="FFFFFF"/>
              </a:solidFill>
              <a:latin typeface="Times New Roman"/>
              <a:cs typeface="Times New Roman"/>
            </a:endParaRPr>
          </a:p>
          <a:p>
            <a:pPr marL="342829" indent="-342829">
              <a:buFont typeface="Arial"/>
              <a:buChar char="•"/>
            </a:pPr>
            <a:r>
              <a:rPr lang="it-IT" sz="2800" dirty="0" err="1" smtClean="0">
                <a:solidFill>
                  <a:srgbClr val="FFFFFF"/>
                </a:solidFill>
                <a:latin typeface="Times New Roman"/>
                <a:cs typeface="Times New Roman"/>
              </a:rPr>
              <a:t>Type</a:t>
            </a:r>
            <a:r>
              <a:rPr lang="it-IT" sz="2800" dirty="0" smtClean="0">
                <a:solidFill>
                  <a:srgbClr val="FFFFFF"/>
                </a:solidFill>
                <a:latin typeface="Times New Roman"/>
                <a:cs typeface="Times New Roman"/>
              </a:rPr>
              <a:t> of </a:t>
            </a:r>
            <a:r>
              <a:rPr lang="it-IT" sz="2800" dirty="0" err="1" smtClean="0">
                <a:solidFill>
                  <a:srgbClr val="FFFFFF"/>
                </a:solidFill>
                <a:latin typeface="Times New Roman"/>
                <a:cs typeface="Times New Roman"/>
              </a:rPr>
              <a:t>surgery</a:t>
            </a:r>
            <a:endParaRPr lang="it-IT" sz="2800" dirty="0">
              <a:solidFill>
                <a:srgbClr val="FFFFFF"/>
              </a:solidFill>
              <a:latin typeface="Times New Roman"/>
              <a:cs typeface="Times New Roman"/>
            </a:endParaRPr>
          </a:p>
          <a:p>
            <a:pPr marL="342829" indent="-342829">
              <a:buFont typeface="Arial"/>
              <a:buChar char="•"/>
            </a:pPr>
            <a:endParaRPr lang="it-IT" sz="2800" dirty="0">
              <a:solidFill>
                <a:srgbClr val="FFFFFF"/>
              </a:solidFill>
              <a:latin typeface="Times New Roman"/>
              <a:cs typeface="Times New Roman"/>
            </a:endParaRPr>
          </a:p>
          <a:p>
            <a:pPr marL="342829" indent="-342829">
              <a:buFont typeface="Arial"/>
              <a:buChar char="•"/>
            </a:pPr>
            <a:r>
              <a:rPr lang="it-IT" sz="2800" dirty="0" err="1">
                <a:solidFill>
                  <a:srgbClr val="FFFFFF"/>
                </a:solidFill>
                <a:latin typeface="Times New Roman"/>
                <a:cs typeface="Times New Roman"/>
              </a:rPr>
              <a:t>Renal</a:t>
            </a:r>
            <a:r>
              <a:rPr lang="it-IT" sz="2800" dirty="0">
                <a:solidFill>
                  <a:srgbClr val="FFFFFF"/>
                </a:solidFill>
                <a:latin typeface="Times New Roman"/>
                <a:cs typeface="Times New Roman"/>
              </a:rPr>
              <a:t> </a:t>
            </a:r>
            <a:r>
              <a:rPr lang="it-IT" sz="2800" dirty="0" err="1">
                <a:solidFill>
                  <a:srgbClr val="FFFFFF"/>
                </a:solidFill>
                <a:latin typeface="Times New Roman"/>
                <a:cs typeface="Times New Roman"/>
              </a:rPr>
              <a:t>function</a:t>
            </a:r>
            <a:r>
              <a:rPr lang="it-IT" sz="2800">
                <a:solidFill>
                  <a:srgbClr val="FFFFFF"/>
                </a:solidFill>
                <a:latin typeface="Times New Roman"/>
                <a:cs typeface="Times New Roman"/>
              </a:rPr>
              <a:t> </a:t>
            </a:r>
            <a:endParaRPr lang="it-IT" sz="2800" dirty="0" smtClean="0">
              <a:solidFill>
                <a:srgbClr val="FFFFFF"/>
              </a:solidFill>
              <a:latin typeface="Times New Roman"/>
              <a:cs typeface="Times New Roman"/>
            </a:endParaRPr>
          </a:p>
          <a:p>
            <a:pPr marL="342829" indent="-342829">
              <a:buFont typeface="Arial"/>
              <a:buChar char="•"/>
            </a:pPr>
            <a:endParaRPr lang="it-IT" sz="2800" dirty="0">
              <a:solidFill>
                <a:srgbClr val="FFFFFF"/>
              </a:solidFill>
              <a:latin typeface="Times New Roman"/>
              <a:cs typeface="Times New Roman"/>
            </a:endParaRPr>
          </a:p>
          <a:p>
            <a:pPr marL="342829" indent="-342829">
              <a:buFont typeface="Arial"/>
              <a:buChar char="•"/>
            </a:pPr>
            <a:r>
              <a:rPr lang="it-IT" sz="2800" dirty="0" err="1" smtClean="0">
                <a:solidFill>
                  <a:srgbClr val="FFFFFF"/>
                </a:solidFill>
                <a:latin typeface="Times New Roman"/>
                <a:cs typeface="Times New Roman"/>
              </a:rPr>
              <a:t>Bleeding</a:t>
            </a:r>
            <a:r>
              <a:rPr lang="it-IT" sz="2800" dirty="0" smtClean="0">
                <a:solidFill>
                  <a:srgbClr val="FFFFFF"/>
                </a:solidFill>
                <a:latin typeface="Times New Roman"/>
                <a:cs typeface="Times New Roman"/>
              </a:rPr>
              <a:t> </a:t>
            </a:r>
            <a:r>
              <a:rPr lang="it-IT" sz="2800" dirty="0" err="1" smtClean="0">
                <a:solidFill>
                  <a:srgbClr val="FFFFFF"/>
                </a:solidFill>
                <a:latin typeface="Times New Roman"/>
                <a:cs typeface="Times New Roman"/>
              </a:rPr>
              <a:t>risk</a:t>
            </a:r>
            <a:endParaRPr lang="it-IT" sz="2800" dirty="0" smtClean="0">
              <a:solidFill>
                <a:srgbClr val="FFFFFF"/>
              </a:solidFill>
              <a:latin typeface="Times New Roman"/>
              <a:cs typeface="Times New Roman"/>
            </a:endParaRPr>
          </a:p>
          <a:p>
            <a:pPr marL="342829" indent="-342829">
              <a:buFont typeface="Arial"/>
              <a:buChar char="•"/>
            </a:pPr>
            <a:endParaRPr lang="it-IT" sz="2800" dirty="0">
              <a:solidFill>
                <a:srgbClr val="FFFFFF"/>
              </a:solidFill>
              <a:latin typeface="Times New Roman"/>
              <a:cs typeface="Times New Roman"/>
            </a:endParaRPr>
          </a:p>
          <a:p>
            <a:pPr marL="342829" indent="-342829">
              <a:buFont typeface="Arial"/>
              <a:buChar char="•"/>
            </a:pPr>
            <a:endParaRPr lang="it-IT" sz="2800" dirty="0">
              <a:solidFill>
                <a:srgbClr val="FFFFFF"/>
              </a:solidFill>
              <a:latin typeface="Times New Roman"/>
              <a:cs typeface="Times New Roman"/>
            </a:endParaRPr>
          </a:p>
        </p:txBody>
      </p:sp>
    </p:spTree>
    <p:extLst>
      <p:ext uri="{BB962C8B-B14F-4D97-AF65-F5344CB8AC3E}">
        <p14:creationId xmlns:p14="http://schemas.microsoft.com/office/powerpoint/2010/main" val="313985461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l="7349" t="17724" r="8063" b="11254"/>
          <a:stretch/>
        </p:blipFill>
        <p:spPr>
          <a:xfrm>
            <a:off x="899592" y="1483403"/>
            <a:ext cx="7734642" cy="4825925"/>
          </a:xfrm>
          <a:prstGeom prst="rect">
            <a:avLst/>
          </a:prstGeom>
        </p:spPr>
      </p:pic>
      <p:sp>
        <p:nvSpPr>
          <p:cNvPr id="3"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Type of surgery: surgery bleeding risk</a:t>
            </a:r>
            <a:endParaRPr lang="en-US" sz="3200" dirty="0">
              <a:solidFill>
                <a:srgbClr val="FAFF69"/>
              </a:solidFill>
              <a:latin typeface="Times New Roman" charset="0"/>
              <a:cs typeface="Arial" charset="0"/>
            </a:endParaRPr>
          </a:p>
        </p:txBody>
      </p:sp>
      <p:sp>
        <p:nvSpPr>
          <p:cNvPr id="5" name="CasellaDiTesto 4"/>
          <p:cNvSpPr txBox="1"/>
          <p:nvPr/>
        </p:nvSpPr>
        <p:spPr>
          <a:xfrm>
            <a:off x="5356755" y="6381328"/>
            <a:ext cx="3700452" cy="338554"/>
          </a:xfrm>
          <a:prstGeom prst="rect">
            <a:avLst/>
          </a:prstGeom>
          <a:noFill/>
        </p:spPr>
        <p:txBody>
          <a:bodyPr wrap="none" rtlCol="0">
            <a:spAutoFit/>
          </a:bodyPr>
          <a:lstStyle/>
          <a:p>
            <a:r>
              <a:rPr lang="it-IT" sz="1600" dirty="0" err="1" smtClean="0">
                <a:solidFill>
                  <a:srgbClr val="FFFFFF"/>
                </a:solidFill>
                <a:latin typeface="Times New Roman"/>
                <a:cs typeface="Times New Roman"/>
              </a:rPr>
              <a:t>Heidbuchel</a:t>
            </a:r>
            <a:r>
              <a:rPr lang="it-IT" sz="1600" dirty="0" smtClean="0">
                <a:solidFill>
                  <a:srgbClr val="FFFFFF"/>
                </a:solidFill>
                <a:latin typeface="Times New Roman"/>
                <a:cs typeface="Times New Roman"/>
              </a:rPr>
              <a:t> H. </a:t>
            </a:r>
            <a:r>
              <a:rPr lang="it-IT" sz="1600" dirty="0" err="1" smtClean="0">
                <a:solidFill>
                  <a:srgbClr val="FFFFFF"/>
                </a:solidFill>
                <a:latin typeface="Times New Roman"/>
                <a:cs typeface="Times New Roman"/>
              </a:rPr>
              <a:t>Europace</a:t>
            </a:r>
            <a:r>
              <a:rPr lang="it-IT" sz="1600" dirty="0" smtClean="0">
                <a:solidFill>
                  <a:srgbClr val="FFFFFF"/>
                </a:solidFill>
                <a:latin typeface="Times New Roman"/>
                <a:cs typeface="Times New Roman"/>
              </a:rPr>
              <a:t> 2013.15:625</a:t>
            </a:r>
            <a:r>
              <a:rPr lang="it-IT" sz="1600" dirty="0">
                <a:solidFill>
                  <a:srgbClr val="FFFFFF"/>
                </a:solidFill>
                <a:latin typeface="Times New Roman"/>
                <a:cs typeface="Times New Roman"/>
              </a:rPr>
              <a:t>–651</a:t>
            </a:r>
          </a:p>
        </p:txBody>
      </p:sp>
    </p:spTree>
    <p:extLst>
      <p:ext uri="{BB962C8B-B14F-4D97-AF65-F5344CB8AC3E}">
        <p14:creationId xmlns:p14="http://schemas.microsoft.com/office/powerpoint/2010/main" val="247865457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l="3509" t="23632" r="3489" b="20298"/>
          <a:stretch/>
        </p:blipFill>
        <p:spPr>
          <a:xfrm>
            <a:off x="323538" y="1772680"/>
            <a:ext cx="8504257" cy="3816563"/>
          </a:xfrm>
          <a:prstGeom prst="rect">
            <a:avLst/>
          </a:prstGeom>
        </p:spPr>
      </p:pic>
      <p:sp>
        <p:nvSpPr>
          <p:cNvPr id="3"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Cessation before planned surgery</a:t>
            </a:r>
            <a:endParaRPr lang="en-US" sz="3200" dirty="0">
              <a:solidFill>
                <a:srgbClr val="FAFF69"/>
              </a:solidFill>
              <a:latin typeface="Times New Roman" charset="0"/>
              <a:cs typeface="Arial" charset="0"/>
            </a:endParaRPr>
          </a:p>
        </p:txBody>
      </p:sp>
      <p:sp>
        <p:nvSpPr>
          <p:cNvPr id="5" name="CasellaDiTesto 4"/>
          <p:cNvSpPr txBox="1"/>
          <p:nvPr/>
        </p:nvSpPr>
        <p:spPr>
          <a:xfrm>
            <a:off x="5356755" y="6381328"/>
            <a:ext cx="3700452" cy="338554"/>
          </a:xfrm>
          <a:prstGeom prst="rect">
            <a:avLst/>
          </a:prstGeom>
          <a:noFill/>
        </p:spPr>
        <p:txBody>
          <a:bodyPr wrap="none" rtlCol="0">
            <a:spAutoFit/>
          </a:bodyPr>
          <a:lstStyle/>
          <a:p>
            <a:r>
              <a:rPr lang="it-IT" sz="1600" dirty="0" err="1" smtClean="0">
                <a:solidFill>
                  <a:srgbClr val="FFFFFF"/>
                </a:solidFill>
                <a:latin typeface="Times New Roman"/>
                <a:cs typeface="Times New Roman"/>
              </a:rPr>
              <a:t>Heidbuchel</a:t>
            </a:r>
            <a:r>
              <a:rPr lang="it-IT" sz="1600" dirty="0" smtClean="0">
                <a:solidFill>
                  <a:srgbClr val="FFFFFF"/>
                </a:solidFill>
                <a:latin typeface="Times New Roman"/>
                <a:cs typeface="Times New Roman"/>
              </a:rPr>
              <a:t> H. </a:t>
            </a:r>
            <a:r>
              <a:rPr lang="it-IT" sz="1600" dirty="0" err="1" smtClean="0">
                <a:solidFill>
                  <a:srgbClr val="FFFFFF"/>
                </a:solidFill>
                <a:latin typeface="Times New Roman"/>
                <a:cs typeface="Times New Roman"/>
              </a:rPr>
              <a:t>Europace</a:t>
            </a:r>
            <a:r>
              <a:rPr lang="it-IT" sz="1600" dirty="0" smtClean="0">
                <a:solidFill>
                  <a:srgbClr val="FFFFFF"/>
                </a:solidFill>
                <a:latin typeface="Times New Roman"/>
                <a:cs typeface="Times New Roman"/>
              </a:rPr>
              <a:t> 2013.15:625</a:t>
            </a:r>
            <a:r>
              <a:rPr lang="it-IT" sz="1600" dirty="0">
                <a:solidFill>
                  <a:srgbClr val="FFFFFF"/>
                </a:solidFill>
                <a:latin typeface="Times New Roman"/>
                <a:cs typeface="Times New Roman"/>
              </a:rPr>
              <a:t>–651</a:t>
            </a:r>
          </a:p>
        </p:txBody>
      </p:sp>
    </p:spTree>
    <p:extLst>
      <p:ext uri="{BB962C8B-B14F-4D97-AF65-F5344CB8AC3E}">
        <p14:creationId xmlns:p14="http://schemas.microsoft.com/office/powerpoint/2010/main" val="308035935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8313" y="1772816"/>
            <a:ext cx="8229600" cy="4525962"/>
          </a:xfrm>
        </p:spPr>
        <p:txBody>
          <a:bodyPr/>
          <a:lstStyle/>
          <a:p>
            <a:pPr eaLnBrk="1" hangingPunct="1">
              <a:buClr>
                <a:srgbClr val="FF33CC"/>
              </a:buClr>
              <a:buFont typeface="Wingdings" panose="05000000000000000000" pitchFamily="2" charset="2"/>
              <a:buChar char="§"/>
              <a:defRPr/>
            </a:pPr>
            <a:r>
              <a:rPr lang="en-US" sz="2400" dirty="0" smtClean="0">
                <a:solidFill>
                  <a:srgbClr val="FFFFFF"/>
                </a:solidFill>
                <a:latin typeface="Times New Roman"/>
                <a:cs typeface="Times New Roman"/>
              </a:rPr>
              <a:t>Out of 2179 enrolled patients, </a:t>
            </a:r>
            <a:r>
              <a:rPr lang="en-US" sz="2400" dirty="0">
                <a:solidFill>
                  <a:srgbClr val="FFFFFF"/>
                </a:solidFill>
                <a:latin typeface="Times New Roman"/>
                <a:cs typeface="Times New Roman"/>
              </a:rPr>
              <a:t>595 (27.3%) </a:t>
            </a:r>
            <a:r>
              <a:rPr lang="en-US" sz="2400" dirty="0" smtClean="0">
                <a:solidFill>
                  <a:srgbClr val="FFFFFF"/>
                </a:solidFill>
                <a:latin typeface="Times New Roman"/>
                <a:cs typeface="Times New Roman"/>
              </a:rPr>
              <a:t>underwent a total </a:t>
            </a:r>
            <a:r>
              <a:rPr lang="en-US" sz="2400" dirty="0">
                <a:solidFill>
                  <a:srgbClr val="FFFFFF"/>
                </a:solidFill>
                <a:latin typeface="Times New Roman"/>
                <a:cs typeface="Times New Roman"/>
              </a:rPr>
              <a:t>of 863 surgical or interventional procedures</a:t>
            </a:r>
            <a:r>
              <a:rPr lang="it-IT" sz="2800" dirty="0" smtClean="0">
                <a:solidFill>
                  <a:srgbClr val="FFFFFF"/>
                </a:solidFill>
                <a:latin typeface="Times New Roman"/>
                <a:cs typeface="Times New Roman"/>
              </a:rPr>
              <a:t>:</a:t>
            </a:r>
          </a:p>
          <a:p>
            <a:pPr lvl="1" eaLnBrk="1" hangingPunct="1">
              <a:buClr>
                <a:srgbClr val="FF33CC"/>
              </a:buClr>
              <a:buFont typeface="Wingdings" panose="05000000000000000000" pitchFamily="2" charset="2"/>
              <a:buChar char="§"/>
              <a:defRPr/>
            </a:pPr>
            <a:r>
              <a:rPr lang="it-IT" sz="2000" dirty="0" smtClean="0">
                <a:solidFill>
                  <a:srgbClr val="FFFFFF"/>
                </a:solidFill>
                <a:latin typeface="Times New Roman"/>
                <a:cs typeface="Times New Roman"/>
              </a:rPr>
              <a:t>135 </a:t>
            </a:r>
            <a:r>
              <a:rPr lang="it-IT" sz="2000" i="1" dirty="0" err="1" smtClean="0">
                <a:solidFill>
                  <a:srgbClr val="FFFFFF"/>
                </a:solidFill>
                <a:latin typeface="Times New Roman"/>
                <a:cs typeface="Times New Roman"/>
              </a:rPr>
              <a:t>minimal</a:t>
            </a:r>
            <a:r>
              <a:rPr lang="it-IT" sz="2000" i="1" dirty="0" smtClean="0">
                <a:solidFill>
                  <a:srgbClr val="FFFFFF"/>
                </a:solidFill>
                <a:latin typeface="Times New Roman"/>
                <a:cs typeface="Times New Roman"/>
              </a:rPr>
              <a:t> </a:t>
            </a:r>
            <a:r>
              <a:rPr lang="it-IT" sz="2000" i="1" dirty="0" err="1" smtClean="0">
                <a:solidFill>
                  <a:srgbClr val="FFFFFF"/>
                </a:solidFill>
                <a:latin typeface="Times New Roman"/>
                <a:cs typeface="Times New Roman"/>
              </a:rPr>
              <a:t>procedures</a:t>
            </a:r>
            <a:r>
              <a:rPr lang="it-IT" sz="2000" i="1" dirty="0" smtClean="0">
                <a:solidFill>
                  <a:srgbClr val="FFFFFF"/>
                </a:solidFill>
                <a:latin typeface="Times New Roman"/>
                <a:cs typeface="Times New Roman"/>
              </a:rPr>
              <a:t> (15.6%)</a:t>
            </a:r>
          </a:p>
          <a:p>
            <a:pPr lvl="1" eaLnBrk="1" hangingPunct="1">
              <a:buClr>
                <a:srgbClr val="FF33CC"/>
              </a:buClr>
              <a:buFont typeface="Wingdings" panose="05000000000000000000" pitchFamily="2" charset="2"/>
              <a:buChar char="§"/>
              <a:defRPr/>
            </a:pPr>
            <a:r>
              <a:rPr lang="it-IT" sz="2000" dirty="0" smtClean="0">
                <a:solidFill>
                  <a:srgbClr val="FFFFFF"/>
                </a:solidFill>
                <a:latin typeface="Times New Roman"/>
                <a:cs typeface="Times New Roman"/>
              </a:rPr>
              <a:t>641 </a:t>
            </a:r>
            <a:r>
              <a:rPr lang="it-IT" sz="2000" i="1" dirty="0" smtClean="0">
                <a:solidFill>
                  <a:srgbClr val="FFFFFF"/>
                </a:solidFill>
                <a:latin typeface="Times New Roman"/>
                <a:cs typeface="Times New Roman"/>
              </a:rPr>
              <a:t>minor </a:t>
            </a:r>
            <a:r>
              <a:rPr lang="it-IT" sz="2000" i="1" dirty="0" err="1" smtClean="0">
                <a:solidFill>
                  <a:srgbClr val="FFFFFF"/>
                </a:solidFill>
                <a:latin typeface="Times New Roman"/>
                <a:cs typeface="Times New Roman"/>
              </a:rPr>
              <a:t>procedures</a:t>
            </a:r>
            <a:r>
              <a:rPr lang="it-IT" sz="2000" i="1" dirty="0" smtClean="0">
                <a:solidFill>
                  <a:srgbClr val="FFFFFF"/>
                </a:solidFill>
                <a:latin typeface="Times New Roman"/>
                <a:cs typeface="Times New Roman"/>
              </a:rPr>
              <a:t> (74.3%)</a:t>
            </a:r>
          </a:p>
          <a:p>
            <a:pPr lvl="1" eaLnBrk="1" hangingPunct="1">
              <a:buClr>
                <a:srgbClr val="FF33CC"/>
              </a:buClr>
              <a:buFont typeface="Wingdings" panose="05000000000000000000" pitchFamily="2" charset="2"/>
              <a:buChar char="§"/>
              <a:defRPr/>
            </a:pPr>
            <a:r>
              <a:rPr lang="it-IT" sz="2000" i="1" dirty="0" smtClean="0">
                <a:solidFill>
                  <a:srgbClr val="FFFFFF"/>
                </a:solidFill>
                <a:latin typeface="Times New Roman"/>
                <a:cs typeface="Times New Roman"/>
              </a:rPr>
              <a:t>87 major </a:t>
            </a:r>
            <a:r>
              <a:rPr lang="it-IT" sz="2000" i="1" dirty="0" err="1" smtClean="0">
                <a:solidFill>
                  <a:srgbClr val="FFFFFF"/>
                </a:solidFill>
                <a:latin typeface="Times New Roman"/>
                <a:cs typeface="Times New Roman"/>
              </a:rPr>
              <a:t>procedures</a:t>
            </a:r>
            <a:r>
              <a:rPr lang="it-IT" sz="2000" i="1" dirty="0" smtClean="0">
                <a:solidFill>
                  <a:srgbClr val="FFFFFF"/>
                </a:solidFill>
                <a:latin typeface="Times New Roman"/>
                <a:cs typeface="Times New Roman"/>
              </a:rPr>
              <a:t> (10.1%)</a:t>
            </a:r>
          </a:p>
          <a:p>
            <a:pPr lvl="1" eaLnBrk="1" hangingPunct="1">
              <a:buClr>
                <a:srgbClr val="FF33CC"/>
              </a:buClr>
              <a:buFont typeface="Wingdings" panose="05000000000000000000" pitchFamily="2" charset="2"/>
              <a:buChar char="§"/>
              <a:defRPr/>
            </a:pPr>
            <a:endParaRPr lang="it-IT" sz="2000" i="1" dirty="0">
              <a:solidFill>
                <a:srgbClr val="FFFFFF"/>
              </a:solidFill>
              <a:latin typeface="Times New Roman"/>
              <a:cs typeface="Times New Roman"/>
            </a:endParaRPr>
          </a:p>
          <a:p>
            <a:pPr marL="476250" indent="-342900" eaLnBrk="1" hangingPunct="1">
              <a:buClr>
                <a:srgbClr val="FF33CC"/>
              </a:buClr>
              <a:buFont typeface="Wingdings" panose="05000000000000000000" pitchFamily="2" charset="2"/>
              <a:buChar char="§"/>
              <a:defRPr/>
            </a:pPr>
            <a:r>
              <a:rPr lang="en-US" sz="2400" dirty="0">
                <a:solidFill>
                  <a:srgbClr val="FFFFFF"/>
                </a:solidFill>
                <a:latin typeface="Times New Roman"/>
                <a:cs typeface="Times New Roman"/>
              </a:rPr>
              <a:t>Most procedures were performed in patients </a:t>
            </a:r>
            <a:r>
              <a:rPr lang="en-US" sz="2400" dirty="0" smtClean="0">
                <a:solidFill>
                  <a:srgbClr val="FFFFFF"/>
                </a:solidFill>
                <a:latin typeface="Times New Roman"/>
                <a:cs typeface="Times New Roman"/>
              </a:rPr>
              <a:t>receiving: </a:t>
            </a:r>
          </a:p>
          <a:p>
            <a:pPr marL="876217" lvl="1" indent="-342900">
              <a:buClr>
                <a:srgbClr val="FF33CC"/>
              </a:buClr>
              <a:buFont typeface="Wingdings" panose="05000000000000000000" pitchFamily="2" charset="2"/>
              <a:buChar char="§"/>
              <a:defRPr/>
            </a:pPr>
            <a:r>
              <a:rPr lang="it-IT" sz="1800" dirty="0" err="1" smtClean="0">
                <a:solidFill>
                  <a:srgbClr val="FFFFFF"/>
                </a:solidFill>
                <a:latin typeface="Times New Roman"/>
                <a:cs typeface="Times New Roman"/>
              </a:rPr>
              <a:t>Rivaroxaban</a:t>
            </a:r>
            <a:r>
              <a:rPr lang="it-IT" sz="1800" dirty="0" smtClean="0">
                <a:solidFill>
                  <a:srgbClr val="FFFFFF"/>
                </a:solidFill>
                <a:latin typeface="Times New Roman"/>
                <a:cs typeface="Times New Roman"/>
              </a:rPr>
              <a:t> 76%;</a:t>
            </a:r>
          </a:p>
          <a:p>
            <a:pPr marL="823912" lvl="1" indent="-285750" eaLnBrk="1" hangingPunct="1">
              <a:buClr>
                <a:srgbClr val="FF33CC"/>
              </a:buClr>
              <a:buFont typeface="Wingdings" panose="05000000000000000000" pitchFamily="2" charset="2"/>
              <a:buChar char="§"/>
              <a:defRPr/>
            </a:pPr>
            <a:r>
              <a:rPr lang="it-IT" sz="1800" dirty="0" err="1" smtClean="0">
                <a:solidFill>
                  <a:srgbClr val="FFFFFF"/>
                </a:solidFill>
                <a:latin typeface="Times New Roman"/>
                <a:cs typeface="Times New Roman"/>
              </a:rPr>
              <a:t>Dabigatran</a:t>
            </a:r>
            <a:r>
              <a:rPr lang="it-IT" sz="1800" dirty="0" smtClean="0">
                <a:solidFill>
                  <a:srgbClr val="FFFFFF"/>
                </a:solidFill>
                <a:latin typeface="Times New Roman"/>
                <a:cs typeface="Times New Roman"/>
              </a:rPr>
              <a:t> 23.5%i;</a:t>
            </a:r>
          </a:p>
          <a:p>
            <a:pPr marL="823912" lvl="1" indent="-285750" eaLnBrk="1" hangingPunct="1">
              <a:buClr>
                <a:srgbClr val="FF33CC"/>
              </a:buClr>
              <a:buFont typeface="Wingdings" panose="05000000000000000000" pitchFamily="2" charset="2"/>
              <a:buChar char="§"/>
              <a:defRPr/>
            </a:pPr>
            <a:r>
              <a:rPr lang="it-IT" sz="1800" dirty="0" err="1" smtClean="0">
                <a:solidFill>
                  <a:srgbClr val="FFFFFF"/>
                </a:solidFill>
                <a:latin typeface="Times New Roman"/>
                <a:cs typeface="Times New Roman"/>
              </a:rPr>
              <a:t>Apixaban</a:t>
            </a:r>
            <a:r>
              <a:rPr lang="it-IT" sz="1800" dirty="0" smtClean="0">
                <a:solidFill>
                  <a:srgbClr val="FFFFFF"/>
                </a:solidFill>
                <a:latin typeface="Times New Roman"/>
                <a:cs typeface="Times New Roman"/>
              </a:rPr>
              <a:t> 0.5%.</a:t>
            </a:r>
          </a:p>
          <a:p>
            <a:pPr marL="800100" lvl="1" eaLnBrk="1" hangingPunct="1">
              <a:defRPr/>
            </a:pPr>
            <a:endParaRPr lang="it-IT" sz="1600" dirty="0" smtClean="0">
              <a:solidFill>
                <a:srgbClr val="FFFFFF"/>
              </a:solidFill>
              <a:latin typeface="Times New Roman"/>
              <a:cs typeface="Times New Roman"/>
            </a:endParaRPr>
          </a:p>
          <a:p>
            <a:pPr marL="514350" lvl="1" indent="0" eaLnBrk="1" hangingPunct="1">
              <a:buFont typeface="Arial" pitchFamily="34" charset="0"/>
              <a:buNone/>
              <a:defRPr/>
            </a:pPr>
            <a:endParaRPr lang="it-IT" sz="1800" dirty="0">
              <a:solidFill>
                <a:srgbClr val="FFFFFF"/>
              </a:solidFill>
              <a:latin typeface="Times New Roman"/>
              <a:cs typeface="Times New Roman"/>
            </a:endParaRPr>
          </a:p>
          <a:p>
            <a:pPr marL="0" indent="0" eaLnBrk="1" hangingPunct="1">
              <a:buFont typeface="Arial" pitchFamily="34" charset="0"/>
              <a:buNone/>
              <a:defRPr/>
            </a:pPr>
            <a:endParaRPr lang="it-IT" sz="3600" dirty="0">
              <a:solidFill>
                <a:srgbClr val="FFFFFF"/>
              </a:solidFill>
              <a:latin typeface="Times New Roman"/>
              <a:cs typeface="Times New Roman"/>
            </a:endParaRPr>
          </a:p>
          <a:p>
            <a:pPr marL="0" indent="0" eaLnBrk="1" hangingPunct="1">
              <a:buFont typeface="Arial" pitchFamily="34" charset="0"/>
              <a:buNone/>
              <a:defRPr/>
            </a:pPr>
            <a:endParaRPr lang="it-IT" sz="1200" dirty="0" smtClean="0">
              <a:solidFill>
                <a:srgbClr val="FFFFFF"/>
              </a:solidFill>
              <a:latin typeface="Times New Roman"/>
              <a:cs typeface="Times New Roman"/>
            </a:endParaRPr>
          </a:p>
          <a:p>
            <a:pPr lvl="1" eaLnBrk="1" hangingPunct="1">
              <a:defRPr/>
            </a:pPr>
            <a:endParaRPr lang="it-IT" sz="1800" dirty="0" smtClean="0">
              <a:solidFill>
                <a:srgbClr val="FFFFFF"/>
              </a:solidFill>
              <a:latin typeface="Times New Roman"/>
              <a:cs typeface="Times New Roman"/>
            </a:endParaRPr>
          </a:p>
          <a:p>
            <a:pPr lvl="1" eaLnBrk="1" hangingPunct="1">
              <a:defRPr/>
            </a:pPr>
            <a:endParaRPr lang="it-IT" sz="1800" dirty="0" smtClean="0">
              <a:solidFill>
                <a:srgbClr val="FFFFFF"/>
              </a:solidFill>
              <a:latin typeface="Times New Roman"/>
              <a:cs typeface="Times New Roman"/>
            </a:endParaRPr>
          </a:p>
          <a:p>
            <a:pPr eaLnBrk="1" hangingPunct="1">
              <a:defRPr/>
            </a:pPr>
            <a:endParaRPr lang="it-IT" sz="3600" dirty="0">
              <a:solidFill>
                <a:srgbClr val="FFFFFF"/>
              </a:solidFill>
              <a:latin typeface="Times New Roman"/>
              <a:cs typeface="Times New Roman"/>
            </a:endParaRPr>
          </a:p>
          <a:p>
            <a:pPr marL="0" indent="0" eaLnBrk="1" hangingPunct="1">
              <a:buFont typeface="Arial" pitchFamily="34" charset="0"/>
              <a:buNone/>
              <a:defRPr/>
            </a:pPr>
            <a:endParaRPr lang="it-IT" sz="3600" dirty="0">
              <a:solidFill>
                <a:srgbClr val="FFFFFF"/>
              </a:solidFill>
              <a:latin typeface="Times New Roman"/>
              <a:cs typeface="Times New Roman"/>
            </a:endParaRPr>
          </a:p>
        </p:txBody>
      </p:sp>
      <p:sp>
        <p:nvSpPr>
          <p:cNvPr id="2" name="Rettangolo 1"/>
          <p:cNvSpPr/>
          <p:nvPr/>
        </p:nvSpPr>
        <p:spPr>
          <a:xfrm>
            <a:off x="5299976" y="6402814"/>
            <a:ext cx="3736520" cy="338554"/>
          </a:xfrm>
          <a:prstGeom prst="rect">
            <a:avLst/>
          </a:prstGeom>
        </p:spPr>
        <p:txBody>
          <a:bodyPr wrap="none">
            <a:spAutoFit/>
          </a:bodyPr>
          <a:lstStyle/>
          <a:p>
            <a:pPr marL="0" indent="0" eaLnBrk="1" hangingPunct="1">
              <a:buFont typeface="Arial" pitchFamily="34" charset="0"/>
              <a:buNone/>
              <a:defRPr/>
            </a:pPr>
            <a:r>
              <a:rPr lang="it-IT" sz="1600" dirty="0" err="1">
                <a:solidFill>
                  <a:srgbClr val="FFFFFF"/>
                </a:solidFill>
                <a:latin typeface="Times New Roman"/>
                <a:cs typeface="Times New Roman"/>
              </a:rPr>
              <a:t>Beyer-Westendorf</a:t>
            </a:r>
            <a:r>
              <a:rPr lang="it-IT" sz="1600" dirty="0">
                <a:solidFill>
                  <a:srgbClr val="FFFFFF"/>
                </a:solidFill>
                <a:latin typeface="Times New Roman"/>
                <a:cs typeface="Times New Roman"/>
              </a:rPr>
              <a:t> et al, </a:t>
            </a:r>
            <a:r>
              <a:rPr lang="it-IT" sz="1600" dirty="0" smtClean="0">
                <a:solidFill>
                  <a:srgbClr val="FFFFFF"/>
                </a:solidFill>
                <a:latin typeface="Times New Roman"/>
                <a:cs typeface="Times New Roman"/>
              </a:rPr>
              <a:t>EHJ </a:t>
            </a:r>
            <a:r>
              <a:rPr lang="it-IT" sz="1600" dirty="0" err="1" smtClean="0">
                <a:solidFill>
                  <a:srgbClr val="FFFFFF"/>
                </a:solidFill>
                <a:latin typeface="Times New Roman"/>
                <a:cs typeface="Times New Roman"/>
              </a:rPr>
              <a:t>January</a:t>
            </a:r>
            <a:r>
              <a:rPr lang="it-IT" sz="1600" dirty="0" smtClean="0">
                <a:solidFill>
                  <a:srgbClr val="FFFFFF"/>
                </a:solidFill>
                <a:latin typeface="Times New Roman"/>
                <a:cs typeface="Times New Roman"/>
              </a:rPr>
              <a:t>  </a:t>
            </a:r>
            <a:r>
              <a:rPr lang="it-IT" sz="1600" dirty="0">
                <a:solidFill>
                  <a:srgbClr val="FFFFFF"/>
                </a:solidFill>
                <a:latin typeface="Times New Roman"/>
                <a:cs typeface="Times New Roman"/>
              </a:rPr>
              <a:t>2014</a:t>
            </a:r>
          </a:p>
        </p:txBody>
      </p:sp>
      <p:sp>
        <p:nvSpPr>
          <p:cNvPr id="6"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Dresden NOAC Registry</a:t>
            </a:r>
            <a:endParaRPr lang="en-US" sz="3200" dirty="0">
              <a:solidFill>
                <a:srgbClr val="FAFF69"/>
              </a:solidFill>
              <a:latin typeface="Times New Roman" charset="0"/>
              <a:cs typeface="Arial" charset="0"/>
            </a:endParaRPr>
          </a:p>
        </p:txBody>
      </p:sp>
    </p:spTree>
    <p:extLst>
      <p:ext uri="{BB962C8B-B14F-4D97-AF65-F5344CB8AC3E}">
        <p14:creationId xmlns:p14="http://schemas.microsoft.com/office/powerpoint/2010/main" val="405054282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a:xfrm>
            <a:off x="323528" y="1124744"/>
            <a:ext cx="8229600" cy="1143000"/>
          </a:xfrm>
        </p:spPr>
        <p:txBody>
          <a:bodyPr/>
          <a:lstStyle/>
          <a:p>
            <a:r>
              <a:rPr lang="it-IT" sz="2000" dirty="0" err="1" smtClean="0">
                <a:solidFill>
                  <a:srgbClr val="FFFF00"/>
                </a:solidFill>
                <a:latin typeface="Times New Roman"/>
                <a:cs typeface="Times New Roman"/>
              </a:rPr>
              <a:t>Effectiveness</a:t>
            </a:r>
            <a:r>
              <a:rPr lang="it-IT" sz="2000" dirty="0" smtClean="0">
                <a:solidFill>
                  <a:srgbClr val="FFFF00"/>
                </a:solidFill>
                <a:latin typeface="Times New Roman"/>
                <a:cs typeface="Times New Roman"/>
              </a:rPr>
              <a:t> and </a:t>
            </a:r>
            <a:r>
              <a:rPr lang="it-IT" sz="2000" dirty="0" err="1" smtClean="0">
                <a:solidFill>
                  <a:srgbClr val="FFFF00"/>
                </a:solidFill>
                <a:latin typeface="Times New Roman"/>
                <a:cs typeface="Times New Roman"/>
              </a:rPr>
              <a:t>safety</a:t>
            </a:r>
            <a:r>
              <a:rPr lang="it-IT" sz="2000" dirty="0" smtClean="0">
                <a:solidFill>
                  <a:srgbClr val="FFFF00"/>
                </a:solidFill>
                <a:latin typeface="Times New Roman"/>
                <a:cs typeface="Times New Roman"/>
              </a:rPr>
              <a:t> of NOAC </a:t>
            </a:r>
            <a:r>
              <a:rPr lang="it-IT" sz="2000" dirty="0" err="1" smtClean="0">
                <a:solidFill>
                  <a:srgbClr val="FFFF00"/>
                </a:solidFill>
                <a:latin typeface="Times New Roman"/>
                <a:cs typeface="Times New Roman"/>
              </a:rPr>
              <a:t>patients</a:t>
            </a:r>
            <a:r>
              <a:rPr lang="it-IT" sz="2000" dirty="0" smtClean="0">
                <a:solidFill>
                  <a:srgbClr val="FFFF00"/>
                </a:solidFill>
                <a:latin typeface="Times New Roman"/>
                <a:cs typeface="Times New Roman"/>
              </a:rPr>
              <a:t> </a:t>
            </a:r>
            <a:br>
              <a:rPr lang="it-IT" sz="2000" dirty="0" smtClean="0">
                <a:solidFill>
                  <a:srgbClr val="FFFF00"/>
                </a:solidFill>
                <a:latin typeface="Times New Roman"/>
                <a:cs typeface="Times New Roman"/>
              </a:rPr>
            </a:br>
            <a:r>
              <a:rPr lang="it-IT" sz="2000" dirty="0" err="1" smtClean="0">
                <a:solidFill>
                  <a:srgbClr val="FFFF00"/>
                </a:solidFill>
                <a:latin typeface="Times New Roman"/>
                <a:cs typeface="Times New Roman"/>
              </a:rPr>
              <a:t>undergoing</a:t>
            </a:r>
            <a:r>
              <a:rPr lang="it-IT" sz="2000" dirty="0" smtClean="0">
                <a:solidFill>
                  <a:srgbClr val="FFFF00"/>
                </a:solidFill>
                <a:latin typeface="Times New Roman"/>
                <a:cs typeface="Times New Roman"/>
              </a:rPr>
              <a:t> </a:t>
            </a:r>
            <a:r>
              <a:rPr lang="it-IT" sz="2000" dirty="0" err="1" smtClean="0">
                <a:solidFill>
                  <a:srgbClr val="FFFF00"/>
                </a:solidFill>
                <a:latin typeface="Times New Roman"/>
                <a:cs typeface="Times New Roman"/>
              </a:rPr>
              <a:t>interventional</a:t>
            </a:r>
            <a:r>
              <a:rPr lang="it-IT" sz="2000" dirty="0" smtClean="0">
                <a:solidFill>
                  <a:srgbClr val="FFFF00"/>
                </a:solidFill>
                <a:latin typeface="Times New Roman"/>
                <a:cs typeface="Times New Roman"/>
              </a:rPr>
              <a:t> or </a:t>
            </a:r>
            <a:r>
              <a:rPr lang="it-IT" sz="2000" dirty="0" err="1" smtClean="0">
                <a:solidFill>
                  <a:srgbClr val="FFFF00"/>
                </a:solidFill>
                <a:latin typeface="Times New Roman"/>
                <a:cs typeface="Times New Roman"/>
              </a:rPr>
              <a:t>surgical</a:t>
            </a:r>
            <a:r>
              <a:rPr lang="it-IT" sz="2000" dirty="0" smtClean="0">
                <a:solidFill>
                  <a:srgbClr val="FFFF00"/>
                </a:solidFill>
                <a:latin typeface="Times New Roman"/>
                <a:cs typeface="Times New Roman"/>
              </a:rPr>
              <a:t> </a:t>
            </a:r>
            <a:r>
              <a:rPr lang="it-IT" sz="2000" dirty="0" err="1" smtClean="0">
                <a:solidFill>
                  <a:srgbClr val="FFFF00"/>
                </a:solidFill>
                <a:latin typeface="Times New Roman"/>
                <a:cs typeface="Times New Roman"/>
              </a:rPr>
              <a:t>procedures</a:t>
            </a:r>
            <a:endParaRPr lang="it-IT" sz="2400" dirty="0" smtClean="0">
              <a:solidFill>
                <a:srgbClr val="FFFF00"/>
              </a:solidFill>
              <a:latin typeface="Times New Roman"/>
              <a:cs typeface="Times New Roman"/>
            </a:endParaRPr>
          </a:p>
        </p:txBody>
      </p:sp>
      <p:sp>
        <p:nvSpPr>
          <p:cNvPr id="2" name="Rettangolo 1"/>
          <p:cNvSpPr/>
          <p:nvPr/>
        </p:nvSpPr>
        <p:spPr>
          <a:xfrm>
            <a:off x="5299976" y="6402814"/>
            <a:ext cx="3736520" cy="338554"/>
          </a:xfrm>
          <a:prstGeom prst="rect">
            <a:avLst/>
          </a:prstGeom>
        </p:spPr>
        <p:txBody>
          <a:bodyPr wrap="none">
            <a:spAutoFit/>
          </a:bodyPr>
          <a:lstStyle/>
          <a:p>
            <a:pPr marL="0" indent="0" eaLnBrk="1" hangingPunct="1">
              <a:buFont typeface="Arial" pitchFamily="34" charset="0"/>
              <a:buNone/>
              <a:defRPr/>
            </a:pPr>
            <a:r>
              <a:rPr lang="it-IT" sz="1600" dirty="0" err="1">
                <a:solidFill>
                  <a:srgbClr val="FFFFFF"/>
                </a:solidFill>
                <a:latin typeface="Times New Roman"/>
                <a:cs typeface="Times New Roman"/>
              </a:rPr>
              <a:t>Beyer-Westendorf</a:t>
            </a:r>
            <a:r>
              <a:rPr lang="it-IT" sz="1600" dirty="0">
                <a:solidFill>
                  <a:srgbClr val="FFFFFF"/>
                </a:solidFill>
                <a:latin typeface="Times New Roman"/>
                <a:cs typeface="Times New Roman"/>
              </a:rPr>
              <a:t> et al, </a:t>
            </a:r>
            <a:r>
              <a:rPr lang="it-IT" sz="1600" dirty="0" smtClean="0">
                <a:solidFill>
                  <a:srgbClr val="FFFFFF"/>
                </a:solidFill>
                <a:latin typeface="Times New Roman"/>
                <a:cs typeface="Times New Roman"/>
              </a:rPr>
              <a:t>EHJ </a:t>
            </a:r>
            <a:r>
              <a:rPr lang="it-IT" sz="1600" dirty="0" err="1" smtClean="0">
                <a:solidFill>
                  <a:srgbClr val="FFFFFF"/>
                </a:solidFill>
                <a:latin typeface="Times New Roman"/>
                <a:cs typeface="Times New Roman"/>
              </a:rPr>
              <a:t>January</a:t>
            </a:r>
            <a:r>
              <a:rPr lang="it-IT" sz="1600" dirty="0" smtClean="0">
                <a:solidFill>
                  <a:srgbClr val="FFFFFF"/>
                </a:solidFill>
                <a:latin typeface="Times New Roman"/>
                <a:cs typeface="Times New Roman"/>
              </a:rPr>
              <a:t>  </a:t>
            </a:r>
            <a:r>
              <a:rPr lang="it-IT" sz="1600" dirty="0">
                <a:solidFill>
                  <a:srgbClr val="FFFFFF"/>
                </a:solidFill>
                <a:latin typeface="Times New Roman"/>
                <a:cs typeface="Times New Roman"/>
              </a:rPr>
              <a:t>2014</a:t>
            </a:r>
          </a:p>
        </p:txBody>
      </p:sp>
      <p:pic>
        <p:nvPicPr>
          <p:cNvPr id="6" name="Immagine 5"/>
          <p:cNvPicPr>
            <a:picLocks noChangeAspect="1"/>
          </p:cNvPicPr>
          <p:nvPr/>
        </p:nvPicPr>
        <p:blipFill rotWithShape="1">
          <a:blip r:embed="rId3"/>
          <a:srcRect l="13580" r="27991"/>
          <a:stretch/>
        </p:blipFill>
        <p:spPr>
          <a:xfrm rot="5400000">
            <a:off x="3766144" y="-913776"/>
            <a:ext cx="1370592" cy="8882079"/>
          </a:xfrm>
          <a:prstGeom prst="rect">
            <a:avLst/>
          </a:prstGeom>
        </p:spPr>
      </p:pic>
      <p:sp>
        <p:nvSpPr>
          <p:cNvPr id="5"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Dresden NOAC Registry</a:t>
            </a:r>
            <a:endParaRPr lang="en-US" sz="3200" dirty="0">
              <a:solidFill>
                <a:srgbClr val="FAFF69"/>
              </a:solidFill>
              <a:latin typeface="Times New Roman" charset="0"/>
              <a:cs typeface="Arial" charset="0"/>
            </a:endParaRPr>
          </a:p>
        </p:txBody>
      </p:sp>
    </p:spTree>
    <p:extLst>
      <p:ext uri="{BB962C8B-B14F-4D97-AF65-F5344CB8AC3E}">
        <p14:creationId xmlns:p14="http://schemas.microsoft.com/office/powerpoint/2010/main" val="198813049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a:xfrm>
            <a:off x="457200" y="629816"/>
            <a:ext cx="8229600" cy="1143000"/>
          </a:xfrm>
        </p:spPr>
        <p:txBody>
          <a:bodyPr/>
          <a:lstStyle/>
          <a:p>
            <a:r>
              <a:rPr lang="it-IT" sz="2400" dirty="0" err="1" smtClean="0">
                <a:solidFill>
                  <a:srgbClr val="FFFF00"/>
                </a:solidFill>
                <a:latin typeface="Times New Roman"/>
                <a:cs typeface="Times New Roman"/>
              </a:rPr>
              <a:t>Predictors</a:t>
            </a:r>
            <a:r>
              <a:rPr lang="it-IT" sz="2400" dirty="0" smtClean="0">
                <a:solidFill>
                  <a:srgbClr val="FFFF00"/>
                </a:solidFill>
                <a:latin typeface="Times New Roman"/>
                <a:cs typeface="Times New Roman"/>
              </a:rPr>
              <a:t> of </a:t>
            </a:r>
            <a:r>
              <a:rPr lang="it-IT" sz="2400" dirty="0" err="1" smtClean="0">
                <a:solidFill>
                  <a:srgbClr val="FFFF00"/>
                </a:solidFill>
                <a:latin typeface="Times New Roman"/>
                <a:cs typeface="Times New Roman"/>
              </a:rPr>
              <a:t>cardiovascular</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events</a:t>
            </a:r>
            <a:endParaRPr lang="it-IT" sz="2800" dirty="0" smtClean="0">
              <a:solidFill>
                <a:srgbClr val="FFFF00"/>
              </a:solidFill>
              <a:latin typeface="Times New Roman"/>
              <a:cs typeface="Times New Roman"/>
            </a:endParaRPr>
          </a:p>
        </p:txBody>
      </p:sp>
      <p:sp>
        <p:nvSpPr>
          <p:cNvPr id="2" name="Rettangolo 1"/>
          <p:cNvSpPr/>
          <p:nvPr/>
        </p:nvSpPr>
        <p:spPr>
          <a:xfrm>
            <a:off x="5299976" y="6402814"/>
            <a:ext cx="3736520" cy="338554"/>
          </a:xfrm>
          <a:prstGeom prst="rect">
            <a:avLst/>
          </a:prstGeom>
        </p:spPr>
        <p:txBody>
          <a:bodyPr wrap="none">
            <a:spAutoFit/>
          </a:bodyPr>
          <a:lstStyle/>
          <a:p>
            <a:pPr marL="0" indent="0" eaLnBrk="1" hangingPunct="1">
              <a:buFont typeface="Arial" pitchFamily="34" charset="0"/>
              <a:buNone/>
              <a:defRPr/>
            </a:pPr>
            <a:r>
              <a:rPr lang="it-IT" sz="1600" dirty="0" err="1">
                <a:solidFill>
                  <a:srgbClr val="FFFFFF"/>
                </a:solidFill>
                <a:latin typeface="Times New Roman"/>
                <a:cs typeface="Times New Roman"/>
              </a:rPr>
              <a:t>Beyer-Westendorf</a:t>
            </a:r>
            <a:r>
              <a:rPr lang="it-IT" sz="1600" dirty="0">
                <a:solidFill>
                  <a:srgbClr val="FFFFFF"/>
                </a:solidFill>
                <a:latin typeface="Times New Roman"/>
                <a:cs typeface="Times New Roman"/>
              </a:rPr>
              <a:t> et al, </a:t>
            </a:r>
            <a:r>
              <a:rPr lang="it-IT" sz="1600" dirty="0" smtClean="0">
                <a:solidFill>
                  <a:srgbClr val="FFFFFF"/>
                </a:solidFill>
                <a:latin typeface="Times New Roman"/>
                <a:cs typeface="Times New Roman"/>
              </a:rPr>
              <a:t>EHJ </a:t>
            </a:r>
            <a:r>
              <a:rPr lang="it-IT" sz="1600" dirty="0" err="1" smtClean="0">
                <a:solidFill>
                  <a:srgbClr val="FFFFFF"/>
                </a:solidFill>
                <a:latin typeface="Times New Roman"/>
                <a:cs typeface="Times New Roman"/>
              </a:rPr>
              <a:t>January</a:t>
            </a:r>
            <a:r>
              <a:rPr lang="it-IT" sz="1600" dirty="0" smtClean="0">
                <a:solidFill>
                  <a:srgbClr val="FFFFFF"/>
                </a:solidFill>
                <a:latin typeface="Times New Roman"/>
                <a:cs typeface="Times New Roman"/>
              </a:rPr>
              <a:t>  </a:t>
            </a:r>
            <a:r>
              <a:rPr lang="it-IT" sz="1600" dirty="0">
                <a:solidFill>
                  <a:srgbClr val="FFFFFF"/>
                </a:solidFill>
                <a:latin typeface="Times New Roman"/>
                <a:cs typeface="Times New Roman"/>
              </a:rPr>
              <a:t>2014</a:t>
            </a:r>
          </a:p>
        </p:txBody>
      </p:sp>
      <p:pic>
        <p:nvPicPr>
          <p:cNvPr id="3" name="Immagine 2"/>
          <p:cNvPicPr>
            <a:picLocks noChangeAspect="1"/>
          </p:cNvPicPr>
          <p:nvPr/>
        </p:nvPicPr>
        <p:blipFill rotWithShape="1">
          <a:blip r:embed="rId3"/>
          <a:srcRect t="13577"/>
          <a:stretch/>
        </p:blipFill>
        <p:spPr>
          <a:xfrm>
            <a:off x="0" y="2176823"/>
            <a:ext cx="9144000" cy="2942952"/>
          </a:xfrm>
          <a:prstGeom prst="rect">
            <a:avLst/>
          </a:prstGeom>
        </p:spPr>
      </p:pic>
      <p:sp>
        <p:nvSpPr>
          <p:cNvPr id="5" name="Rectangle 2"/>
          <p:cNvSpPr>
            <a:spLocks noChangeArrowheads="1"/>
          </p:cNvSpPr>
          <p:nvPr/>
        </p:nvSpPr>
        <p:spPr bwMode="auto">
          <a:xfrm>
            <a:off x="72008" y="-27384"/>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Dresden NOAC Registry</a:t>
            </a:r>
            <a:endParaRPr lang="en-US" sz="3200" dirty="0">
              <a:solidFill>
                <a:srgbClr val="FAFF69"/>
              </a:solidFill>
              <a:latin typeface="Times New Roman" charset="0"/>
              <a:cs typeface="Arial" charset="0"/>
            </a:endParaRPr>
          </a:p>
        </p:txBody>
      </p:sp>
    </p:spTree>
    <p:extLst>
      <p:ext uri="{BB962C8B-B14F-4D97-AF65-F5344CB8AC3E}">
        <p14:creationId xmlns:p14="http://schemas.microsoft.com/office/powerpoint/2010/main" val="166666179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a:xfrm>
            <a:off x="457200" y="629816"/>
            <a:ext cx="8229600" cy="1143000"/>
          </a:xfrm>
        </p:spPr>
        <p:txBody>
          <a:bodyPr/>
          <a:lstStyle/>
          <a:p>
            <a:r>
              <a:rPr lang="it-IT" sz="2400" dirty="0" err="1" smtClean="0">
                <a:solidFill>
                  <a:srgbClr val="FFFF00"/>
                </a:solidFill>
                <a:latin typeface="Times New Roman"/>
                <a:cs typeface="Times New Roman"/>
              </a:rPr>
              <a:t>Predictors</a:t>
            </a:r>
            <a:r>
              <a:rPr lang="it-IT" sz="2400" dirty="0" smtClean="0">
                <a:solidFill>
                  <a:srgbClr val="FFFF00"/>
                </a:solidFill>
                <a:latin typeface="Times New Roman"/>
                <a:cs typeface="Times New Roman"/>
              </a:rPr>
              <a:t> of major </a:t>
            </a:r>
            <a:r>
              <a:rPr lang="it-IT" sz="2400" dirty="0" err="1" smtClean="0">
                <a:solidFill>
                  <a:srgbClr val="FFFF00"/>
                </a:solidFill>
                <a:latin typeface="Times New Roman"/>
                <a:cs typeface="Times New Roman"/>
              </a:rPr>
              <a:t>bleeding</a:t>
            </a:r>
            <a:endParaRPr lang="it-IT" sz="2800" dirty="0" smtClean="0">
              <a:solidFill>
                <a:srgbClr val="FFFF00"/>
              </a:solidFill>
              <a:latin typeface="Times New Roman"/>
              <a:cs typeface="Times New Roman"/>
            </a:endParaRPr>
          </a:p>
        </p:txBody>
      </p:sp>
      <p:sp>
        <p:nvSpPr>
          <p:cNvPr id="2" name="Rettangolo 1"/>
          <p:cNvSpPr/>
          <p:nvPr/>
        </p:nvSpPr>
        <p:spPr>
          <a:xfrm>
            <a:off x="5299976" y="6402814"/>
            <a:ext cx="3736520" cy="338554"/>
          </a:xfrm>
          <a:prstGeom prst="rect">
            <a:avLst/>
          </a:prstGeom>
        </p:spPr>
        <p:txBody>
          <a:bodyPr wrap="none">
            <a:spAutoFit/>
          </a:bodyPr>
          <a:lstStyle/>
          <a:p>
            <a:pPr marL="0" indent="0" eaLnBrk="1" hangingPunct="1">
              <a:buFont typeface="Arial" pitchFamily="34" charset="0"/>
              <a:buNone/>
              <a:defRPr/>
            </a:pPr>
            <a:r>
              <a:rPr lang="it-IT" sz="1600" dirty="0" err="1">
                <a:solidFill>
                  <a:srgbClr val="FFFFFF"/>
                </a:solidFill>
                <a:latin typeface="Times New Roman"/>
                <a:cs typeface="Times New Roman"/>
              </a:rPr>
              <a:t>Beyer-Westendorf</a:t>
            </a:r>
            <a:r>
              <a:rPr lang="it-IT" sz="1600" dirty="0">
                <a:solidFill>
                  <a:srgbClr val="FFFFFF"/>
                </a:solidFill>
                <a:latin typeface="Times New Roman"/>
                <a:cs typeface="Times New Roman"/>
              </a:rPr>
              <a:t> et al, </a:t>
            </a:r>
            <a:r>
              <a:rPr lang="it-IT" sz="1600" dirty="0" smtClean="0">
                <a:solidFill>
                  <a:srgbClr val="FFFFFF"/>
                </a:solidFill>
                <a:latin typeface="Times New Roman"/>
                <a:cs typeface="Times New Roman"/>
              </a:rPr>
              <a:t>EHJ </a:t>
            </a:r>
            <a:r>
              <a:rPr lang="it-IT" sz="1600" dirty="0" err="1" smtClean="0">
                <a:solidFill>
                  <a:srgbClr val="FFFFFF"/>
                </a:solidFill>
                <a:latin typeface="Times New Roman"/>
                <a:cs typeface="Times New Roman"/>
              </a:rPr>
              <a:t>January</a:t>
            </a:r>
            <a:r>
              <a:rPr lang="it-IT" sz="1600" dirty="0" smtClean="0">
                <a:solidFill>
                  <a:srgbClr val="FFFFFF"/>
                </a:solidFill>
                <a:latin typeface="Times New Roman"/>
                <a:cs typeface="Times New Roman"/>
              </a:rPr>
              <a:t>  </a:t>
            </a:r>
            <a:r>
              <a:rPr lang="it-IT" sz="1600" dirty="0">
                <a:solidFill>
                  <a:srgbClr val="FFFFFF"/>
                </a:solidFill>
                <a:latin typeface="Times New Roman"/>
                <a:cs typeface="Times New Roman"/>
              </a:rPr>
              <a:t>2014</a:t>
            </a:r>
          </a:p>
        </p:txBody>
      </p:sp>
      <p:sp>
        <p:nvSpPr>
          <p:cNvPr id="5" name="Rectangle 2"/>
          <p:cNvSpPr>
            <a:spLocks noChangeArrowheads="1"/>
          </p:cNvSpPr>
          <p:nvPr/>
        </p:nvSpPr>
        <p:spPr bwMode="auto">
          <a:xfrm>
            <a:off x="72008" y="-27384"/>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Dresden NOAC Registry</a:t>
            </a:r>
            <a:endParaRPr lang="en-US" sz="3200" dirty="0">
              <a:solidFill>
                <a:srgbClr val="FAFF69"/>
              </a:solidFill>
              <a:latin typeface="Times New Roman" charset="0"/>
              <a:cs typeface="Arial" charset="0"/>
            </a:endParaRPr>
          </a:p>
        </p:txBody>
      </p:sp>
      <p:pic>
        <p:nvPicPr>
          <p:cNvPr id="4" name="Immagine 3"/>
          <p:cNvPicPr>
            <a:picLocks noChangeAspect="1"/>
          </p:cNvPicPr>
          <p:nvPr/>
        </p:nvPicPr>
        <p:blipFill rotWithShape="1">
          <a:blip r:embed="rId3"/>
          <a:srcRect t="12963"/>
          <a:stretch/>
        </p:blipFill>
        <p:spPr>
          <a:xfrm>
            <a:off x="0" y="2156667"/>
            <a:ext cx="9144000" cy="2968918"/>
          </a:xfrm>
          <a:prstGeom prst="rect">
            <a:avLst/>
          </a:prstGeom>
        </p:spPr>
      </p:pic>
    </p:spTree>
    <p:extLst>
      <p:ext uri="{BB962C8B-B14F-4D97-AF65-F5344CB8AC3E}">
        <p14:creationId xmlns:p14="http://schemas.microsoft.com/office/powerpoint/2010/main" val="1956335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b="6984"/>
          <a:stretch/>
        </p:blipFill>
        <p:spPr>
          <a:xfrm>
            <a:off x="0" y="1816120"/>
            <a:ext cx="9144000" cy="2994959"/>
          </a:xfrm>
          <a:prstGeom prst="rect">
            <a:avLst/>
          </a:prstGeom>
        </p:spPr>
      </p:pic>
      <p:sp>
        <p:nvSpPr>
          <p:cNvPr id="7" name="CasellaDiTesto 6"/>
          <p:cNvSpPr txBox="1"/>
          <p:nvPr/>
        </p:nvSpPr>
        <p:spPr>
          <a:xfrm>
            <a:off x="5940152" y="6076435"/>
            <a:ext cx="2880320" cy="369332"/>
          </a:xfrm>
          <a:prstGeom prst="rect">
            <a:avLst/>
          </a:prstGeom>
          <a:noFill/>
        </p:spPr>
        <p:txBody>
          <a:bodyPr wrap="square" rtlCol="0">
            <a:spAutoFit/>
          </a:bodyPr>
          <a:lstStyle/>
          <a:p>
            <a:pPr algn="ctr"/>
            <a:r>
              <a:rPr lang="it-IT" sz="1800" dirty="0" smtClean="0">
                <a:latin typeface="Times New Roman"/>
                <a:cs typeface="Times New Roman"/>
              </a:rPr>
              <a:t>Lancet 2014; 383: 955-62</a:t>
            </a:r>
            <a:endParaRPr lang="it-IT" sz="1800" dirty="0">
              <a:latin typeface="Times New Roman"/>
              <a:cs typeface="Times New Roman"/>
            </a:endParaRPr>
          </a:p>
        </p:txBody>
      </p:sp>
      <p:sp>
        <p:nvSpPr>
          <p:cNvPr id="5" name="CasellaDiTesto 4"/>
          <p:cNvSpPr txBox="1"/>
          <p:nvPr/>
        </p:nvSpPr>
        <p:spPr>
          <a:xfrm>
            <a:off x="179512" y="260648"/>
            <a:ext cx="9141973" cy="1384995"/>
          </a:xfrm>
          <a:prstGeom prst="rect">
            <a:avLst/>
          </a:prstGeom>
          <a:noFill/>
        </p:spPr>
        <p:txBody>
          <a:bodyPr wrap="square" rtlCol="0">
            <a:spAutoFit/>
          </a:bodyPr>
          <a:lstStyle/>
          <a:p>
            <a:pPr algn="ctr"/>
            <a:r>
              <a:rPr lang="it-IT" sz="2800" dirty="0" err="1" smtClean="0">
                <a:solidFill>
                  <a:srgbClr val="000000"/>
                </a:solidFill>
                <a:latin typeface="Times New Roman"/>
                <a:cs typeface="Times New Roman"/>
              </a:rPr>
              <a:t>Comparison</a:t>
            </a:r>
            <a:r>
              <a:rPr lang="it-IT" sz="2800" dirty="0" smtClean="0">
                <a:solidFill>
                  <a:srgbClr val="000000"/>
                </a:solidFill>
                <a:latin typeface="Times New Roman"/>
                <a:cs typeface="Times New Roman"/>
              </a:rPr>
              <a:t> of NOAC vs </a:t>
            </a:r>
            <a:r>
              <a:rPr lang="it-IT" sz="2800" dirty="0" err="1" smtClean="0">
                <a:solidFill>
                  <a:srgbClr val="000000"/>
                </a:solidFill>
                <a:latin typeface="Times New Roman"/>
                <a:cs typeface="Times New Roman"/>
              </a:rPr>
              <a:t>warfarin</a:t>
            </a:r>
            <a:r>
              <a:rPr lang="it-IT" sz="2800" dirty="0" smtClean="0">
                <a:solidFill>
                  <a:srgbClr val="000000"/>
                </a:solidFill>
                <a:latin typeface="Times New Roman"/>
                <a:cs typeface="Times New Roman"/>
              </a:rPr>
              <a:t> </a:t>
            </a:r>
          </a:p>
          <a:p>
            <a:pPr algn="ctr"/>
            <a:r>
              <a:rPr lang="it-IT" sz="2800" dirty="0" smtClean="0">
                <a:solidFill>
                  <a:srgbClr val="000000"/>
                </a:solidFill>
                <a:latin typeface="Times New Roman"/>
                <a:cs typeface="Times New Roman"/>
              </a:rPr>
              <a:t>in </a:t>
            </a:r>
            <a:r>
              <a:rPr lang="it-IT" sz="2800" dirty="0" err="1" smtClean="0">
                <a:solidFill>
                  <a:srgbClr val="000000"/>
                </a:solidFill>
                <a:latin typeface="Times New Roman"/>
                <a:cs typeface="Times New Roman"/>
              </a:rPr>
              <a:t>patients</a:t>
            </a:r>
            <a:r>
              <a:rPr lang="it-IT" sz="2800" dirty="0" smtClean="0">
                <a:solidFill>
                  <a:srgbClr val="000000"/>
                </a:solidFill>
                <a:latin typeface="Times New Roman"/>
                <a:cs typeface="Times New Roman"/>
              </a:rPr>
              <a:t> with </a:t>
            </a:r>
            <a:r>
              <a:rPr lang="it-IT" sz="2800" dirty="0" err="1" smtClean="0">
                <a:solidFill>
                  <a:srgbClr val="000000"/>
                </a:solidFill>
                <a:latin typeface="Times New Roman"/>
                <a:cs typeface="Times New Roman"/>
              </a:rPr>
              <a:t>atrial</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fibrillation</a:t>
            </a:r>
            <a:endParaRPr lang="it-IT" sz="2800" dirty="0" smtClean="0">
              <a:solidFill>
                <a:srgbClr val="000000"/>
              </a:solidFill>
              <a:latin typeface="Times New Roman"/>
              <a:cs typeface="Times New Roman"/>
            </a:endParaRPr>
          </a:p>
          <a:p>
            <a:pPr algn="ctr"/>
            <a:r>
              <a:rPr lang="it-IT" sz="2800" dirty="0" err="1" smtClean="0">
                <a:solidFill>
                  <a:srgbClr val="000000"/>
                </a:solidFill>
                <a:latin typeface="Times New Roman"/>
                <a:cs typeface="Times New Roman"/>
              </a:rPr>
              <a:t>Secondary</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efficacy</a:t>
            </a:r>
            <a:r>
              <a:rPr lang="it-IT" sz="2800" dirty="0" smtClean="0">
                <a:solidFill>
                  <a:srgbClr val="000000"/>
                </a:solidFill>
                <a:latin typeface="Times New Roman"/>
                <a:cs typeface="Times New Roman"/>
              </a:rPr>
              <a:t> and </a:t>
            </a:r>
            <a:r>
              <a:rPr lang="it-IT" sz="2800" dirty="0" err="1" smtClean="0">
                <a:solidFill>
                  <a:srgbClr val="000000"/>
                </a:solidFill>
                <a:latin typeface="Times New Roman"/>
                <a:cs typeface="Times New Roman"/>
              </a:rPr>
              <a:t>safety</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outcomes</a:t>
            </a:r>
            <a:endParaRPr lang="it-IT" sz="2800" dirty="0">
              <a:solidFill>
                <a:srgbClr val="000000"/>
              </a:solidFill>
              <a:latin typeface="Times New Roman"/>
              <a:cs typeface="Times New Roman"/>
            </a:endParaRPr>
          </a:p>
        </p:txBody>
      </p:sp>
    </p:spTree>
    <p:extLst>
      <p:ext uri="{BB962C8B-B14F-4D97-AF65-F5344CB8AC3E}">
        <p14:creationId xmlns:p14="http://schemas.microsoft.com/office/powerpoint/2010/main" val="370540159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l="1506" t="17902" r="2124" b="9039"/>
          <a:stretch/>
        </p:blipFill>
        <p:spPr>
          <a:xfrm>
            <a:off x="1547667" y="1124764"/>
            <a:ext cx="6501499" cy="3675033"/>
          </a:xfrm>
          <a:prstGeom prst="rect">
            <a:avLst/>
          </a:prstGeom>
        </p:spPr>
      </p:pic>
      <p:sp>
        <p:nvSpPr>
          <p:cNvPr id="3" name="Rectangle 2"/>
          <p:cNvSpPr>
            <a:spLocks noChangeArrowheads="1"/>
          </p:cNvSpPr>
          <p:nvPr/>
        </p:nvSpPr>
        <p:spPr bwMode="auto">
          <a:xfrm>
            <a:off x="72008" y="116632"/>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RE-LY </a:t>
            </a:r>
            <a:r>
              <a:rPr lang="en-US" sz="3200" dirty="0" err="1" smtClean="0">
                <a:solidFill>
                  <a:srgbClr val="FAFF69"/>
                </a:solidFill>
                <a:latin typeface="Times New Roman" charset="0"/>
                <a:cs typeface="Arial" charset="0"/>
              </a:rPr>
              <a:t>periprocedural</a:t>
            </a:r>
            <a:r>
              <a:rPr lang="en-US" sz="3200" dirty="0" smtClean="0">
                <a:solidFill>
                  <a:srgbClr val="FAFF69"/>
                </a:solidFill>
                <a:latin typeface="Times New Roman" charset="0"/>
                <a:cs typeface="Arial" charset="0"/>
              </a:rPr>
              <a:t> outcomes subgroup analysis</a:t>
            </a:r>
            <a:endParaRPr lang="en-US" sz="3200" dirty="0">
              <a:solidFill>
                <a:srgbClr val="FAFF69"/>
              </a:solidFill>
              <a:latin typeface="Times New Roman" charset="0"/>
              <a:cs typeface="Arial" charset="0"/>
            </a:endParaRPr>
          </a:p>
        </p:txBody>
      </p:sp>
      <p:sp>
        <p:nvSpPr>
          <p:cNvPr id="5" name="CasellaDiTesto 4"/>
          <p:cNvSpPr txBox="1"/>
          <p:nvPr/>
        </p:nvSpPr>
        <p:spPr>
          <a:xfrm>
            <a:off x="4808573" y="6402814"/>
            <a:ext cx="3939901" cy="338554"/>
          </a:xfrm>
          <a:prstGeom prst="rect">
            <a:avLst/>
          </a:prstGeom>
          <a:noFill/>
        </p:spPr>
        <p:txBody>
          <a:bodyPr wrap="none" rtlCol="0">
            <a:spAutoFit/>
          </a:bodyPr>
          <a:lstStyle/>
          <a:p>
            <a:r>
              <a:rPr lang="it-IT" sz="1600" dirty="0" err="1" smtClean="0">
                <a:solidFill>
                  <a:schemeClr val="bg1"/>
                </a:solidFill>
                <a:latin typeface="Times New Roman"/>
                <a:cs typeface="Times New Roman"/>
              </a:rPr>
              <a:t>Healey</a:t>
            </a:r>
            <a:r>
              <a:rPr lang="it-IT" sz="1600" dirty="0" smtClean="0">
                <a:solidFill>
                  <a:schemeClr val="bg1"/>
                </a:solidFill>
                <a:latin typeface="Times New Roman"/>
                <a:cs typeface="Times New Roman"/>
              </a:rPr>
              <a:t> </a:t>
            </a:r>
            <a:r>
              <a:rPr lang="it-IT" sz="1600" dirty="0" err="1" smtClean="0">
                <a:solidFill>
                  <a:schemeClr val="bg1"/>
                </a:solidFill>
                <a:latin typeface="Times New Roman"/>
                <a:cs typeface="Times New Roman"/>
              </a:rPr>
              <a:t>J</a:t>
            </a:r>
            <a:r>
              <a:rPr lang="it-IT" sz="1600" dirty="0" smtClean="0">
                <a:solidFill>
                  <a:schemeClr val="bg1"/>
                </a:solidFill>
                <a:latin typeface="Times New Roman"/>
                <a:cs typeface="Times New Roman"/>
              </a:rPr>
              <a:t> et al. </a:t>
            </a:r>
            <a:r>
              <a:rPr lang="en-US" sz="1600" dirty="0">
                <a:solidFill>
                  <a:schemeClr val="bg1"/>
                </a:solidFill>
                <a:latin typeface="Times New Roman"/>
                <a:cs typeface="Times New Roman"/>
              </a:rPr>
              <a:t>Circulation. 2012;126:343-348</a:t>
            </a:r>
            <a:endParaRPr lang="it-IT" sz="1600" dirty="0">
              <a:solidFill>
                <a:schemeClr val="bg1"/>
              </a:solidFill>
              <a:latin typeface="Times New Roman"/>
              <a:cs typeface="Times New Roman"/>
            </a:endParaRPr>
          </a:p>
        </p:txBody>
      </p:sp>
      <p:sp>
        <p:nvSpPr>
          <p:cNvPr id="2" name="Rettangolo 1"/>
          <p:cNvSpPr/>
          <p:nvPr/>
        </p:nvSpPr>
        <p:spPr>
          <a:xfrm>
            <a:off x="1259632" y="4841885"/>
            <a:ext cx="7416824" cy="1323439"/>
          </a:xfrm>
          <a:prstGeom prst="rect">
            <a:avLst/>
          </a:prstGeom>
        </p:spPr>
        <p:txBody>
          <a:bodyPr wrap="square">
            <a:spAutoFit/>
          </a:bodyPr>
          <a:lstStyle/>
          <a:p>
            <a:r>
              <a:rPr lang="en-US" dirty="0">
                <a:solidFill>
                  <a:schemeClr val="bg1"/>
                </a:solidFill>
                <a:latin typeface="Times New Roman"/>
                <a:cs typeface="Times New Roman"/>
              </a:rPr>
              <a:t>P</a:t>
            </a:r>
            <a:r>
              <a:rPr lang="en-US" dirty="0" smtClean="0">
                <a:solidFill>
                  <a:schemeClr val="bg1"/>
                </a:solidFill>
                <a:latin typeface="Times New Roman"/>
                <a:cs typeface="Times New Roman"/>
              </a:rPr>
              <a:t>re</a:t>
            </a:r>
            <a:r>
              <a:rPr lang="en-US" dirty="0">
                <a:solidFill>
                  <a:schemeClr val="bg1"/>
                </a:solidFill>
                <a:latin typeface="Times New Roman"/>
                <a:cs typeface="Times New Roman"/>
              </a:rPr>
              <a:t>-procedural interruption </a:t>
            </a:r>
            <a:r>
              <a:rPr lang="en-US" dirty="0" smtClean="0">
                <a:solidFill>
                  <a:schemeClr val="bg1"/>
                </a:solidFill>
                <a:latin typeface="Times New Roman"/>
                <a:cs typeface="Times New Roman"/>
              </a:rPr>
              <a:t>of anticoagulation </a:t>
            </a:r>
            <a:r>
              <a:rPr lang="en-US" dirty="0">
                <a:solidFill>
                  <a:schemeClr val="bg1"/>
                </a:solidFill>
                <a:latin typeface="Times New Roman"/>
                <a:cs typeface="Times New Roman"/>
              </a:rPr>
              <a:t>was significantly shorter for </a:t>
            </a:r>
            <a:r>
              <a:rPr lang="en-US" dirty="0" err="1">
                <a:solidFill>
                  <a:schemeClr val="bg1"/>
                </a:solidFill>
                <a:latin typeface="Times New Roman"/>
                <a:cs typeface="Times New Roman"/>
              </a:rPr>
              <a:t>dabigatran</a:t>
            </a:r>
            <a:r>
              <a:rPr lang="en-US" dirty="0">
                <a:solidFill>
                  <a:schemeClr val="bg1"/>
                </a:solidFill>
                <a:latin typeface="Times New Roman"/>
                <a:cs typeface="Times New Roman"/>
              </a:rPr>
              <a:t> (49 h) </a:t>
            </a:r>
            <a:r>
              <a:rPr lang="en-US" dirty="0" smtClean="0">
                <a:solidFill>
                  <a:schemeClr val="bg1"/>
                </a:solidFill>
                <a:latin typeface="Times New Roman"/>
                <a:cs typeface="Times New Roman"/>
              </a:rPr>
              <a:t>than for </a:t>
            </a:r>
            <a:r>
              <a:rPr lang="en-US" dirty="0">
                <a:solidFill>
                  <a:schemeClr val="bg1"/>
                </a:solidFill>
                <a:latin typeface="Times New Roman"/>
                <a:cs typeface="Times New Roman"/>
              </a:rPr>
              <a:t>warfarin (114 h), and that the use of heparin bridging was less </a:t>
            </a:r>
            <a:r>
              <a:rPr lang="en-US" dirty="0" smtClean="0">
                <a:solidFill>
                  <a:schemeClr val="bg1"/>
                </a:solidFill>
                <a:latin typeface="Times New Roman"/>
                <a:cs typeface="Times New Roman"/>
              </a:rPr>
              <a:t>frequent (</a:t>
            </a:r>
            <a:r>
              <a:rPr lang="en-US" dirty="0">
                <a:solidFill>
                  <a:schemeClr val="bg1"/>
                </a:solidFill>
                <a:latin typeface="Times New Roman"/>
                <a:cs typeface="Times New Roman"/>
              </a:rPr>
              <a:t>16% of </a:t>
            </a:r>
            <a:r>
              <a:rPr lang="en-US" dirty="0" err="1">
                <a:solidFill>
                  <a:schemeClr val="bg1"/>
                </a:solidFill>
                <a:latin typeface="Times New Roman"/>
                <a:cs typeface="Times New Roman"/>
              </a:rPr>
              <a:t>dabigatran</a:t>
            </a:r>
            <a:r>
              <a:rPr lang="en-US" dirty="0">
                <a:solidFill>
                  <a:schemeClr val="bg1"/>
                </a:solidFill>
                <a:latin typeface="Times New Roman"/>
                <a:cs typeface="Times New Roman"/>
              </a:rPr>
              <a:t> patients vs. 28% of warfarin patients).</a:t>
            </a:r>
            <a:endParaRPr lang="it-IT" dirty="0">
              <a:solidFill>
                <a:schemeClr val="bg1"/>
              </a:solidFill>
              <a:latin typeface="Times New Roman"/>
              <a:cs typeface="Times New Roman"/>
            </a:endParaRPr>
          </a:p>
        </p:txBody>
      </p:sp>
    </p:spTree>
    <p:extLst>
      <p:ext uri="{BB962C8B-B14F-4D97-AF65-F5344CB8AC3E}">
        <p14:creationId xmlns:p14="http://schemas.microsoft.com/office/powerpoint/2010/main" val="108380789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l="2322" t="18286" r="1528" b="8032"/>
          <a:stretch/>
        </p:blipFill>
        <p:spPr>
          <a:xfrm>
            <a:off x="179513" y="1196752"/>
            <a:ext cx="8773622" cy="5053132"/>
          </a:xfrm>
          <a:prstGeom prst="rect">
            <a:avLst/>
          </a:prstGeom>
        </p:spPr>
      </p:pic>
      <p:sp>
        <p:nvSpPr>
          <p:cNvPr id="3" name="Rectangle 2"/>
          <p:cNvSpPr>
            <a:spLocks noChangeArrowheads="1"/>
          </p:cNvSpPr>
          <p:nvPr/>
        </p:nvSpPr>
        <p:spPr bwMode="auto">
          <a:xfrm>
            <a:off x="72008" y="116632"/>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RE-LY </a:t>
            </a:r>
            <a:r>
              <a:rPr lang="en-US" sz="3200" dirty="0" err="1" smtClean="0">
                <a:solidFill>
                  <a:srgbClr val="FAFF69"/>
                </a:solidFill>
                <a:latin typeface="Times New Roman" charset="0"/>
                <a:cs typeface="Arial" charset="0"/>
              </a:rPr>
              <a:t>periprocedural</a:t>
            </a:r>
            <a:r>
              <a:rPr lang="en-US" sz="3200" dirty="0" smtClean="0">
                <a:solidFill>
                  <a:srgbClr val="FAFF69"/>
                </a:solidFill>
                <a:latin typeface="Times New Roman" charset="0"/>
                <a:cs typeface="Arial" charset="0"/>
              </a:rPr>
              <a:t> outcomes subgroup analysis</a:t>
            </a:r>
            <a:endParaRPr lang="en-US" sz="3200" dirty="0">
              <a:solidFill>
                <a:srgbClr val="FAFF69"/>
              </a:solidFill>
              <a:latin typeface="Times New Roman" charset="0"/>
              <a:cs typeface="Arial" charset="0"/>
            </a:endParaRPr>
          </a:p>
        </p:txBody>
      </p:sp>
      <p:sp>
        <p:nvSpPr>
          <p:cNvPr id="5" name="CasellaDiTesto 4"/>
          <p:cNvSpPr txBox="1"/>
          <p:nvPr/>
        </p:nvSpPr>
        <p:spPr>
          <a:xfrm>
            <a:off x="4808573" y="6402814"/>
            <a:ext cx="3939901" cy="338554"/>
          </a:xfrm>
          <a:prstGeom prst="rect">
            <a:avLst/>
          </a:prstGeom>
          <a:noFill/>
        </p:spPr>
        <p:txBody>
          <a:bodyPr wrap="none" rtlCol="0">
            <a:spAutoFit/>
          </a:bodyPr>
          <a:lstStyle/>
          <a:p>
            <a:r>
              <a:rPr lang="it-IT" sz="1600" dirty="0" err="1" smtClean="0">
                <a:solidFill>
                  <a:schemeClr val="bg1"/>
                </a:solidFill>
                <a:latin typeface="Times New Roman"/>
                <a:cs typeface="Times New Roman"/>
              </a:rPr>
              <a:t>Healey</a:t>
            </a:r>
            <a:r>
              <a:rPr lang="it-IT" sz="1600" dirty="0" smtClean="0">
                <a:solidFill>
                  <a:schemeClr val="bg1"/>
                </a:solidFill>
                <a:latin typeface="Times New Roman"/>
                <a:cs typeface="Times New Roman"/>
              </a:rPr>
              <a:t> </a:t>
            </a:r>
            <a:r>
              <a:rPr lang="it-IT" sz="1600" dirty="0" err="1" smtClean="0">
                <a:solidFill>
                  <a:schemeClr val="bg1"/>
                </a:solidFill>
                <a:latin typeface="Times New Roman"/>
                <a:cs typeface="Times New Roman"/>
              </a:rPr>
              <a:t>J</a:t>
            </a:r>
            <a:r>
              <a:rPr lang="it-IT" sz="1600" dirty="0" smtClean="0">
                <a:solidFill>
                  <a:schemeClr val="bg1"/>
                </a:solidFill>
                <a:latin typeface="Times New Roman"/>
                <a:cs typeface="Times New Roman"/>
              </a:rPr>
              <a:t> et al. </a:t>
            </a:r>
            <a:r>
              <a:rPr lang="en-US" sz="1600" dirty="0">
                <a:solidFill>
                  <a:schemeClr val="bg1"/>
                </a:solidFill>
                <a:latin typeface="Times New Roman"/>
                <a:cs typeface="Times New Roman"/>
              </a:rPr>
              <a:t>Circulation. 2012;126:343-348</a:t>
            </a:r>
            <a:endParaRPr lang="it-IT" sz="1600" dirty="0">
              <a:solidFill>
                <a:schemeClr val="bg1"/>
              </a:solidFill>
              <a:latin typeface="Times New Roman"/>
              <a:cs typeface="Times New Roman"/>
            </a:endParaRPr>
          </a:p>
        </p:txBody>
      </p:sp>
    </p:spTree>
    <p:extLst>
      <p:ext uri="{BB962C8B-B14F-4D97-AF65-F5344CB8AC3E}">
        <p14:creationId xmlns:p14="http://schemas.microsoft.com/office/powerpoint/2010/main" val="63900424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2008" y="116632"/>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smtClean="0">
                <a:solidFill>
                  <a:srgbClr val="FAFF69"/>
                </a:solidFill>
                <a:latin typeface="Times New Roman" charset="0"/>
                <a:cs typeface="Arial" charset="0"/>
              </a:rPr>
              <a:t>RE-LY: perioperative bleeding and thrombotic events</a:t>
            </a:r>
            <a:endParaRPr lang="en-US" sz="3200" dirty="0">
              <a:solidFill>
                <a:srgbClr val="FAFF69"/>
              </a:solidFill>
              <a:latin typeface="Times New Roman" charset="0"/>
              <a:cs typeface="Arial" charset="0"/>
            </a:endParaRPr>
          </a:p>
        </p:txBody>
      </p:sp>
      <p:pic>
        <p:nvPicPr>
          <p:cNvPr id="3" name="Immagine 2"/>
          <p:cNvPicPr>
            <a:picLocks noChangeAspect="1"/>
          </p:cNvPicPr>
          <p:nvPr/>
        </p:nvPicPr>
        <p:blipFill rotWithShape="1">
          <a:blip r:embed="rId2"/>
          <a:srcRect l="2089" t="9181" r="8064" b="48652"/>
          <a:stretch/>
        </p:blipFill>
        <p:spPr>
          <a:xfrm>
            <a:off x="107504" y="1268780"/>
            <a:ext cx="8892480" cy="2750153"/>
          </a:xfrm>
          <a:prstGeom prst="rect">
            <a:avLst/>
          </a:prstGeom>
        </p:spPr>
      </p:pic>
      <p:pic>
        <p:nvPicPr>
          <p:cNvPr id="6" name="Immagine 5"/>
          <p:cNvPicPr>
            <a:picLocks noChangeAspect="1"/>
          </p:cNvPicPr>
          <p:nvPr/>
        </p:nvPicPr>
        <p:blipFill rotWithShape="1">
          <a:blip r:embed="rId2"/>
          <a:srcRect l="2089" t="88629" r="8064" b="-1"/>
          <a:stretch/>
        </p:blipFill>
        <p:spPr>
          <a:xfrm>
            <a:off x="107504" y="3946925"/>
            <a:ext cx="8892480" cy="741661"/>
          </a:xfrm>
          <a:prstGeom prst="rect">
            <a:avLst/>
          </a:prstGeom>
        </p:spPr>
      </p:pic>
      <p:sp>
        <p:nvSpPr>
          <p:cNvPr id="7" name="CasellaDiTesto 6"/>
          <p:cNvSpPr txBox="1"/>
          <p:nvPr/>
        </p:nvSpPr>
        <p:spPr>
          <a:xfrm>
            <a:off x="755576" y="5229220"/>
            <a:ext cx="3531736" cy="830997"/>
          </a:xfrm>
          <a:prstGeom prst="rect">
            <a:avLst/>
          </a:prstGeom>
          <a:noFill/>
          <a:ln>
            <a:solidFill>
              <a:srgbClr val="FF0000"/>
            </a:solidFill>
          </a:ln>
        </p:spPr>
        <p:txBody>
          <a:bodyPr wrap="none" rtlCol="0">
            <a:spAutoFit/>
          </a:bodyPr>
          <a:lstStyle/>
          <a:p>
            <a:pPr marL="342900" indent="-342900">
              <a:buFont typeface="Arial"/>
              <a:buChar char="•"/>
            </a:pPr>
            <a:r>
              <a:rPr lang="fr-FR" sz="2400" dirty="0">
                <a:solidFill>
                  <a:srgbClr val="FFFFFF"/>
                </a:solidFill>
                <a:latin typeface="Times New Roman"/>
                <a:cs typeface="Times New Roman"/>
              </a:rPr>
              <a:t>CHADS-2 </a:t>
            </a:r>
            <a:r>
              <a:rPr lang="fr-FR" sz="2400" dirty="0" smtClean="0">
                <a:solidFill>
                  <a:srgbClr val="FFFFFF"/>
                </a:solidFill>
                <a:latin typeface="Times New Roman"/>
                <a:cs typeface="Times New Roman"/>
              </a:rPr>
              <a:t>score 2.1±</a:t>
            </a:r>
            <a:r>
              <a:rPr lang="it-IT" sz="2400" dirty="0" smtClean="0">
                <a:solidFill>
                  <a:srgbClr val="FFFFFF"/>
                </a:solidFill>
                <a:latin typeface="Times New Roman"/>
                <a:cs typeface="Times New Roman"/>
              </a:rPr>
              <a:t>1.1</a:t>
            </a:r>
            <a:endParaRPr lang="fr-FR" sz="2400" dirty="0" smtClean="0">
              <a:solidFill>
                <a:srgbClr val="FFFFFF"/>
              </a:solidFill>
              <a:latin typeface="Times New Roman"/>
              <a:cs typeface="Times New Roman"/>
            </a:endParaRPr>
          </a:p>
          <a:p>
            <a:pPr marL="342900" indent="-342900">
              <a:buFont typeface="Arial"/>
              <a:buChar char="•"/>
            </a:pPr>
            <a:r>
              <a:rPr lang="fr-FR" sz="2400" dirty="0" err="1" smtClean="0">
                <a:solidFill>
                  <a:srgbClr val="FFFFFF"/>
                </a:solidFill>
                <a:latin typeface="Times New Roman"/>
                <a:cs typeface="Times New Roman"/>
              </a:rPr>
              <a:t>Low</a:t>
            </a:r>
            <a:r>
              <a:rPr lang="fr-FR" sz="2400" dirty="0" smtClean="0">
                <a:solidFill>
                  <a:srgbClr val="FFFFFF"/>
                </a:solidFill>
                <a:latin typeface="Times New Roman"/>
                <a:cs typeface="Times New Roman"/>
              </a:rPr>
              <a:t> </a:t>
            </a:r>
            <a:r>
              <a:rPr lang="fr-FR" sz="2400" dirty="0" err="1" smtClean="0">
                <a:solidFill>
                  <a:srgbClr val="FFFFFF"/>
                </a:solidFill>
                <a:latin typeface="Times New Roman"/>
                <a:cs typeface="Times New Roman"/>
              </a:rPr>
              <a:t>risk</a:t>
            </a:r>
            <a:r>
              <a:rPr lang="fr-FR" sz="2400" dirty="0" smtClean="0">
                <a:solidFill>
                  <a:srgbClr val="FFFFFF"/>
                </a:solidFill>
                <a:latin typeface="Times New Roman"/>
                <a:cs typeface="Times New Roman"/>
              </a:rPr>
              <a:t> </a:t>
            </a:r>
            <a:r>
              <a:rPr lang="fr-FR" sz="2400" dirty="0" err="1" smtClean="0">
                <a:solidFill>
                  <a:srgbClr val="FFFFFF"/>
                </a:solidFill>
                <a:latin typeface="Times New Roman"/>
                <a:cs typeface="Times New Roman"/>
              </a:rPr>
              <a:t>surgery</a:t>
            </a:r>
            <a:endParaRPr lang="it-IT" sz="2400" dirty="0">
              <a:solidFill>
                <a:srgbClr val="FFFFFF"/>
              </a:solidFill>
              <a:latin typeface="Times New Roman"/>
              <a:cs typeface="Times New Roman"/>
            </a:endParaRPr>
          </a:p>
        </p:txBody>
      </p:sp>
      <p:sp>
        <p:nvSpPr>
          <p:cNvPr id="8" name="CasellaDiTesto 7"/>
          <p:cNvSpPr txBox="1"/>
          <p:nvPr/>
        </p:nvSpPr>
        <p:spPr>
          <a:xfrm>
            <a:off x="4808573" y="6402814"/>
            <a:ext cx="3939901" cy="338554"/>
          </a:xfrm>
          <a:prstGeom prst="rect">
            <a:avLst/>
          </a:prstGeom>
          <a:noFill/>
        </p:spPr>
        <p:txBody>
          <a:bodyPr wrap="none" rtlCol="0">
            <a:spAutoFit/>
          </a:bodyPr>
          <a:lstStyle/>
          <a:p>
            <a:r>
              <a:rPr lang="it-IT" sz="1600" dirty="0" err="1" smtClean="0">
                <a:solidFill>
                  <a:schemeClr val="bg1"/>
                </a:solidFill>
                <a:latin typeface="Times New Roman"/>
                <a:cs typeface="Times New Roman"/>
              </a:rPr>
              <a:t>Healey</a:t>
            </a:r>
            <a:r>
              <a:rPr lang="it-IT" sz="1600" dirty="0" smtClean="0">
                <a:solidFill>
                  <a:schemeClr val="bg1"/>
                </a:solidFill>
                <a:latin typeface="Times New Roman"/>
                <a:cs typeface="Times New Roman"/>
              </a:rPr>
              <a:t> </a:t>
            </a:r>
            <a:r>
              <a:rPr lang="it-IT" sz="1600" dirty="0" err="1" smtClean="0">
                <a:solidFill>
                  <a:schemeClr val="bg1"/>
                </a:solidFill>
                <a:latin typeface="Times New Roman"/>
                <a:cs typeface="Times New Roman"/>
              </a:rPr>
              <a:t>J</a:t>
            </a:r>
            <a:r>
              <a:rPr lang="it-IT" sz="1600" dirty="0" smtClean="0">
                <a:solidFill>
                  <a:schemeClr val="bg1"/>
                </a:solidFill>
                <a:latin typeface="Times New Roman"/>
                <a:cs typeface="Times New Roman"/>
              </a:rPr>
              <a:t> et al. </a:t>
            </a:r>
            <a:r>
              <a:rPr lang="en-US" sz="1600" dirty="0">
                <a:solidFill>
                  <a:schemeClr val="bg1"/>
                </a:solidFill>
                <a:latin typeface="Times New Roman"/>
                <a:cs typeface="Times New Roman"/>
              </a:rPr>
              <a:t>Circulation. 2012;126:343-348</a:t>
            </a:r>
            <a:endParaRPr lang="it-IT" sz="1600" dirty="0">
              <a:solidFill>
                <a:schemeClr val="bg1"/>
              </a:solidFill>
              <a:latin typeface="Times New Roman"/>
              <a:cs typeface="Times New Roman"/>
            </a:endParaRPr>
          </a:p>
        </p:txBody>
      </p:sp>
    </p:spTree>
    <p:extLst>
      <p:ext uri="{BB962C8B-B14F-4D97-AF65-F5344CB8AC3E}">
        <p14:creationId xmlns:p14="http://schemas.microsoft.com/office/powerpoint/2010/main" val="308416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sted-image.pdf"/>
          <p:cNvPicPr/>
          <p:nvPr/>
        </p:nvPicPr>
        <p:blipFill>
          <a:blip r:embed="rId2">
            <a:extLst>
              <a:ext uri="{28A0092B-C50C-407E-A947-70E740481C1C}">
                <a14:useLocalDpi xmlns:a14="http://schemas.microsoft.com/office/drawing/2010/main" val="0"/>
              </a:ext>
            </a:extLst>
          </a:blip>
          <a:srcRect/>
          <a:stretch>
            <a:fillRect/>
          </a:stretch>
        </p:blipFill>
        <p:spPr bwMode="auto">
          <a:xfrm>
            <a:off x="2771800" y="548680"/>
            <a:ext cx="3453368" cy="5976664"/>
          </a:xfrm>
          <a:prstGeom prst="rect">
            <a:avLst/>
          </a:prstGeom>
          <a:noFill/>
          <a:ln>
            <a:noFill/>
          </a:ln>
        </p:spPr>
      </p:pic>
      <p:sp>
        <p:nvSpPr>
          <p:cNvPr id="5" name="CasellaDiTesto 4"/>
          <p:cNvSpPr txBox="1"/>
          <p:nvPr/>
        </p:nvSpPr>
        <p:spPr>
          <a:xfrm>
            <a:off x="3203860" y="260648"/>
            <a:ext cx="2762295" cy="461665"/>
          </a:xfrm>
          <a:prstGeom prst="rect">
            <a:avLst/>
          </a:prstGeom>
          <a:noFill/>
        </p:spPr>
        <p:txBody>
          <a:bodyPr wrap="none" rtlCol="0">
            <a:spAutoFit/>
          </a:bodyPr>
          <a:lstStyle/>
          <a:p>
            <a:r>
              <a:rPr lang="it-IT" sz="2400" dirty="0" smtClean="0">
                <a:latin typeface="Times New Roman"/>
                <a:cs typeface="Times New Roman"/>
              </a:rPr>
              <a:t>Flow-chart operativa</a:t>
            </a:r>
            <a:endParaRPr lang="it-IT" sz="2400" dirty="0">
              <a:latin typeface="Times New Roman"/>
              <a:cs typeface="Times New Roman"/>
            </a:endParaRPr>
          </a:p>
        </p:txBody>
      </p:sp>
      <p:sp>
        <p:nvSpPr>
          <p:cNvPr id="6" name="CasellaDiTesto 5"/>
          <p:cNvSpPr txBox="1"/>
          <p:nvPr/>
        </p:nvSpPr>
        <p:spPr>
          <a:xfrm>
            <a:off x="7061413" y="6402814"/>
            <a:ext cx="1903085" cy="338554"/>
          </a:xfrm>
          <a:prstGeom prst="rect">
            <a:avLst/>
          </a:prstGeom>
          <a:noFill/>
        </p:spPr>
        <p:txBody>
          <a:bodyPr wrap="none" rtlCol="0">
            <a:spAutoFit/>
          </a:bodyPr>
          <a:lstStyle/>
          <a:p>
            <a:r>
              <a:rPr lang="it-IT" sz="1600" dirty="0" smtClean="0">
                <a:latin typeface="Times New Roman"/>
                <a:cs typeface="Times New Roman"/>
              </a:rPr>
              <a:t>ANMCO Lombardia</a:t>
            </a:r>
            <a:endParaRPr lang="it-IT" sz="1600" dirty="0">
              <a:latin typeface="Times New Roman"/>
              <a:cs typeface="Times New Roman"/>
            </a:endParaRPr>
          </a:p>
        </p:txBody>
      </p:sp>
    </p:spTree>
    <p:extLst>
      <p:ext uri="{BB962C8B-B14F-4D97-AF65-F5344CB8AC3E}">
        <p14:creationId xmlns:p14="http://schemas.microsoft.com/office/powerpoint/2010/main" val="425678212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b="19587"/>
          <a:stretch/>
        </p:blipFill>
        <p:spPr>
          <a:xfrm>
            <a:off x="683568" y="908721"/>
            <a:ext cx="7470064" cy="4551176"/>
          </a:xfrm>
          <a:prstGeom prst="rect">
            <a:avLst/>
          </a:prstGeom>
        </p:spPr>
      </p:pic>
      <p:sp>
        <p:nvSpPr>
          <p:cNvPr id="4" name="CasellaDiTesto 3"/>
          <p:cNvSpPr txBox="1"/>
          <p:nvPr/>
        </p:nvSpPr>
        <p:spPr>
          <a:xfrm>
            <a:off x="1763694" y="307395"/>
            <a:ext cx="5832435" cy="523220"/>
          </a:xfrm>
          <a:prstGeom prst="rect">
            <a:avLst/>
          </a:prstGeom>
          <a:noFill/>
        </p:spPr>
        <p:txBody>
          <a:bodyPr wrap="square" rtlCol="0">
            <a:spAutoFit/>
          </a:bodyPr>
          <a:lstStyle/>
          <a:p>
            <a:pPr algn="ctr"/>
            <a:r>
              <a:rPr lang="it-IT" sz="2800" dirty="0" smtClean="0">
                <a:solidFill>
                  <a:srgbClr val="000000"/>
                </a:solidFill>
                <a:latin typeface="Times New Roman"/>
                <a:cs typeface="Times New Roman"/>
              </a:rPr>
              <a:t>Non </a:t>
            </a:r>
            <a:r>
              <a:rPr lang="it-IT" sz="2800" dirty="0" err="1" smtClean="0">
                <a:solidFill>
                  <a:srgbClr val="000000"/>
                </a:solidFill>
                <a:latin typeface="Times New Roman"/>
                <a:cs typeface="Times New Roman"/>
              </a:rPr>
              <a:t>inferiority</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becomes</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superiority</a:t>
            </a:r>
            <a:endParaRPr lang="it-IT" sz="2800" dirty="0">
              <a:solidFill>
                <a:srgbClr val="000000"/>
              </a:solidFill>
              <a:latin typeface="Times New Roman"/>
              <a:cs typeface="Times New Roman"/>
            </a:endParaRPr>
          </a:p>
        </p:txBody>
      </p:sp>
      <p:pic>
        <p:nvPicPr>
          <p:cNvPr id="5" name="Immagine 4"/>
          <p:cNvPicPr>
            <a:picLocks noChangeAspect="1"/>
          </p:cNvPicPr>
          <p:nvPr/>
        </p:nvPicPr>
        <p:blipFill rotWithShape="1">
          <a:blip r:embed="rId2"/>
          <a:srcRect l="46502" t="81793" r="1458" b="-4072"/>
          <a:stretch/>
        </p:blipFill>
        <p:spPr>
          <a:xfrm>
            <a:off x="4933040" y="5591445"/>
            <a:ext cx="3887432" cy="1260941"/>
          </a:xfrm>
          <a:prstGeom prst="rect">
            <a:avLst/>
          </a:prstGeom>
        </p:spPr>
      </p:pic>
    </p:spTree>
    <p:extLst>
      <p:ext uri="{BB962C8B-B14F-4D97-AF65-F5344CB8AC3E}">
        <p14:creationId xmlns:p14="http://schemas.microsoft.com/office/powerpoint/2010/main" val="135662195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b="18773"/>
          <a:stretch/>
        </p:blipFill>
        <p:spPr>
          <a:xfrm>
            <a:off x="755576" y="1124764"/>
            <a:ext cx="6876256" cy="4139885"/>
          </a:xfrm>
          <a:prstGeom prst="rect">
            <a:avLst/>
          </a:prstGeom>
        </p:spPr>
      </p:pic>
      <p:pic>
        <p:nvPicPr>
          <p:cNvPr id="4" name="Immagine 3"/>
          <p:cNvPicPr>
            <a:picLocks noChangeAspect="1"/>
          </p:cNvPicPr>
          <p:nvPr/>
        </p:nvPicPr>
        <p:blipFill rotWithShape="1">
          <a:blip r:embed="rId2"/>
          <a:srcRect l="47783" t="82656"/>
          <a:stretch/>
        </p:blipFill>
        <p:spPr>
          <a:xfrm>
            <a:off x="5076056" y="5589240"/>
            <a:ext cx="3590528" cy="883950"/>
          </a:xfrm>
          <a:prstGeom prst="rect">
            <a:avLst/>
          </a:prstGeom>
        </p:spPr>
      </p:pic>
      <p:sp>
        <p:nvSpPr>
          <p:cNvPr id="5" name="CasellaDiTesto 4"/>
          <p:cNvSpPr txBox="1"/>
          <p:nvPr/>
        </p:nvSpPr>
        <p:spPr>
          <a:xfrm>
            <a:off x="1547674" y="385500"/>
            <a:ext cx="5832435" cy="523220"/>
          </a:xfrm>
          <a:prstGeom prst="rect">
            <a:avLst/>
          </a:prstGeom>
          <a:noFill/>
        </p:spPr>
        <p:txBody>
          <a:bodyPr wrap="square" rtlCol="0">
            <a:spAutoFit/>
          </a:bodyPr>
          <a:lstStyle/>
          <a:p>
            <a:pPr algn="ctr"/>
            <a:r>
              <a:rPr lang="it-IT" sz="2800" dirty="0" smtClean="0">
                <a:solidFill>
                  <a:srgbClr val="000000"/>
                </a:solidFill>
                <a:latin typeface="Times New Roman"/>
                <a:cs typeface="Times New Roman"/>
              </a:rPr>
              <a:t>The NOAC </a:t>
            </a:r>
            <a:r>
              <a:rPr lang="it-IT" sz="2800" dirty="0" err="1" smtClean="0">
                <a:solidFill>
                  <a:srgbClr val="000000"/>
                </a:solidFill>
                <a:latin typeface="Times New Roman"/>
                <a:cs typeface="Times New Roman"/>
              </a:rPr>
              <a:t>all</a:t>
            </a:r>
            <a:r>
              <a:rPr lang="it-IT" sz="2800" dirty="0" smtClean="0">
                <a:solidFill>
                  <a:srgbClr val="000000"/>
                </a:solidFill>
                <a:latin typeface="Times New Roman"/>
                <a:cs typeface="Times New Roman"/>
              </a:rPr>
              <a:t> reduce </a:t>
            </a:r>
            <a:r>
              <a:rPr lang="it-IT" sz="2800" dirty="0" err="1" smtClean="0">
                <a:solidFill>
                  <a:srgbClr val="000000"/>
                </a:solidFill>
                <a:latin typeface="Times New Roman"/>
                <a:cs typeface="Times New Roman"/>
              </a:rPr>
              <a:t>mortality</a:t>
            </a:r>
            <a:endParaRPr lang="it-IT" sz="2800" dirty="0">
              <a:solidFill>
                <a:srgbClr val="000000"/>
              </a:solidFill>
              <a:latin typeface="Times New Roman"/>
              <a:cs typeface="Times New Roman"/>
            </a:endParaRPr>
          </a:p>
        </p:txBody>
      </p:sp>
    </p:spTree>
    <p:extLst>
      <p:ext uri="{BB962C8B-B14F-4D97-AF65-F5344CB8AC3E}">
        <p14:creationId xmlns:p14="http://schemas.microsoft.com/office/powerpoint/2010/main" val="90702323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8935"/>
          <a:stretch/>
        </p:blipFill>
        <p:spPr>
          <a:xfrm>
            <a:off x="107504" y="1124750"/>
            <a:ext cx="8928992" cy="5410557"/>
          </a:xfrm>
          <a:prstGeom prst="rect">
            <a:avLst/>
          </a:prstGeom>
        </p:spPr>
      </p:pic>
      <p:sp>
        <p:nvSpPr>
          <p:cNvPr id="3" name="CasellaDiTesto 2"/>
          <p:cNvSpPr txBox="1"/>
          <p:nvPr/>
        </p:nvSpPr>
        <p:spPr>
          <a:xfrm>
            <a:off x="38542" y="161349"/>
            <a:ext cx="9141973" cy="584775"/>
          </a:xfrm>
          <a:prstGeom prst="rect">
            <a:avLst/>
          </a:prstGeom>
          <a:noFill/>
        </p:spPr>
        <p:txBody>
          <a:bodyPr wrap="square" rtlCol="0">
            <a:spAutoFit/>
          </a:bodyPr>
          <a:lstStyle/>
          <a:p>
            <a:pPr algn="ctr"/>
            <a:r>
              <a:rPr lang="it-IT" sz="3200" dirty="0" err="1" smtClean="0">
                <a:solidFill>
                  <a:srgbClr val="000000"/>
                </a:solidFill>
                <a:latin typeface="Times New Roman"/>
                <a:cs typeface="Times New Roman"/>
              </a:rPr>
              <a:t>Discontinuation</a:t>
            </a:r>
            <a:r>
              <a:rPr lang="it-IT" sz="3200" dirty="0" smtClean="0">
                <a:solidFill>
                  <a:srgbClr val="000000"/>
                </a:solidFill>
                <a:latin typeface="Times New Roman"/>
                <a:cs typeface="Times New Roman"/>
              </a:rPr>
              <a:t> of </a:t>
            </a:r>
            <a:r>
              <a:rPr lang="it-IT" sz="3200" dirty="0" err="1" smtClean="0">
                <a:solidFill>
                  <a:srgbClr val="000000"/>
                </a:solidFill>
                <a:latin typeface="Times New Roman"/>
                <a:cs typeface="Times New Roman"/>
              </a:rPr>
              <a:t>anticoagulation</a:t>
            </a:r>
            <a:r>
              <a:rPr lang="it-IT" sz="3200" dirty="0" smtClean="0">
                <a:solidFill>
                  <a:srgbClr val="000000"/>
                </a:solidFill>
                <a:latin typeface="Times New Roman"/>
                <a:cs typeface="Times New Roman"/>
              </a:rPr>
              <a:t> in </a:t>
            </a:r>
            <a:r>
              <a:rPr lang="it-IT" sz="3200" dirty="0" err="1" smtClean="0">
                <a:solidFill>
                  <a:srgbClr val="000000"/>
                </a:solidFill>
                <a:latin typeface="Times New Roman"/>
                <a:cs typeface="Times New Roman"/>
              </a:rPr>
              <a:t>daily</a:t>
            </a:r>
            <a:r>
              <a:rPr lang="it-IT" sz="3200" dirty="0" smtClean="0">
                <a:solidFill>
                  <a:srgbClr val="000000"/>
                </a:solidFill>
                <a:latin typeface="Times New Roman"/>
                <a:cs typeface="Times New Roman"/>
              </a:rPr>
              <a:t> care… </a:t>
            </a:r>
          </a:p>
        </p:txBody>
      </p:sp>
    </p:spTree>
    <p:extLst>
      <p:ext uri="{BB962C8B-B14F-4D97-AF65-F5344CB8AC3E}">
        <p14:creationId xmlns:p14="http://schemas.microsoft.com/office/powerpoint/2010/main" val="92506322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478845" y="673100"/>
            <a:ext cx="6175022" cy="5511800"/>
          </a:xfrm>
          <a:prstGeom prst="rect">
            <a:avLst/>
          </a:prstGeom>
        </p:spPr>
      </p:pic>
      <p:sp>
        <p:nvSpPr>
          <p:cNvPr id="3" name="Rettangolo 2"/>
          <p:cNvSpPr/>
          <p:nvPr/>
        </p:nvSpPr>
        <p:spPr>
          <a:xfrm>
            <a:off x="5368250" y="6122949"/>
            <a:ext cx="4031873" cy="338554"/>
          </a:xfrm>
          <a:prstGeom prst="rect">
            <a:avLst/>
          </a:prstGeom>
        </p:spPr>
        <p:txBody>
          <a:bodyPr wrap="none">
            <a:spAutoFit/>
          </a:bodyPr>
          <a:lstStyle/>
          <a:p>
            <a:r>
              <a:rPr lang="sv-SE" sz="1600" dirty="0" smtClean="0">
                <a:solidFill>
                  <a:srgbClr val="000000"/>
                </a:solidFill>
                <a:latin typeface="Calibri"/>
                <a:cs typeface="ＭＳ Ｐゴシック" charset="0"/>
              </a:rPr>
              <a:t>P. Reilly et al. J </a:t>
            </a:r>
            <a:r>
              <a:rPr lang="sv-SE" sz="1600" dirty="0" err="1">
                <a:solidFill>
                  <a:srgbClr val="000000"/>
                </a:solidFill>
                <a:latin typeface="Calibri"/>
                <a:cs typeface="ＭＳ Ｐゴシック" charset="0"/>
              </a:rPr>
              <a:t>Am</a:t>
            </a:r>
            <a:r>
              <a:rPr lang="sv-SE" sz="1600" dirty="0">
                <a:solidFill>
                  <a:srgbClr val="000000"/>
                </a:solidFill>
                <a:latin typeface="Calibri"/>
                <a:cs typeface="ＭＳ Ｐゴシック" charset="0"/>
              </a:rPr>
              <a:t> Coll </a:t>
            </a:r>
            <a:r>
              <a:rPr lang="sv-SE" sz="1600" dirty="0" err="1">
                <a:solidFill>
                  <a:srgbClr val="000000"/>
                </a:solidFill>
                <a:latin typeface="Calibri"/>
                <a:cs typeface="ＭＳ Ｐゴシック" charset="0"/>
              </a:rPr>
              <a:t>Cardiol</a:t>
            </a:r>
            <a:r>
              <a:rPr lang="sv-SE" sz="1600" dirty="0">
                <a:solidFill>
                  <a:srgbClr val="000000"/>
                </a:solidFill>
                <a:latin typeface="Calibri"/>
                <a:cs typeface="ＭＳ Ｐゴシック" charset="0"/>
              </a:rPr>
              <a:t> 2014;63:321–8</a:t>
            </a:r>
            <a:endParaRPr lang="it-IT" sz="1600" dirty="0">
              <a:solidFill>
                <a:srgbClr val="000000"/>
              </a:solidFill>
              <a:latin typeface="Calibri"/>
              <a:cs typeface="ＭＳ Ｐゴシック" charset="0"/>
            </a:endParaRPr>
          </a:p>
        </p:txBody>
      </p:sp>
      <p:sp>
        <p:nvSpPr>
          <p:cNvPr id="4" name="Rettangolo 3"/>
          <p:cNvSpPr/>
          <p:nvPr/>
        </p:nvSpPr>
        <p:spPr>
          <a:xfrm>
            <a:off x="105397" y="84669"/>
            <a:ext cx="8952095" cy="830997"/>
          </a:xfrm>
          <a:prstGeom prst="rect">
            <a:avLst/>
          </a:prstGeom>
        </p:spPr>
        <p:txBody>
          <a:bodyPr wrap="square">
            <a:spAutoFit/>
          </a:bodyPr>
          <a:lstStyle/>
          <a:p>
            <a:r>
              <a:rPr lang="en-US" sz="2400" dirty="0">
                <a:solidFill>
                  <a:srgbClr val="000000"/>
                </a:solidFill>
                <a:latin typeface="Calibri"/>
                <a:cs typeface="ＭＳ Ｐゴシック" charset="0"/>
              </a:rPr>
              <a:t>Probability of m</a:t>
            </a:r>
            <a:r>
              <a:rPr lang="en-US" sz="2400" dirty="0" smtClean="0">
                <a:solidFill>
                  <a:srgbClr val="000000"/>
                </a:solidFill>
                <a:latin typeface="Calibri"/>
                <a:cs typeface="ＭＳ Ｐゴシック" charset="0"/>
              </a:rPr>
              <a:t>ajor bleeding events versus </a:t>
            </a:r>
            <a:r>
              <a:rPr lang="en-US" sz="2400" dirty="0" err="1">
                <a:solidFill>
                  <a:srgbClr val="000000"/>
                </a:solidFill>
                <a:latin typeface="Calibri"/>
                <a:cs typeface="ＭＳ Ｐゴシック" charset="0"/>
              </a:rPr>
              <a:t>d</a:t>
            </a:r>
            <a:r>
              <a:rPr lang="en-US" sz="2400" dirty="0" err="1" smtClean="0">
                <a:solidFill>
                  <a:srgbClr val="000000"/>
                </a:solidFill>
                <a:latin typeface="Calibri"/>
                <a:cs typeface="ＭＳ Ｐゴシック" charset="0"/>
              </a:rPr>
              <a:t>abigatran</a:t>
            </a:r>
            <a:r>
              <a:rPr lang="en-US" sz="2400" dirty="0" smtClean="0">
                <a:solidFill>
                  <a:srgbClr val="000000"/>
                </a:solidFill>
                <a:latin typeface="Calibri"/>
                <a:cs typeface="ＭＳ Ｐゴシック" charset="0"/>
              </a:rPr>
              <a:t> </a:t>
            </a:r>
            <a:r>
              <a:rPr lang="en-US" sz="2400" dirty="0">
                <a:solidFill>
                  <a:srgbClr val="000000"/>
                </a:solidFill>
                <a:latin typeface="Calibri"/>
                <a:cs typeface="ＭＳ Ｐゴシック" charset="0"/>
              </a:rPr>
              <a:t>p</a:t>
            </a:r>
            <a:r>
              <a:rPr lang="en-US" sz="2400" dirty="0" smtClean="0">
                <a:solidFill>
                  <a:srgbClr val="000000"/>
                </a:solidFill>
                <a:latin typeface="Calibri"/>
                <a:cs typeface="ＭＳ Ｐゴシック" charset="0"/>
              </a:rPr>
              <a:t>lasma </a:t>
            </a:r>
            <a:r>
              <a:rPr lang="en-US" sz="2400" dirty="0">
                <a:solidFill>
                  <a:srgbClr val="000000"/>
                </a:solidFill>
                <a:latin typeface="Calibri"/>
                <a:cs typeface="ＭＳ Ｐゴシック" charset="0"/>
              </a:rPr>
              <a:t>c</a:t>
            </a:r>
            <a:r>
              <a:rPr lang="en-US" sz="2400" dirty="0" smtClean="0">
                <a:solidFill>
                  <a:srgbClr val="000000"/>
                </a:solidFill>
                <a:latin typeface="Calibri"/>
                <a:cs typeface="ＭＳ Ｐゴシック" charset="0"/>
              </a:rPr>
              <a:t>oncentrations</a:t>
            </a:r>
            <a:endParaRPr lang="it-IT" sz="2400" dirty="0">
              <a:solidFill>
                <a:srgbClr val="000000"/>
              </a:solidFill>
              <a:latin typeface="Calibri"/>
              <a:cs typeface="ＭＳ Ｐゴシック" charset="0"/>
            </a:endParaRPr>
          </a:p>
        </p:txBody>
      </p:sp>
    </p:spTree>
    <p:extLst>
      <p:ext uri="{BB962C8B-B14F-4D97-AF65-F5344CB8AC3E}">
        <p14:creationId xmlns:p14="http://schemas.microsoft.com/office/powerpoint/2010/main" val="328427620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07504" y="44629"/>
            <a:ext cx="8784976" cy="954107"/>
          </a:xfrm>
          <a:prstGeom prst="rect">
            <a:avLst/>
          </a:prstGeom>
          <a:noFill/>
        </p:spPr>
        <p:txBody>
          <a:bodyPr wrap="square" rtlCol="0">
            <a:spAutoFit/>
          </a:bodyPr>
          <a:lstStyle/>
          <a:p>
            <a:pPr algn="ctr"/>
            <a:r>
              <a:rPr lang="it-IT" sz="2800" dirty="0" err="1" smtClean="0">
                <a:solidFill>
                  <a:srgbClr val="FFFF00"/>
                </a:solidFill>
                <a:latin typeface="Times New Roman"/>
                <a:cs typeface="Times New Roman"/>
              </a:rPr>
              <a:t>If</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warfarin</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was</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developed</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after</a:t>
            </a:r>
            <a:r>
              <a:rPr lang="it-IT" sz="2800" dirty="0" smtClean="0">
                <a:solidFill>
                  <a:srgbClr val="FFFF00"/>
                </a:solidFill>
                <a:latin typeface="Times New Roman"/>
                <a:cs typeface="Times New Roman"/>
              </a:rPr>
              <a:t> the </a:t>
            </a:r>
            <a:r>
              <a:rPr lang="it-IT" sz="2800" dirty="0" err="1" smtClean="0">
                <a:solidFill>
                  <a:srgbClr val="FFFF00"/>
                </a:solidFill>
                <a:latin typeface="Times New Roman"/>
                <a:cs typeface="Times New Roman"/>
              </a:rPr>
              <a:t>NOACs</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would</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it</a:t>
            </a:r>
            <a:r>
              <a:rPr lang="it-IT" sz="2800" dirty="0" smtClean="0">
                <a:solidFill>
                  <a:srgbClr val="FFFF00"/>
                </a:solidFill>
                <a:latin typeface="Times New Roman"/>
                <a:cs typeface="Times New Roman"/>
              </a:rPr>
              <a:t> be </a:t>
            </a:r>
            <a:r>
              <a:rPr lang="it-IT" sz="2800" dirty="0" err="1" smtClean="0">
                <a:solidFill>
                  <a:srgbClr val="FFFF00"/>
                </a:solidFill>
                <a:latin typeface="Times New Roman"/>
                <a:cs typeface="Times New Roman"/>
              </a:rPr>
              <a:t>approved</a:t>
            </a:r>
            <a:r>
              <a:rPr lang="it-IT" sz="2800" dirty="0" smtClean="0">
                <a:solidFill>
                  <a:srgbClr val="FFFF00"/>
                </a:solidFill>
                <a:latin typeface="Times New Roman"/>
                <a:cs typeface="Times New Roman"/>
              </a:rPr>
              <a:t> or </a:t>
            </a:r>
            <a:r>
              <a:rPr lang="it-IT" sz="2800" dirty="0" err="1" smtClean="0">
                <a:solidFill>
                  <a:srgbClr val="FFFF00"/>
                </a:solidFill>
                <a:latin typeface="Times New Roman"/>
                <a:cs typeface="Times New Roman"/>
              </a:rPr>
              <a:t>used</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Compared</a:t>
            </a:r>
            <a:r>
              <a:rPr lang="it-IT" sz="2800" dirty="0" smtClean="0">
                <a:solidFill>
                  <a:srgbClr val="FFFF00"/>
                </a:solidFill>
                <a:latin typeface="Times New Roman"/>
                <a:cs typeface="Times New Roman"/>
              </a:rPr>
              <a:t> to </a:t>
            </a:r>
            <a:r>
              <a:rPr lang="it-IT" sz="2800" dirty="0" err="1" smtClean="0">
                <a:solidFill>
                  <a:srgbClr val="FFFF00"/>
                </a:solidFill>
                <a:latin typeface="Times New Roman"/>
                <a:cs typeface="Times New Roman"/>
              </a:rPr>
              <a:t>NOACs</a:t>
            </a:r>
            <a:r>
              <a:rPr lang="it-IT" sz="2800" dirty="0" smtClean="0">
                <a:solidFill>
                  <a:srgbClr val="FFFF00"/>
                </a:solidFill>
                <a:latin typeface="Times New Roman"/>
                <a:cs typeface="Times New Roman"/>
              </a:rPr>
              <a:t>…</a:t>
            </a:r>
            <a:endParaRPr lang="it-IT" sz="2800" dirty="0">
              <a:solidFill>
                <a:srgbClr val="FFFF00"/>
              </a:solidFill>
              <a:latin typeface="Times New Roman"/>
              <a:cs typeface="Times New Roman"/>
            </a:endParaRPr>
          </a:p>
        </p:txBody>
      </p:sp>
      <p:sp>
        <p:nvSpPr>
          <p:cNvPr id="4" name="CasellaDiTesto 3"/>
          <p:cNvSpPr txBox="1"/>
          <p:nvPr/>
        </p:nvSpPr>
        <p:spPr>
          <a:xfrm>
            <a:off x="143508" y="1052736"/>
            <a:ext cx="8892988" cy="5047536"/>
          </a:xfrm>
          <a:prstGeom prst="rect">
            <a:avLst/>
          </a:prstGeom>
          <a:noFill/>
        </p:spPr>
        <p:txBody>
          <a:bodyPr wrap="square" rtlCol="0">
            <a:spAutoFit/>
          </a:bodyPr>
          <a:lstStyle/>
          <a:p>
            <a:pPr marL="342900" indent="-342900">
              <a:buFont typeface="Arial" pitchFamily="34" charset="0"/>
              <a:buChar char="•"/>
            </a:pPr>
            <a:r>
              <a:rPr lang="it-IT" sz="2300" dirty="0" smtClean="0">
                <a:solidFill>
                  <a:schemeClr val="bg1"/>
                </a:solidFill>
                <a:latin typeface="Times New Roman"/>
                <a:cs typeface="Times New Roman"/>
              </a:rPr>
              <a:t>10 to 50% </a:t>
            </a:r>
            <a:r>
              <a:rPr lang="it-IT" sz="2300" dirty="0" err="1" smtClean="0">
                <a:solidFill>
                  <a:schemeClr val="bg1"/>
                </a:solidFill>
                <a:latin typeface="Times New Roman"/>
                <a:cs typeface="Times New Roman"/>
              </a:rPr>
              <a:t>increased</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risk</a:t>
            </a:r>
            <a:r>
              <a:rPr lang="it-IT" sz="2300" dirty="0" smtClean="0">
                <a:solidFill>
                  <a:schemeClr val="bg1"/>
                </a:solidFill>
                <a:latin typeface="Times New Roman"/>
                <a:cs typeface="Times New Roman"/>
              </a:rPr>
              <a:t> of </a:t>
            </a:r>
            <a:r>
              <a:rPr lang="it-IT" sz="2300" dirty="0" err="1" smtClean="0">
                <a:solidFill>
                  <a:schemeClr val="bg1"/>
                </a:solidFill>
                <a:latin typeface="Times New Roman"/>
                <a:cs typeface="Times New Roman"/>
              </a:rPr>
              <a:t>stroke</a:t>
            </a:r>
            <a:endParaRPr lang="it-IT" sz="2300" dirty="0" smtClean="0">
              <a:solidFill>
                <a:schemeClr val="bg1"/>
              </a:solidFill>
              <a:latin typeface="Times New Roman"/>
              <a:cs typeface="Times New Roman"/>
            </a:endParaRPr>
          </a:p>
          <a:p>
            <a:pPr marL="342900" indent="-342900">
              <a:buFont typeface="Arial" pitchFamily="34" charset="0"/>
              <a:buChar char="•"/>
            </a:pPr>
            <a:endParaRPr lang="it-IT" sz="2300" dirty="0" smtClean="0">
              <a:solidFill>
                <a:schemeClr val="bg1"/>
              </a:solidFill>
              <a:latin typeface="Times New Roman"/>
              <a:cs typeface="Times New Roman"/>
            </a:endParaRPr>
          </a:p>
          <a:p>
            <a:pPr marL="342900" indent="-342900">
              <a:buFont typeface="Arial" pitchFamily="34" charset="0"/>
              <a:buChar char="•"/>
            </a:pPr>
            <a:r>
              <a:rPr lang="it-IT" sz="2300" dirty="0" smtClean="0">
                <a:solidFill>
                  <a:schemeClr val="bg1"/>
                </a:solidFill>
                <a:latin typeface="Times New Roman"/>
                <a:cs typeface="Times New Roman"/>
              </a:rPr>
              <a:t>2-3 </a:t>
            </a:r>
            <a:r>
              <a:rPr lang="it-IT" sz="2300" dirty="0" err="1" smtClean="0">
                <a:solidFill>
                  <a:schemeClr val="bg1"/>
                </a:solidFill>
                <a:latin typeface="Times New Roman"/>
                <a:cs typeface="Times New Roman"/>
              </a:rPr>
              <a:t>fold</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higher</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risk</a:t>
            </a:r>
            <a:r>
              <a:rPr lang="it-IT" sz="2300" dirty="0" smtClean="0">
                <a:solidFill>
                  <a:schemeClr val="bg1"/>
                </a:solidFill>
                <a:latin typeface="Times New Roman"/>
                <a:cs typeface="Times New Roman"/>
              </a:rPr>
              <a:t> of ICH</a:t>
            </a:r>
          </a:p>
          <a:p>
            <a:pPr marL="342900" indent="-342900">
              <a:buFont typeface="Arial" pitchFamily="34" charset="0"/>
              <a:buChar char="•"/>
            </a:pPr>
            <a:endParaRPr lang="it-IT" sz="2300" dirty="0" smtClean="0">
              <a:solidFill>
                <a:schemeClr val="bg1"/>
              </a:solidFill>
              <a:latin typeface="Times New Roman"/>
              <a:cs typeface="Times New Roman"/>
            </a:endParaRPr>
          </a:p>
          <a:p>
            <a:pPr marL="342900" indent="-342900">
              <a:buFont typeface="Arial" pitchFamily="34" charset="0"/>
              <a:buChar char="•"/>
            </a:pPr>
            <a:r>
              <a:rPr lang="it-IT" sz="2300" dirty="0" err="1" smtClean="0">
                <a:solidFill>
                  <a:schemeClr val="bg1"/>
                </a:solidFill>
                <a:latin typeface="Times New Roman"/>
                <a:cs typeface="Times New Roman"/>
              </a:rPr>
              <a:t>As</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much</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as</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one</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third</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higher</a:t>
            </a:r>
            <a:r>
              <a:rPr lang="it-IT" sz="2300" dirty="0" smtClean="0">
                <a:solidFill>
                  <a:schemeClr val="bg1"/>
                </a:solidFill>
                <a:latin typeface="Times New Roman"/>
                <a:cs typeface="Times New Roman"/>
              </a:rPr>
              <a:t> rate of major </a:t>
            </a:r>
            <a:r>
              <a:rPr lang="it-IT" sz="2300" dirty="0" err="1" smtClean="0">
                <a:solidFill>
                  <a:schemeClr val="bg1"/>
                </a:solidFill>
                <a:latin typeface="Times New Roman"/>
                <a:cs typeface="Times New Roman"/>
              </a:rPr>
              <a:t>bleeding</a:t>
            </a:r>
            <a:r>
              <a:rPr lang="it-IT" sz="2300" dirty="0" smtClean="0">
                <a:solidFill>
                  <a:schemeClr val="bg1"/>
                </a:solidFill>
                <a:latin typeface="Times New Roman"/>
                <a:cs typeface="Times New Roman"/>
              </a:rPr>
              <a:t> (versus </a:t>
            </a:r>
            <a:r>
              <a:rPr lang="it-IT" sz="2300" dirty="0" err="1" smtClean="0">
                <a:solidFill>
                  <a:schemeClr val="bg1"/>
                </a:solidFill>
                <a:latin typeface="Times New Roman"/>
                <a:cs typeface="Times New Roman"/>
              </a:rPr>
              <a:t>apixaban</a:t>
            </a:r>
            <a:r>
              <a:rPr lang="it-IT" sz="2300" dirty="0" smtClean="0">
                <a:solidFill>
                  <a:schemeClr val="bg1"/>
                </a:solidFill>
                <a:latin typeface="Times New Roman"/>
                <a:cs typeface="Times New Roman"/>
              </a:rPr>
              <a:t>)</a:t>
            </a:r>
          </a:p>
          <a:p>
            <a:pPr marL="342900" indent="-342900">
              <a:buFont typeface="Arial" pitchFamily="34" charset="0"/>
              <a:buChar char="•"/>
            </a:pPr>
            <a:endParaRPr lang="it-IT" sz="2300" dirty="0" smtClean="0">
              <a:solidFill>
                <a:schemeClr val="bg1"/>
              </a:solidFill>
              <a:latin typeface="Times New Roman"/>
              <a:cs typeface="Times New Roman"/>
            </a:endParaRPr>
          </a:p>
          <a:p>
            <a:pPr marL="342900" indent="-342900">
              <a:buFont typeface="Arial" pitchFamily="34" charset="0"/>
              <a:buChar char="•"/>
            </a:pPr>
            <a:r>
              <a:rPr lang="it-IT" sz="2300" dirty="0" err="1" smtClean="0">
                <a:solidFill>
                  <a:schemeClr val="bg1"/>
                </a:solidFill>
                <a:latin typeface="Times New Roman"/>
                <a:cs typeface="Times New Roman"/>
              </a:rPr>
              <a:t>Requirement</a:t>
            </a:r>
            <a:r>
              <a:rPr lang="it-IT" sz="2300" dirty="0" smtClean="0">
                <a:solidFill>
                  <a:schemeClr val="bg1"/>
                </a:solidFill>
                <a:latin typeface="Times New Roman"/>
                <a:cs typeface="Times New Roman"/>
              </a:rPr>
              <a:t> for </a:t>
            </a:r>
            <a:r>
              <a:rPr lang="it-IT" sz="2300" dirty="0" err="1" smtClean="0">
                <a:solidFill>
                  <a:schemeClr val="bg1"/>
                </a:solidFill>
                <a:latin typeface="Times New Roman"/>
                <a:cs typeface="Times New Roman"/>
              </a:rPr>
              <a:t>monthly</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monitoring</a:t>
            </a:r>
            <a:r>
              <a:rPr lang="it-IT" sz="2300" dirty="0" smtClean="0">
                <a:solidFill>
                  <a:schemeClr val="bg1"/>
                </a:solidFill>
                <a:latin typeface="Times New Roman"/>
                <a:cs typeface="Times New Roman"/>
              </a:rPr>
              <a:t> to </a:t>
            </a:r>
            <a:r>
              <a:rPr lang="it-IT" sz="2300" dirty="0" err="1" smtClean="0">
                <a:solidFill>
                  <a:schemeClr val="bg1"/>
                </a:solidFill>
                <a:latin typeface="Times New Roman"/>
                <a:cs typeface="Times New Roman"/>
              </a:rPr>
              <a:t>adjust</a:t>
            </a:r>
            <a:r>
              <a:rPr lang="it-IT" sz="2300" dirty="0" smtClean="0">
                <a:solidFill>
                  <a:schemeClr val="bg1"/>
                </a:solidFill>
                <a:latin typeface="Times New Roman"/>
                <a:cs typeface="Times New Roman"/>
              </a:rPr>
              <a:t> dose</a:t>
            </a:r>
          </a:p>
          <a:p>
            <a:pPr marL="342900" indent="-342900">
              <a:buFont typeface="Arial" pitchFamily="34" charset="0"/>
              <a:buChar char="•"/>
            </a:pPr>
            <a:endParaRPr lang="it-IT" sz="2300" dirty="0" smtClean="0">
              <a:solidFill>
                <a:schemeClr val="bg1"/>
              </a:solidFill>
              <a:latin typeface="Times New Roman"/>
              <a:cs typeface="Times New Roman"/>
            </a:endParaRPr>
          </a:p>
          <a:p>
            <a:pPr marL="342900" indent="-342900">
              <a:buFont typeface="Arial" pitchFamily="34" charset="0"/>
              <a:buChar char="•"/>
            </a:pPr>
            <a:r>
              <a:rPr lang="it-IT" sz="2300" dirty="0" smtClean="0">
                <a:solidFill>
                  <a:schemeClr val="bg1"/>
                </a:solidFill>
                <a:latin typeface="Times New Roman"/>
                <a:cs typeface="Times New Roman"/>
              </a:rPr>
              <a:t>Falls out of target </a:t>
            </a:r>
            <a:r>
              <a:rPr lang="it-IT" sz="2300" dirty="0" err="1" smtClean="0">
                <a:solidFill>
                  <a:schemeClr val="bg1"/>
                </a:solidFill>
                <a:latin typeface="Times New Roman"/>
                <a:cs typeface="Times New Roman"/>
              </a:rPr>
              <a:t>anticoagulation</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range</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one</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third</a:t>
            </a:r>
            <a:r>
              <a:rPr lang="it-IT" sz="2300" dirty="0" smtClean="0">
                <a:solidFill>
                  <a:schemeClr val="bg1"/>
                </a:solidFill>
                <a:latin typeface="Times New Roman"/>
                <a:cs typeface="Times New Roman"/>
              </a:rPr>
              <a:t> of the time in </a:t>
            </a:r>
            <a:r>
              <a:rPr lang="it-IT" sz="2300" dirty="0" err="1" smtClean="0">
                <a:solidFill>
                  <a:schemeClr val="bg1"/>
                </a:solidFill>
                <a:latin typeface="Times New Roman"/>
                <a:cs typeface="Times New Roman"/>
              </a:rPr>
              <a:t>higly</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controlled</a:t>
            </a:r>
            <a:r>
              <a:rPr lang="it-IT" sz="2300" dirty="0" smtClean="0">
                <a:solidFill>
                  <a:schemeClr val="bg1"/>
                </a:solidFill>
                <a:latin typeface="Times New Roman"/>
                <a:cs typeface="Times New Roman"/>
              </a:rPr>
              <a:t> trials and </a:t>
            </a:r>
            <a:r>
              <a:rPr lang="it-IT" sz="2300" dirty="0" err="1" smtClean="0">
                <a:solidFill>
                  <a:schemeClr val="bg1"/>
                </a:solidFill>
                <a:latin typeface="Times New Roman"/>
                <a:cs typeface="Times New Roman"/>
              </a:rPr>
              <a:t>nearly</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half</a:t>
            </a:r>
            <a:r>
              <a:rPr lang="it-IT" sz="2300" dirty="0" smtClean="0">
                <a:solidFill>
                  <a:schemeClr val="bg1"/>
                </a:solidFill>
                <a:latin typeface="Times New Roman"/>
                <a:cs typeface="Times New Roman"/>
              </a:rPr>
              <a:t> the time in general </a:t>
            </a:r>
            <a:r>
              <a:rPr lang="it-IT" sz="2300" dirty="0" err="1" smtClean="0">
                <a:solidFill>
                  <a:schemeClr val="bg1"/>
                </a:solidFill>
                <a:latin typeface="Times New Roman"/>
                <a:cs typeface="Times New Roman"/>
              </a:rPr>
              <a:t>practice</a:t>
            </a:r>
            <a:r>
              <a:rPr lang="it-IT" sz="2300" dirty="0" smtClean="0">
                <a:solidFill>
                  <a:schemeClr val="bg1"/>
                </a:solidFill>
                <a:latin typeface="Times New Roman"/>
                <a:cs typeface="Times New Roman"/>
              </a:rPr>
              <a:t> </a:t>
            </a:r>
          </a:p>
          <a:p>
            <a:pPr marL="342900" indent="-342900">
              <a:buFont typeface="Arial" pitchFamily="34" charset="0"/>
              <a:buChar char="•"/>
            </a:pPr>
            <a:endParaRPr lang="it-IT" sz="2300" dirty="0" smtClean="0">
              <a:solidFill>
                <a:schemeClr val="bg1"/>
              </a:solidFill>
              <a:latin typeface="Times New Roman"/>
              <a:cs typeface="Times New Roman"/>
            </a:endParaRPr>
          </a:p>
          <a:p>
            <a:pPr marL="342900" indent="-342900">
              <a:buFont typeface="Arial" pitchFamily="34" charset="0"/>
              <a:buChar char="•"/>
            </a:pPr>
            <a:r>
              <a:rPr lang="it-IT" sz="2300" dirty="0" err="1" smtClean="0">
                <a:solidFill>
                  <a:schemeClr val="bg1"/>
                </a:solidFill>
                <a:latin typeface="Times New Roman"/>
                <a:cs typeface="Times New Roman"/>
              </a:rPr>
              <a:t>Many</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food</a:t>
            </a:r>
            <a:r>
              <a:rPr lang="it-IT" sz="2300" dirty="0" smtClean="0">
                <a:solidFill>
                  <a:schemeClr val="bg1"/>
                </a:solidFill>
                <a:latin typeface="Times New Roman"/>
                <a:cs typeface="Times New Roman"/>
              </a:rPr>
              <a:t> and </a:t>
            </a:r>
            <a:r>
              <a:rPr lang="it-IT" sz="2300" dirty="0" err="1" smtClean="0">
                <a:solidFill>
                  <a:schemeClr val="bg1"/>
                </a:solidFill>
                <a:latin typeface="Times New Roman"/>
                <a:cs typeface="Times New Roman"/>
              </a:rPr>
              <a:t>drug</a:t>
            </a:r>
            <a:r>
              <a:rPr lang="it-IT" sz="2300" dirty="0" smtClean="0">
                <a:solidFill>
                  <a:schemeClr val="bg1"/>
                </a:solidFill>
                <a:latin typeface="Times New Roman"/>
                <a:cs typeface="Times New Roman"/>
              </a:rPr>
              <a:t> </a:t>
            </a:r>
            <a:r>
              <a:rPr lang="it-IT" sz="2300" dirty="0" err="1" smtClean="0">
                <a:solidFill>
                  <a:schemeClr val="bg1"/>
                </a:solidFill>
                <a:latin typeface="Times New Roman"/>
                <a:cs typeface="Times New Roman"/>
              </a:rPr>
              <a:t>interactions</a:t>
            </a:r>
            <a:endParaRPr lang="it-IT" sz="2300" dirty="0" smtClean="0">
              <a:solidFill>
                <a:schemeClr val="bg1"/>
              </a:solidFill>
              <a:latin typeface="Times New Roman"/>
              <a:cs typeface="Times New Roman"/>
            </a:endParaRPr>
          </a:p>
          <a:p>
            <a:pPr marL="342900" indent="-342900">
              <a:buFont typeface="Arial" pitchFamily="34" charset="0"/>
              <a:buChar char="•"/>
            </a:pPr>
            <a:endParaRPr lang="it-IT" sz="2300" dirty="0" smtClean="0">
              <a:solidFill>
                <a:schemeClr val="bg1"/>
              </a:solidFill>
              <a:latin typeface="Times New Roman"/>
              <a:cs typeface="Times New Roman"/>
            </a:endParaRPr>
          </a:p>
          <a:p>
            <a:pPr marL="342900" indent="-342900">
              <a:buFont typeface="Arial" pitchFamily="34" charset="0"/>
              <a:buChar char="•"/>
            </a:pPr>
            <a:r>
              <a:rPr lang="it-IT" sz="2300" dirty="0" smtClean="0">
                <a:solidFill>
                  <a:schemeClr val="bg1"/>
                </a:solidFill>
                <a:latin typeface="Times New Roman"/>
                <a:cs typeface="Times New Roman"/>
              </a:rPr>
              <a:t>10% </a:t>
            </a:r>
            <a:r>
              <a:rPr lang="it-IT" sz="2300" dirty="0" err="1" smtClean="0">
                <a:solidFill>
                  <a:schemeClr val="bg1"/>
                </a:solidFill>
                <a:latin typeface="Times New Roman"/>
                <a:cs typeface="Times New Roman"/>
              </a:rPr>
              <a:t>increase</a:t>
            </a:r>
            <a:r>
              <a:rPr lang="it-IT" sz="2300" dirty="0" smtClean="0">
                <a:solidFill>
                  <a:schemeClr val="bg1"/>
                </a:solidFill>
                <a:latin typeface="Times New Roman"/>
                <a:cs typeface="Times New Roman"/>
              </a:rPr>
              <a:t> in </a:t>
            </a:r>
            <a:r>
              <a:rPr lang="it-IT" sz="2300" dirty="0" err="1" smtClean="0">
                <a:solidFill>
                  <a:schemeClr val="bg1"/>
                </a:solidFill>
                <a:latin typeface="Times New Roman"/>
                <a:cs typeface="Times New Roman"/>
              </a:rPr>
              <a:t>mortality</a:t>
            </a:r>
            <a:endParaRPr lang="it-IT" sz="2300" dirty="0">
              <a:solidFill>
                <a:schemeClr val="bg1"/>
              </a:solidFill>
              <a:latin typeface="Times New Roman"/>
              <a:cs typeface="Times New Roman"/>
            </a:endParaRPr>
          </a:p>
        </p:txBody>
      </p:sp>
      <p:sp>
        <p:nvSpPr>
          <p:cNvPr id="5" name="CasellaDiTesto 4"/>
          <p:cNvSpPr txBox="1"/>
          <p:nvPr/>
        </p:nvSpPr>
        <p:spPr>
          <a:xfrm>
            <a:off x="4200752" y="6381328"/>
            <a:ext cx="4475704" cy="338554"/>
          </a:xfrm>
          <a:prstGeom prst="rect">
            <a:avLst/>
          </a:prstGeom>
          <a:noFill/>
        </p:spPr>
        <p:txBody>
          <a:bodyPr wrap="none" rtlCol="0">
            <a:spAutoFit/>
          </a:bodyPr>
          <a:lstStyle/>
          <a:p>
            <a:r>
              <a:rPr lang="it-IT" sz="1600" dirty="0" err="1" smtClean="0">
                <a:solidFill>
                  <a:srgbClr val="FFFF00"/>
                </a:solidFill>
                <a:latin typeface="Times New Roman"/>
                <a:cs typeface="Times New Roman"/>
              </a:rPr>
              <a:t>Adapted</a:t>
            </a:r>
            <a:r>
              <a:rPr lang="it-IT" sz="1600" dirty="0" smtClean="0">
                <a:solidFill>
                  <a:srgbClr val="FFFF00"/>
                </a:solidFill>
                <a:latin typeface="Times New Roman"/>
                <a:cs typeface="Times New Roman"/>
              </a:rPr>
              <a:t> from </a:t>
            </a:r>
            <a:r>
              <a:rPr lang="it-IT" sz="1600" dirty="0" err="1" smtClean="0">
                <a:solidFill>
                  <a:srgbClr val="FFFF00"/>
                </a:solidFill>
                <a:latin typeface="Times New Roman"/>
                <a:cs typeface="Times New Roman"/>
              </a:rPr>
              <a:t>Diener</a:t>
            </a:r>
            <a:r>
              <a:rPr lang="it-IT" sz="1600" dirty="0" smtClean="0">
                <a:solidFill>
                  <a:srgbClr val="FFFF00"/>
                </a:solidFill>
                <a:latin typeface="Times New Roman"/>
                <a:cs typeface="Times New Roman"/>
              </a:rPr>
              <a:t> HC. </a:t>
            </a:r>
            <a:r>
              <a:rPr lang="it-IT" sz="1600" dirty="0" err="1" smtClean="0">
                <a:solidFill>
                  <a:srgbClr val="FFFF00"/>
                </a:solidFill>
                <a:latin typeface="Times New Roman"/>
                <a:cs typeface="Times New Roman"/>
              </a:rPr>
              <a:t>Int</a:t>
            </a:r>
            <a:r>
              <a:rPr lang="it-IT" sz="1600" dirty="0" smtClean="0">
                <a:solidFill>
                  <a:srgbClr val="FFFF00"/>
                </a:solidFill>
                <a:latin typeface="Times New Roman"/>
                <a:cs typeface="Times New Roman"/>
              </a:rPr>
              <a:t> J </a:t>
            </a:r>
            <a:r>
              <a:rPr lang="it-IT" sz="1600" dirty="0" err="1" smtClean="0">
                <a:solidFill>
                  <a:srgbClr val="FFFF00"/>
                </a:solidFill>
                <a:latin typeface="Times New Roman"/>
                <a:cs typeface="Times New Roman"/>
              </a:rPr>
              <a:t>Stroke</a:t>
            </a:r>
            <a:r>
              <a:rPr lang="it-IT" sz="1600" dirty="0" smtClean="0">
                <a:solidFill>
                  <a:srgbClr val="FFFF00"/>
                </a:solidFill>
                <a:latin typeface="Times New Roman"/>
                <a:cs typeface="Times New Roman"/>
              </a:rPr>
              <a:t>. 2012:139-41</a:t>
            </a:r>
            <a:endParaRPr lang="it-IT" sz="1600" dirty="0">
              <a:solidFill>
                <a:srgbClr val="FFFF00"/>
              </a:solidFill>
              <a:latin typeface="Times New Roman"/>
              <a:cs typeface="Times New Roman"/>
            </a:endParaRPr>
          </a:p>
        </p:txBody>
      </p:sp>
    </p:spTree>
    <p:extLst>
      <p:ext uri="{BB962C8B-B14F-4D97-AF65-F5344CB8AC3E}">
        <p14:creationId xmlns:p14="http://schemas.microsoft.com/office/powerpoint/2010/main" val="413911224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4" y="1844830"/>
            <a:ext cx="8424936" cy="4524297"/>
          </a:xfrm>
          <a:prstGeom prst="rect">
            <a:avLst/>
          </a:prstGeom>
          <a:noFill/>
        </p:spPr>
        <p:txBody>
          <a:bodyPr wrap="square" lIns="91420" tIns="45711" rIns="91420" bIns="45711" rtlCol="0">
            <a:spAutoFit/>
          </a:bodyPr>
          <a:lstStyle/>
          <a:p>
            <a:pPr marL="457200" indent="-457200">
              <a:buFont typeface="Arial"/>
              <a:buChar char="•"/>
            </a:pPr>
            <a:r>
              <a:rPr lang="en-US" sz="3200" dirty="0" err="1" smtClean="0">
                <a:solidFill>
                  <a:srgbClr val="FFFFFF"/>
                </a:solidFill>
                <a:latin typeface="Times New Roman"/>
                <a:cs typeface="Times New Roman"/>
              </a:rPr>
              <a:t>Perchè</a:t>
            </a:r>
            <a:r>
              <a:rPr lang="en-US" sz="3200" dirty="0" smtClean="0">
                <a:solidFill>
                  <a:srgbClr val="FFFFFF"/>
                </a:solidFill>
                <a:latin typeface="Times New Roman"/>
                <a:cs typeface="Times New Roman"/>
              </a:rPr>
              <a:t> ne </a:t>
            </a:r>
            <a:r>
              <a:rPr lang="en-US" sz="3200" dirty="0" err="1" smtClean="0">
                <a:solidFill>
                  <a:srgbClr val="FFFFFF"/>
                </a:solidFill>
                <a:latin typeface="Times New Roman"/>
                <a:cs typeface="Times New Roman"/>
              </a:rPr>
              <a:t>abbiamo</a:t>
            </a:r>
            <a:r>
              <a:rPr lang="en-US" sz="3200" dirty="0" smtClean="0">
                <a:solidFill>
                  <a:srgbClr val="FFFFFF"/>
                </a:solidFill>
                <a:latin typeface="Times New Roman"/>
                <a:cs typeface="Times New Roman"/>
              </a:rPr>
              <a:t> </a:t>
            </a:r>
            <a:r>
              <a:rPr lang="en-US" sz="3200" dirty="0" smtClean="0">
                <a:solidFill>
                  <a:srgbClr val="FFFF00"/>
                </a:solidFill>
                <a:latin typeface="Times New Roman"/>
                <a:cs typeface="Times New Roman"/>
              </a:rPr>
              <a:t>MOLTO</a:t>
            </a:r>
            <a:r>
              <a:rPr lang="en-US" sz="3200" dirty="0" smtClean="0">
                <a:solidFill>
                  <a:srgbClr val="FFFFFF"/>
                </a:solidFill>
                <a:latin typeface="Times New Roman"/>
                <a:cs typeface="Times New Roman"/>
              </a:rPr>
              <a:t> </a:t>
            </a:r>
            <a:r>
              <a:rPr lang="en-US" sz="3200" dirty="0" err="1" smtClean="0">
                <a:solidFill>
                  <a:srgbClr val="FFFFFF"/>
                </a:solidFill>
                <a:latin typeface="Times New Roman"/>
                <a:cs typeface="Times New Roman"/>
              </a:rPr>
              <a:t>bisogno</a:t>
            </a:r>
            <a:endParaRPr lang="en-US" sz="3200" dirty="0" smtClean="0">
              <a:solidFill>
                <a:srgbClr val="FFFFFF"/>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a:p>
            <a:pPr marL="457200" indent="-457200">
              <a:buFont typeface="Arial"/>
              <a:buChar char="•"/>
            </a:pPr>
            <a:r>
              <a:rPr lang="en-US" sz="3200" dirty="0" err="1" smtClean="0">
                <a:solidFill>
                  <a:srgbClr val="FFFFFF"/>
                </a:solidFill>
                <a:latin typeface="Times New Roman"/>
                <a:cs typeface="Times New Roman"/>
              </a:rPr>
              <a:t>Perchè</a:t>
            </a:r>
            <a:r>
              <a:rPr lang="en-US" sz="3200" dirty="0" smtClean="0">
                <a:solidFill>
                  <a:srgbClr val="FFFFFF"/>
                </a:solidFill>
                <a:latin typeface="Times New Roman"/>
                <a:cs typeface="Times New Roman"/>
              </a:rPr>
              <a:t> </a:t>
            </a:r>
            <a:r>
              <a:rPr lang="en-US" sz="3200" dirty="0" err="1" smtClean="0">
                <a:solidFill>
                  <a:srgbClr val="FFFFFF"/>
                </a:solidFill>
                <a:latin typeface="Times New Roman"/>
                <a:cs typeface="Times New Roman"/>
              </a:rPr>
              <a:t>sono</a:t>
            </a:r>
            <a:r>
              <a:rPr lang="en-US" sz="3200" dirty="0" smtClean="0">
                <a:solidFill>
                  <a:srgbClr val="FFFFFF"/>
                </a:solidFill>
                <a:latin typeface="Times New Roman"/>
                <a:cs typeface="Times New Roman"/>
              </a:rPr>
              <a:t> </a:t>
            </a:r>
            <a:r>
              <a:rPr lang="en-US" sz="3200" dirty="0" smtClean="0">
                <a:solidFill>
                  <a:srgbClr val="FFFF00"/>
                </a:solidFill>
                <a:latin typeface="Times New Roman"/>
                <a:cs typeface="Times New Roman"/>
              </a:rPr>
              <a:t>PIU’</a:t>
            </a:r>
            <a:r>
              <a:rPr lang="en-US" sz="3200" dirty="0" smtClean="0">
                <a:solidFill>
                  <a:srgbClr val="FFFFFF"/>
                </a:solidFill>
                <a:latin typeface="Times New Roman"/>
                <a:cs typeface="Times New Roman"/>
              </a:rPr>
              <a:t> </a:t>
            </a:r>
            <a:r>
              <a:rPr lang="en-US" sz="3200" dirty="0" err="1" smtClean="0">
                <a:solidFill>
                  <a:srgbClr val="FFFFFF"/>
                </a:solidFill>
                <a:latin typeface="Times New Roman"/>
                <a:cs typeface="Times New Roman"/>
              </a:rPr>
              <a:t>sicuri</a:t>
            </a:r>
            <a:endParaRPr lang="en-US" sz="3200" dirty="0" smtClean="0">
              <a:solidFill>
                <a:srgbClr val="FFFFFF"/>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a:p>
            <a:pPr marL="457200" indent="-457200">
              <a:buFont typeface="Arial"/>
              <a:buChar char="•"/>
            </a:pPr>
            <a:r>
              <a:rPr lang="en-US" sz="3200" dirty="0" err="1" smtClean="0">
                <a:solidFill>
                  <a:srgbClr val="FFFFFF"/>
                </a:solidFill>
                <a:latin typeface="Times New Roman"/>
                <a:cs typeface="Times New Roman"/>
              </a:rPr>
              <a:t>Perchè</a:t>
            </a:r>
            <a:r>
              <a:rPr lang="en-US" sz="3200" dirty="0" smtClean="0">
                <a:solidFill>
                  <a:srgbClr val="FFFFFF"/>
                </a:solidFill>
                <a:latin typeface="Times New Roman"/>
                <a:cs typeface="Times New Roman"/>
              </a:rPr>
              <a:t> </a:t>
            </a:r>
            <a:r>
              <a:rPr lang="en-US" sz="3200" dirty="0" err="1" smtClean="0">
                <a:solidFill>
                  <a:srgbClr val="FFFFFF"/>
                </a:solidFill>
                <a:latin typeface="Times New Roman"/>
                <a:cs typeface="Times New Roman"/>
              </a:rPr>
              <a:t>sono</a:t>
            </a:r>
            <a:r>
              <a:rPr lang="en-US" sz="3200" dirty="0" smtClean="0">
                <a:solidFill>
                  <a:srgbClr val="FFFFFF"/>
                </a:solidFill>
                <a:latin typeface="Times New Roman"/>
                <a:cs typeface="Times New Roman"/>
              </a:rPr>
              <a:t> </a:t>
            </a:r>
            <a:r>
              <a:rPr lang="en-US" sz="3200" dirty="0" smtClean="0">
                <a:solidFill>
                  <a:srgbClr val="FFFF00"/>
                </a:solidFill>
                <a:latin typeface="Times New Roman"/>
                <a:cs typeface="Times New Roman"/>
              </a:rPr>
              <a:t>PIU’ </a:t>
            </a:r>
            <a:r>
              <a:rPr lang="en-US" sz="3200" dirty="0" err="1" smtClean="0">
                <a:solidFill>
                  <a:srgbClr val="FFFFFF"/>
                </a:solidFill>
                <a:latin typeface="Times New Roman"/>
                <a:cs typeface="Times New Roman"/>
              </a:rPr>
              <a:t>efficaci</a:t>
            </a:r>
            <a:endParaRPr lang="en-US" sz="3200" dirty="0" smtClean="0">
              <a:solidFill>
                <a:srgbClr val="FFFFFF"/>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a:p>
            <a:pPr marL="457200" indent="-457200">
              <a:buFont typeface="Arial"/>
              <a:buChar char="•"/>
            </a:pPr>
            <a:r>
              <a:rPr lang="en-US" sz="3200" dirty="0" err="1" smtClean="0">
                <a:solidFill>
                  <a:srgbClr val="FFFFFF"/>
                </a:solidFill>
                <a:latin typeface="Times New Roman"/>
                <a:cs typeface="Times New Roman"/>
              </a:rPr>
              <a:t>Perchè</a:t>
            </a:r>
            <a:r>
              <a:rPr lang="en-US" sz="3200" dirty="0" smtClean="0">
                <a:solidFill>
                  <a:srgbClr val="FFFFFF"/>
                </a:solidFill>
                <a:latin typeface="Times New Roman"/>
                <a:cs typeface="Times New Roman"/>
              </a:rPr>
              <a:t> </a:t>
            </a:r>
            <a:r>
              <a:rPr lang="en-US" sz="3200" dirty="0" err="1" smtClean="0">
                <a:solidFill>
                  <a:srgbClr val="FFFFFF"/>
                </a:solidFill>
                <a:latin typeface="Times New Roman"/>
                <a:cs typeface="Times New Roman"/>
              </a:rPr>
              <a:t>sono</a:t>
            </a:r>
            <a:r>
              <a:rPr lang="en-US" sz="3200" dirty="0" smtClean="0">
                <a:solidFill>
                  <a:srgbClr val="FFFFFF"/>
                </a:solidFill>
                <a:latin typeface="Times New Roman"/>
                <a:cs typeface="Times New Roman"/>
              </a:rPr>
              <a:t> </a:t>
            </a:r>
            <a:r>
              <a:rPr lang="en-US" sz="3200" dirty="0" smtClean="0">
                <a:solidFill>
                  <a:srgbClr val="FFFF00"/>
                </a:solidFill>
                <a:latin typeface="Times New Roman"/>
                <a:cs typeface="Times New Roman"/>
              </a:rPr>
              <a:t>PIU’ </a:t>
            </a:r>
            <a:r>
              <a:rPr lang="en-US" sz="3200" dirty="0" err="1" smtClean="0">
                <a:solidFill>
                  <a:srgbClr val="FFFFFF"/>
                </a:solidFill>
                <a:latin typeface="Times New Roman"/>
                <a:cs typeface="Times New Roman"/>
              </a:rPr>
              <a:t>maneggevoli</a:t>
            </a:r>
            <a:endParaRPr lang="en-US" sz="3200" dirty="0">
              <a:solidFill>
                <a:srgbClr val="FFFFFF"/>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p:txBody>
      </p:sp>
      <p:sp>
        <p:nvSpPr>
          <p:cNvPr id="3" name="Rectangle 2"/>
          <p:cNvSpPr>
            <a:spLocks noChangeArrowheads="1"/>
          </p:cNvSpPr>
          <p:nvPr/>
        </p:nvSpPr>
        <p:spPr bwMode="auto">
          <a:xfrm>
            <a:off x="72008" y="260648"/>
            <a:ext cx="896448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err="1" smtClean="0">
                <a:solidFill>
                  <a:srgbClr val="FAFF69"/>
                </a:solidFill>
                <a:latin typeface="Times New Roman" charset="0"/>
                <a:cs typeface="Arial" charset="0"/>
              </a:rPr>
              <a:t>Perchè</a:t>
            </a:r>
            <a:r>
              <a:rPr lang="en-US" sz="3200" dirty="0" smtClean="0">
                <a:solidFill>
                  <a:srgbClr val="FAFF69"/>
                </a:solidFill>
                <a:latin typeface="Times New Roman" charset="0"/>
                <a:cs typeface="Arial" charset="0"/>
              </a:rPr>
              <a:t> </a:t>
            </a:r>
            <a:r>
              <a:rPr lang="en-US" sz="3200" dirty="0" err="1" smtClean="0">
                <a:solidFill>
                  <a:srgbClr val="FAFF69"/>
                </a:solidFill>
                <a:latin typeface="Times New Roman" charset="0"/>
                <a:cs typeface="Arial" charset="0"/>
              </a:rPr>
              <a:t>scegliere</a:t>
            </a:r>
            <a:r>
              <a:rPr lang="en-US" sz="3200" dirty="0" smtClean="0">
                <a:solidFill>
                  <a:srgbClr val="FAFF69"/>
                </a:solidFill>
                <a:latin typeface="Times New Roman" charset="0"/>
                <a:cs typeface="Arial" charset="0"/>
              </a:rPr>
              <a:t> </a:t>
            </a:r>
            <a:r>
              <a:rPr lang="it-IT" sz="3200" dirty="0">
                <a:solidFill>
                  <a:srgbClr val="FAFF69"/>
                </a:solidFill>
                <a:latin typeface="Times New Roman" charset="0"/>
                <a:cs typeface="Arial" charset="0"/>
              </a:rPr>
              <a:t>i</a:t>
            </a:r>
            <a:r>
              <a:rPr lang="en-US" sz="3200" dirty="0" smtClean="0">
                <a:solidFill>
                  <a:srgbClr val="FAFF69"/>
                </a:solidFill>
                <a:latin typeface="Times New Roman" charset="0"/>
                <a:cs typeface="Arial" charset="0"/>
              </a:rPr>
              <a:t> NAO?</a:t>
            </a:r>
            <a:endParaRPr lang="en-US" sz="3200" dirty="0">
              <a:solidFill>
                <a:srgbClr val="FAFF69"/>
              </a:solidFill>
              <a:latin typeface="Times New Roman" charset="0"/>
              <a:cs typeface="Arial" charset="0"/>
            </a:endParaRPr>
          </a:p>
        </p:txBody>
      </p:sp>
    </p:spTree>
    <p:extLst>
      <p:ext uri="{BB962C8B-B14F-4D97-AF65-F5344CB8AC3E}">
        <p14:creationId xmlns:p14="http://schemas.microsoft.com/office/powerpoint/2010/main" val="31104088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4" y="1844830"/>
            <a:ext cx="8424936" cy="4524297"/>
          </a:xfrm>
          <a:prstGeom prst="rect">
            <a:avLst/>
          </a:prstGeom>
          <a:noFill/>
        </p:spPr>
        <p:txBody>
          <a:bodyPr wrap="square" lIns="91420" tIns="45711" rIns="91420" bIns="45711" rtlCol="0">
            <a:spAutoFit/>
          </a:bodyPr>
          <a:lstStyle/>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ne </a:t>
            </a:r>
            <a:r>
              <a:rPr lang="en-US" sz="3200" dirty="0" err="1" smtClean="0">
                <a:latin typeface="Times New Roman"/>
                <a:cs typeface="Times New Roman"/>
              </a:rPr>
              <a:t>abbiamo</a:t>
            </a:r>
            <a:r>
              <a:rPr lang="en-US" sz="3200" dirty="0" smtClean="0">
                <a:latin typeface="Times New Roman"/>
                <a:cs typeface="Times New Roman"/>
              </a:rPr>
              <a:t> </a:t>
            </a:r>
            <a:r>
              <a:rPr lang="en-US" sz="3200" dirty="0" err="1" smtClean="0">
                <a:latin typeface="Times New Roman"/>
                <a:cs typeface="Times New Roman"/>
              </a:rPr>
              <a:t>bisogno</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efficaci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sicuri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solidFill>
                  <a:srgbClr val="CC3300"/>
                </a:solidFill>
                <a:latin typeface="Times New Roman"/>
                <a:cs typeface="Times New Roman"/>
              </a:rPr>
              <a:t>Perchè</a:t>
            </a:r>
            <a:r>
              <a:rPr lang="en-US" sz="3200" dirty="0" smtClean="0">
                <a:solidFill>
                  <a:srgbClr val="CC3300"/>
                </a:solidFill>
                <a:latin typeface="Times New Roman"/>
                <a:cs typeface="Times New Roman"/>
              </a:rPr>
              <a:t> </a:t>
            </a:r>
            <a:r>
              <a:rPr lang="en-US" sz="3200" dirty="0" err="1" smtClean="0">
                <a:solidFill>
                  <a:srgbClr val="CC3300"/>
                </a:solidFill>
                <a:latin typeface="Times New Roman"/>
                <a:cs typeface="Times New Roman"/>
              </a:rPr>
              <a:t>sono</a:t>
            </a:r>
            <a:r>
              <a:rPr lang="en-US" sz="3200" dirty="0" smtClean="0">
                <a:solidFill>
                  <a:srgbClr val="CC3300"/>
                </a:solidFill>
                <a:latin typeface="Times New Roman"/>
                <a:cs typeface="Times New Roman"/>
              </a:rPr>
              <a:t> </a:t>
            </a:r>
            <a:r>
              <a:rPr lang="en-US" sz="3200" dirty="0" err="1" smtClean="0">
                <a:solidFill>
                  <a:srgbClr val="CC3300"/>
                </a:solidFill>
                <a:latin typeface="Times New Roman"/>
                <a:cs typeface="Times New Roman"/>
              </a:rPr>
              <a:t>maneggevoli</a:t>
            </a:r>
            <a:endParaRPr lang="en-US" sz="3200" dirty="0">
              <a:solidFill>
                <a:srgbClr val="CC3300"/>
              </a:solidFill>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p:txBody>
      </p:sp>
      <p:sp>
        <p:nvSpPr>
          <p:cNvPr id="3" name="Rectangle 2"/>
          <p:cNvSpPr>
            <a:spLocks noChangeArrowheads="1"/>
          </p:cNvSpPr>
          <p:nvPr/>
        </p:nvSpPr>
        <p:spPr bwMode="auto">
          <a:xfrm>
            <a:off x="72008" y="260648"/>
            <a:ext cx="8964488" cy="1008112"/>
          </a:xfrm>
          <a:prstGeom prst="rect">
            <a:avLst/>
          </a:prstGeom>
          <a:no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err="1" smtClean="0">
                <a:solidFill>
                  <a:srgbClr val="CC3300"/>
                </a:solidFill>
                <a:latin typeface="Times New Roman" charset="0"/>
                <a:cs typeface="Arial" charset="0"/>
              </a:rPr>
              <a:t>Perchè</a:t>
            </a:r>
            <a:r>
              <a:rPr lang="en-US" sz="3200" dirty="0" smtClean="0">
                <a:solidFill>
                  <a:srgbClr val="CC3300"/>
                </a:solidFill>
                <a:latin typeface="Times New Roman" charset="0"/>
                <a:cs typeface="Arial" charset="0"/>
              </a:rPr>
              <a:t> </a:t>
            </a:r>
            <a:r>
              <a:rPr lang="en-US" sz="3200" dirty="0" err="1" smtClean="0">
                <a:solidFill>
                  <a:srgbClr val="CC3300"/>
                </a:solidFill>
                <a:latin typeface="Times New Roman" charset="0"/>
                <a:cs typeface="Arial" charset="0"/>
              </a:rPr>
              <a:t>scegliere</a:t>
            </a:r>
            <a:r>
              <a:rPr lang="en-US" sz="3200" dirty="0" smtClean="0">
                <a:solidFill>
                  <a:srgbClr val="CC3300"/>
                </a:solidFill>
                <a:latin typeface="Times New Roman" charset="0"/>
                <a:cs typeface="Arial" charset="0"/>
              </a:rPr>
              <a:t> </a:t>
            </a:r>
            <a:r>
              <a:rPr lang="it-IT" sz="3200" dirty="0">
                <a:solidFill>
                  <a:srgbClr val="CC3300"/>
                </a:solidFill>
                <a:latin typeface="Times New Roman" charset="0"/>
                <a:cs typeface="Arial" charset="0"/>
              </a:rPr>
              <a:t>i</a:t>
            </a:r>
            <a:r>
              <a:rPr lang="en-US" sz="3200" dirty="0" smtClean="0">
                <a:solidFill>
                  <a:srgbClr val="CC3300"/>
                </a:solidFill>
                <a:latin typeface="Times New Roman" charset="0"/>
                <a:cs typeface="Arial" charset="0"/>
              </a:rPr>
              <a:t> NAO?</a:t>
            </a:r>
            <a:endParaRPr lang="en-US" sz="3200" dirty="0">
              <a:solidFill>
                <a:srgbClr val="CC3300"/>
              </a:solidFill>
              <a:latin typeface="Times New Roman" charset="0"/>
              <a:cs typeface="Arial" charset="0"/>
            </a:endParaRPr>
          </a:p>
        </p:txBody>
      </p:sp>
    </p:spTree>
    <p:extLst>
      <p:ext uri="{BB962C8B-B14F-4D97-AF65-F5344CB8AC3E}">
        <p14:creationId xmlns:p14="http://schemas.microsoft.com/office/powerpoint/2010/main" val="172745149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907704" y="1896804"/>
            <a:ext cx="4767312" cy="4340508"/>
          </a:xfrm>
          <a:prstGeom prst="rect">
            <a:avLst/>
          </a:prstGeom>
        </p:spPr>
      </p:pic>
      <p:pic>
        <p:nvPicPr>
          <p:cNvPr id="3" name="Immagine 2"/>
          <p:cNvPicPr>
            <a:picLocks noChangeAspect="1"/>
          </p:cNvPicPr>
          <p:nvPr/>
        </p:nvPicPr>
        <p:blipFill>
          <a:blip r:embed="rId3"/>
          <a:stretch>
            <a:fillRect/>
          </a:stretch>
        </p:blipFill>
        <p:spPr>
          <a:xfrm>
            <a:off x="360040" y="125760"/>
            <a:ext cx="6300192" cy="1575048"/>
          </a:xfrm>
          <a:prstGeom prst="rect">
            <a:avLst/>
          </a:prstGeom>
        </p:spPr>
      </p:pic>
      <p:sp>
        <p:nvSpPr>
          <p:cNvPr id="4" name="CasellaDiTesto 3"/>
          <p:cNvSpPr txBox="1"/>
          <p:nvPr/>
        </p:nvSpPr>
        <p:spPr>
          <a:xfrm>
            <a:off x="5785569" y="6453336"/>
            <a:ext cx="3322945" cy="338554"/>
          </a:xfrm>
          <a:prstGeom prst="rect">
            <a:avLst/>
          </a:prstGeom>
          <a:noFill/>
        </p:spPr>
        <p:txBody>
          <a:bodyPr wrap="none" rtlCol="0">
            <a:spAutoFit/>
          </a:bodyPr>
          <a:lstStyle/>
          <a:p>
            <a:r>
              <a:rPr lang="en-US" sz="1600" dirty="0" err="1">
                <a:solidFill>
                  <a:srgbClr val="FFFF00"/>
                </a:solidFill>
                <a:latin typeface="Times New Roman"/>
                <a:cs typeface="Times New Roman"/>
              </a:rPr>
              <a:t>Thromb</a:t>
            </a:r>
            <a:r>
              <a:rPr lang="en-US" sz="1600" dirty="0">
                <a:solidFill>
                  <a:srgbClr val="FFFF00"/>
                </a:solidFill>
                <a:latin typeface="Times New Roman"/>
                <a:cs typeface="Times New Roman"/>
              </a:rPr>
              <a:t> </a:t>
            </a:r>
            <a:r>
              <a:rPr lang="en-US" sz="1600" dirty="0" err="1">
                <a:solidFill>
                  <a:srgbClr val="FFFF00"/>
                </a:solidFill>
                <a:latin typeface="Times New Roman"/>
                <a:cs typeface="Times New Roman"/>
              </a:rPr>
              <a:t>Haemost</a:t>
            </a:r>
            <a:r>
              <a:rPr lang="en-US" sz="1600" dirty="0">
                <a:solidFill>
                  <a:srgbClr val="FFFF00"/>
                </a:solidFill>
                <a:latin typeface="Times New Roman"/>
                <a:cs typeface="Times New Roman"/>
              </a:rPr>
              <a:t> 2011; 106: 868–876</a:t>
            </a:r>
            <a:endParaRPr lang="it-IT" sz="1600" dirty="0">
              <a:solidFill>
                <a:srgbClr val="FFFF00"/>
              </a:solidFill>
              <a:latin typeface="Times New Roman"/>
              <a:cs typeface="Times New Roman"/>
            </a:endParaRPr>
          </a:p>
        </p:txBody>
      </p:sp>
    </p:spTree>
    <p:extLst>
      <p:ext uri="{BB962C8B-B14F-4D97-AF65-F5344CB8AC3E}">
        <p14:creationId xmlns:p14="http://schemas.microsoft.com/office/powerpoint/2010/main" val="374019500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360040" y="125760"/>
            <a:ext cx="6300192" cy="1575048"/>
          </a:xfrm>
          <a:prstGeom prst="rect">
            <a:avLst/>
          </a:prstGeom>
        </p:spPr>
      </p:pic>
      <p:sp>
        <p:nvSpPr>
          <p:cNvPr id="4" name="CasellaDiTesto 3"/>
          <p:cNvSpPr txBox="1"/>
          <p:nvPr/>
        </p:nvSpPr>
        <p:spPr>
          <a:xfrm>
            <a:off x="5785569" y="6453336"/>
            <a:ext cx="3322945" cy="338554"/>
          </a:xfrm>
          <a:prstGeom prst="rect">
            <a:avLst/>
          </a:prstGeom>
          <a:noFill/>
        </p:spPr>
        <p:txBody>
          <a:bodyPr wrap="none" rtlCol="0">
            <a:spAutoFit/>
          </a:bodyPr>
          <a:lstStyle/>
          <a:p>
            <a:r>
              <a:rPr lang="en-US" sz="1600" dirty="0" err="1">
                <a:solidFill>
                  <a:srgbClr val="FFFF00"/>
                </a:solidFill>
                <a:latin typeface="Times New Roman"/>
                <a:cs typeface="Times New Roman"/>
              </a:rPr>
              <a:t>Thromb</a:t>
            </a:r>
            <a:r>
              <a:rPr lang="en-US" sz="1600" dirty="0">
                <a:solidFill>
                  <a:srgbClr val="FFFF00"/>
                </a:solidFill>
                <a:latin typeface="Times New Roman"/>
                <a:cs typeface="Times New Roman"/>
              </a:rPr>
              <a:t> </a:t>
            </a:r>
            <a:r>
              <a:rPr lang="en-US" sz="1600" dirty="0" err="1">
                <a:solidFill>
                  <a:srgbClr val="FFFF00"/>
                </a:solidFill>
                <a:latin typeface="Times New Roman"/>
                <a:cs typeface="Times New Roman"/>
              </a:rPr>
              <a:t>Haemost</a:t>
            </a:r>
            <a:r>
              <a:rPr lang="en-US" sz="1600" dirty="0">
                <a:solidFill>
                  <a:srgbClr val="FFFF00"/>
                </a:solidFill>
                <a:latin typeface="Times New Roman"/>
                <a:cs typeface="Times New Roman"/>
              </a:rPr>
              <a:t> 2011; 106: 868–876</a:t>
            </a:r>
            <a:endParaRPr lang="it-IT" sz="1600" dirty="0">
              <a:solidFill>
                <a:srgbClr val="FFFF00"/>
              </a:solidFill>
              <a:latin typeface="Times New Roman"/>
              <a:cs typeface="Times New Roman"/>
            </a:endParaRPr>
          </a:p>
        </p:txBody>
      </p:sp>
      <p:sp>
        <p:nvSpPr>
          <p:cNvPr id="5" name="Rettangolo 4"/>
          <p:cNvSpPr/>
          <p:nvPr/>
        </p:nvSpPr>
        <p:spPr>
          <a:xfrm>
            <a:off x="1259632" y="2204864"/>
            <a:ext cx="6552728" cy="3046988"/>
          </a:xfrm>
          <a:prstGeom prst="rect">
            <a:avLst/>
          </a:prstGeom>
        </p:spPr>
        <p:txBody>
          <a:bodyPr wrap="square">
            <a:spAutoFit/>
          </a:bodyPr>
          <a:lstStyle/>
          <a:p>
            <a:pPr marL="342900" indent="-342900">
              <a:buFont typeface="Arial"/>
              <a:buChar char="•"/>
            </a:pPr>
            <a:r>
              <a:rPr lang="en-US" sz="2400" dirty="0">
                <a:solidFill>
                  <a:schemeClr val="bg1"/>
                </a:solidFill>
                <a:latin typeface="Times New Roman"/>
                <a:cs typeface="Times New Roman"/>
              </a:rPr>
              <a:t>normal renal function: no monitoring;</a:t>
            </a:r>
          </a:p>
          <a:p>
            <a:pPr marL="342900" indent="-342900">
              <a:buFont typeface="Arial"/>
              <a:buChar char="•"/>
            </a:pPr>
            <a:r>
              <a:rPr lang="en-US" sz="2400" dirty="0" smtClean="0">
                <a:solidFill>
                  <a:schemeClr val="bg1"/>
                </a:solidFill>
                <a:latin typeface="Times New Roman"/>
                <a:cs typeface="Times New Roman"/>
              </a:rPr>
              <a:t>mild </a:t>
            </a:r>
            <a:r>
              <a:rPr lang="en-US" sz="2400" dirty="0">
                <a:solidFill>
                  <a:schemeClr val="bg1"/>
                </a:solidFill>
                <a:latin typeface="Times New Roman"/>
                <a:cs typeface="Times New Roman"/>
              </a:rPr>
              <a:t>renal failure: periodic (every year) evaluation of </a:t>
            </a:r>
            <a:r>
              <a:rPr lang="en-US" sz="2400" dirty="0" smtClean="0">
                <a:solidFill>
                  <a:schemeClr val="bg1"/>
                </a:solidFill>
                <a:latin typeface="Times New Roman"/>
                <a:cs typeface="Times New Roman"/>
              </a:rPr>
              <a:t>renal function</a:t>
            </a:r>
            <a:r>
              <a:rPr lang="en-US" sz="2400" dirty="0">
                <a:solidFill>
                  <a:schemeClr val="bg1"/>
                </a:solidFill>
                <a:latin typeface="Times New Roman"/>
                <a:cs typeface="Times New Roman"/>
              </a:rPr>
              <a:t>;</a:t>
            </a:r>
          </a:p>
          <a:p>
            <a:pPr marL="342900" indent="-342900">
              <a:buFont typeface="Arial"/>
              <a:buChar char="•"/>
            </a:pPr>
            <a:r>
              <a:rPr lang="en-US" sz="2400" dirty="0" smtClean="0">
                <a:solidFill>
                  <a:schemeClr val="bg1"/>
                </a:solidFill>
                <a:latin typeface="Times New Roman"/>
                <a:cs typeface="Times New Roman"/>
              </a:rPr>
              <a:t>moderate </a:t>
            </a:r>
            <a:r>
              <a:rPr lang="en-US" sz="2400" dirty="0">
                <a:solidFill>
                  <a:schemeClr val="bg1"/>
                </a:solidFill>
                <a:latin typeface="Times New Roman"/>
                <a:cs typeface="Times New Roman"/>
              </a:rPr>
              <a:t>renal failure: dose reduction (Grade A recommendation</a:t>
            </a:r>
            <a:r>
              <a:rPr lang="en-US" sz="2400" dirty="0" smtClean="0">
                <a:solidFill>
                  <a:schemeClr val="bg1"/>
                </a:solidFill>
                <a:latin typeface="Times New Roman"/>
                <a:cs typeface="Times New Roman"/>
              </a:rPr>
              <a:t>) and </a:t>
            </a:r>
            <a:r>
              <a:rPr lang="en-US" sz="2400" dirty="0">
                <a:solidFill>
                  <a:schemeClr val="bg1"/>
                </a:solidFill>
                <a:latin typeface="Times New Roman"/>
                <a:cs typeface="Times New Roman"/>
              </a:rPr>
              <a:t>periodic (every six months) evaluation;</a:t>
            </a:r>
          </a:p>
          <a:p>
            <a:pPr marL="342900" indent="-342900">
              <a:buFont typeface="Arial"/>
              <a:buChar char="•"/>
            </a:pPr>
            <a:r>
              <a:rPr lang="en-US" sz="2400" dirty="0" smtClean="0">
                <a:solidFill>
                  <a:schemeClr val="bg1"/>
                </a:solidFill>
                <a:latin typeface="Times New Roman"/>
                <a:cs typeface="Times New Roman"/>
              </a:rPr>
              <a:t>severe </a:t>
            </a:r>
            <a:r>
              <a:rPr lang="en-US" sz="2400" dirty="0">
                <a:solidFill>
                  <a:schemeClr val="bg1"/>
                </a:solidFill>
                <a:latin typeface="Times New Roman"/>
                <a:cs typeface="Times New Roman"/>
              </a:rPr>
              <a:t>renal impairment: </a:t>
            </a:r>
            <a:r>
              <a:rPr lang="en-US" sz="2400" dirty="0" err="1">
                <a:solidFill>
                  <a:schemeClr val="bg1"/>
                </a:solidFill>
                <a:latin typeface="Times New Roman"/>
                <a:cs typeface="Times New Roman"/>
              </a:rPr>
              <a:t>dabigatran</a:t>
            </a:r>
            <a:r>
              <a:rPr lang="en-US" sz="2400" dirty="0">
                <a:solidFill>
                  <a:schemeClr val="bg1"/>
                </a:solidFill>
                <a:latin typeface="Times New Roman"/>
                <a:cs typeface="Times New Roman"/>
              </a:rPr>
              <a:t> contraindicated (Grade </a:t>
            </a:r>
            <a:r>
              <a:rPr lang="en-US" sz="2400" dirty="0" smtClean="0">
                <a:solidFill>
                  <a:schemeClr val="bg1"/>
                </a:solidFill>
                <a:latin typeface="Times New Roman"/>
                <a:cs typeface="Times New Roman"/>
              </a:rPr>
              <a:t>A recommendation</a:t>
            </a:r>
            <a:r>
              <a:rPr lang="en-US" sz="2400" dirty="0">
                <a:solidFill>
                  <a:schemeClr val="bg1"/>
                </a:solidFill>
                <a:latin typeface="Times New Roman"/>
                <a:cs typeface="Times New Roman"/>
              </a:rPr>
              <a:t>).</a:t>
            </a:r>
            <a:endParaRPr lang="it-IT" sz="2400" dirty="0">
              <a:solidFill>
                <a:schemeClr val="bg1"/>
              </a:solidFill>
              <a:latin typeface="Times New Roman"/>
              <a:cs typeface="Times New Roman"/>
            </a:endParaRPr>
          </a:p>
        </p:txBody>
      </p:sp>
    </p:spTree>
    <p:extLst>
      <p:ext uri="{BB962C8B-B14F-4D97-AF65-F5344CB8AC3E}">
        <p14:creationId xmlns:p14="http://schemas.microsoft.com/office/powerpoint/2010/main" val="108989109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89202" y="-27384"/>
            <a:ext cx="850327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anchor="ctr"/>
          <a:lstStyle/>
          <a:p>
            <a:pPr algn="ctr" defTabSz="457200">
              <a:lnSpc>
                <a:spcPct val="95000"/>
              </a:lnSpc>
            </a:pPr>
            <a:r>
              <a:rPr lang="en-US" sz="2800" b="0" dirty="0" smtClean="0">
                <a:solidFill>
                  <a:srgbClr val="FAFF69"/>
                </a:solidFill>
                <a:latin typeface="Times New Roman" charset="0"/>
                <a:cs typeface="Arial" charset="0"/>
              </a:rPr>
              <a:t>Possible measures to take in case of bleeding</a:t>
            </a:r>
            <a:endParaRPr lang="en-US" sz="2800" b="0" dirty="0">
              <a:solidFill>
                <a:srgbClr val="FAFF69"/>
              </a:solidFill>
              <a:latin typeface="Times New Roman" charset="0"/>
              <a:cs typeface="Arial" charset="0"/>
            </a:endParaRPr>
          </a:p>
        </p:txBody>
      </p:sp>
      <p:pic>
        <p:nvPicPr>
          <p:cNvPr id="3" name="Immagine 2"/>
          <p:cNvPicPr>
            <a:picLocks noChangeAspect="1"/>
          </p:cNvPicPr>
          <p:nvPr/>
        </p:nvPicPr>
        <p:blipFill rotWithShape="1">
          <a:blip r:embed="rId2"/>
          <a:srcRect l="1983" t="6986" r="1244"/>
          <a:stretch/>
        </p:blipFill>
        <p:spPr>
          <a:xfrm>
            <a:off x="1043608" y="908723"/>
            <a:ext cx="7430277" cy="5380591"/>
          </a:xfrm>
          <a:prstGeom prst="rect">
            <a:avLst/>
          </a:prstGeom>
        </p:spPr>
      </p:pic>
      <p:sp>
        <p:nvSpPr>
          <p:cNvPr id="6" name="Rettangolo 5"/>
          <p:cNvSpPr/>
          <p:nvPr/>
        </p:nvSpPr>
        <p:spPr>
          <a:xfrm>
            <a:off x="3823408" y="6309320"/>
            <a:ext cx="4793537" cy="369332"/>
          </a:xfrm>
          <a:prstGeom prst="rect">
            <a:avLst/>
          </a:prstGeom>
        </p:spPr>
        <p:txBody>
          <a:bodyPr wrap="none">
            <a:spAutoFit/>
          </a:bodyPr>
          <a:lstStyle/>
          <a:p>
            <a:r>
              <a:rPr lang="it-IT" sz="1800" dirty="0" err="1" smtClean="0">
                <a:solidFill>
                  <a:srgbClr val="FFFF00"/>
                </a:solidFill>
                <a:latin typeface="Times New Roman"/>
                <a:cs typeface="Times New Roman"/>
              </a:rPr>
              <a:t>Heidbuchel</a:t>
            </a:r>
            <a:r>
              <a:rPr lang="it-IT" sz="1800" dirty="0" smtClean="0">
                <a:solidFill>
                  <a:srgbClr val="FFFF00"/>
                </a:solidFill>
                <a:latin typeface="Times New Roman"/>
                <a:cs typeface="Times New Roman"/>
              </a:rPr>
              <a:t> H et al. </a:t>
            </a:r>
            <a:r>
              <a:rPr lang="it-IT" sz="1800" dirty="0" err="1" smtClean="0">
                <a:solidFill>
                  <a:srgbClr val="FFFF00"/>
                </a:solidFill>
                <a:latin typeface="Times New Roman"/>
                <a:cs typeface="Times New Roman"/>
              </a:rPr>
              <a:t>Europace</a:t>
            </a:r>
            <a:r>
              <a:rPr lang="it-IT" sz="1800" dirty="0" smtClean="0">
                <a:solidFill>
                  <a:srgbClr val="FFFF00"/>
                </a:solidFill>
                <a:latin typeface="Times New Roman"/>
                <a:cs typeface="Times New Roman"/>
              </a:rPr>
              <a:t> </a:t>
            </a:r>
            <a:r>
              <a:rPr lang="it-IT" sz="1800" dirty="0">
                <a:solidFill>
                  <a:srgbClr val="FFFF00"/>
                </a:solidFill>
                <a:latin typeface="Times New Roman"/>
                <a:cs typeface="Times New Roman"/>
              </a:rPr>
              <a:t>(2013) 15, 625–651</a:t>
            </a:r>
          </a:p>
        </p:txBody>
      </p:sp>
    </p:spTree>
    <p:extLst>
      <p:ext uri="{BB962C8B-B14F-4D97-AF65-F5344CB8AC3E}">
        <p14:creationId xmlns:p14="http://schemas.microsoft.com/office/powerpoint/2010/main" val="274412992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89202" y="116632"/>
            <a:ext cx="850327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anchor="ctr"/>
          <a:lstStyle/>
          <a:p>
            <a:pPr algn="ctr" defTabSz="457200">
              <a:lnSpc>
                <a:spcPct val="95000"/>
              </a:lnSpc>
            </a:pPr>
            <a:r>
              <a:rPr lang="en-US" sz="2800" b="0" dirty="0" smtClean="0">
                <a:solidFill>
                  <a:srgbClr val="FAFF69"/>
                </a:solidFill>
                <a:latin typeface="Times New Roman" charset="0"/>
                <a:cs typeface="Arial" charset="0"/>
              </a:rPr>
              <a:t>Management of bleeding in patients taking NOACs</a:t>
            </a:r>
            <a:endParaRPr lang="en-US" sz="2800" b="0" dirty="0">
              <a:solidFill>
                <a:srgbClr val="FAFF69"/>
              </a:solidFill>
              <a:latin typeface="Times New Roman" charset="0"/>
              <a:cs typeface="Arial" charset="0"/>
            </a:endParaRPr>
          </a:p>
        </p:txBody>
      </p:sp>
      <p:pic>
        <p:nvPicPr>
          <p:cNvPr id="2" name="Immagine 1"/>
          <p:cNvPicPr>
            <a:picLocks noChangeAspect="1"/>
          </p:cNvPicPr>
          <p:nvPr/>
        </p:nvPicPr>
        <p:blipFill>
          <a:blip r:embed="rId2"/>
          <a:stretch>
            <a:fillRect/>
          </a:stretch>
        </p:blipFill>
        <p:spPr>
          <a:xfrm>
            <a:off x="4559300" y="3390900"/>
            <a:ext cx="12700" cy="63500"/>
          </a:xfrm>
          <a:prstGeom prst="rect">
            <a:avLst/>
          </a:prstGeom>
        </p:spPr>
      </p:pic>
      <p:pic>
        <p:nvPicPr>
          <p:cNvPr id="4" name="Immagine 3"/>
          <p:cNvPicPr>
            <a:picLocks noChangeAspect="1"/>
          </p:cNvPicPr>
          <p:nvPr/>
        </p:nvPicPr>
        <p:blipFill>
          <a:blip r:embed="rId2"/>
          <a:stretch>
            <a:fillRect/>
          </a:stretch>
        </p:blipFill>
        <p:spPr>
          <a:xfrm>
            <a:off x="4559300" y="3390900"/>
            <a:ext cx="12700" cy="63500"/>
          </a:xfrm>
          <a:prstGeom prst="rect">
            <a:avLst/>
          </a:prstGeom>
        </p:spPr>
      </p:pic>
      <p:pic>
        <p:nvPicPr>
          <p:cNvPr id="6" name="Immagine 5"/>
          <p:cNvPicPr>
            <a:picLocks noChangeAspect="1"/>
          </p:cNvPicPr>
          <p:nvPr/>
        </p:nvPicPr>
        <p:blipFill>
          <a:blip r:embed="rId3"/>
          <a:stretch>
            <a:fillRect/>
          </a:stretch>
        </p:blipFill>
        <p:spPr>
          <a:xfrm>
            <a:off x="-29878" y="1052736"/>
            <a:ext cx="9144000" cy="4676112"/>
          </a:xfrm>
          <a:prstGeom prst="rect">
            <a:avLst/>
          </a:prstGeom>
        </p:spPr>
      </p:pic>
      <p:sp>
        <p:nvSpPr>
          <p:cNvPr id="7" name="Rettangolo 6"/>
          <p:cNvSpPr/>
          <p:nvPr/>
        </p:nvSpPr>
        <p:spPr>
          <a:xfrm>
            <a:off x="3823408" y="6309320"/>
            <a:ext cx="4793537" cy="369332"/>
          </a:xfrm>
          <a:prstGeom prst="rect">
            <a:avLst/>
          </a:prstGeom>
        </p:spPr>
        <p:txBody>
          <a:bodyPr wrap="none">
            <a:spAutoFit/>
          </a:bodyPr>
          <a:lstStyle/>
          <a:p>
            <a:r>
              <a:rPr lang="it-IT" sz="1800" dirty="0" err="1" smtClean="0">
                <a:solidFill>
                  <a:srgbClr val="FFFF00"/>
                </a:solidFill>
                <a:latin typeface="Times New Roman"/>
                <a:cs typeface="Times New Roman"/>
              </a:rPr>
              <a:t>Heidbuchel</a:t>
            </a:r>
            <a:r>
              <a:rPr lang="it-IT" sz="1800" dirty="0" smtClean="0">
                <a:solidFill>
                  <a:srgbClr val="FFFF00"/>
                </a:solidFill>
                <a:latin typeface="Times New Roman"/>
                <a:cs typeface="Times New Roman"/>
              </a:rPr>
              <a:t> H et al. </a:t>
            </a:r>
            <a:r>
              <a:rPr lang="it-IT" sz="1800" dirty="0" err="1" smtClean="0">
                <a:solidFill>
                  <a:srgbClr val="FFFF00"/>
                </a:solidFill>
                <a:latin typeface="Times New Roman"/>
                <a:cs typeface="Times New Roman"/>
              </a:rPr>
              <a:t>Europace</a:t>
            </a:r>
            <a:r>
              <a:rPr lang="it-IT" sz="1800" dirty="0" smtClean="0">
                <a:solidFill>
                  <a:srgbClr val="FFFF00"/>
                </a:solidFill>
                <a:latin typeface="Times New Roman"/>
                <a:cs typeface="Times New Roman"/>
              </a:rPr>
              <a:t> </a:t>
            </a:r>
            <a:r>
              <a:rPr lang="it-IT" sz="1800" dirty="0">
                <a:solidFill>
                  <a:srgbClr val="FFFF00"/>
                </a:solidFill>
                <a:latin typeface="Times New Roman"/>
                <a:cs typeface="Times New Roman"/>
              </a:rPr>
              <a:t>(2013) 15, 625–651</a:t>
            </a:r>
          </a:p>
        </p:txBody>
      </p:sp>
    </p:spTree>
    <p:extLst>
      <p:ext uri="{BB962C8B-B14F-4D97-AF65-F5344CB8AC3E}">
        <p14:creationId xmlns:p14="http://schemas.microsoft.com/office/powerpoint/2010/main" val="203611738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l="2737" t="17697" r="1655"/>
          <a:stretch/>
        </p:blipFill>
        <p:spPr>
          <a:xfrm>
            <a:off x="250129" y="1097056"/>
            <a:ext cx="8735142" cy="5644313"/>
          </a:xfrm>
          <a:prstGeom prst="rect">
            <a:avLst/>
          </a:prstGeom>
        </p:spPr>
      </p:pic>
      <p:sp>
        <p:nvSpPr>
          <p:cNvPr id="5" name="Rectangle 2"/>
          <p:cNvSpPr>
            <a:spLocks noChangeArrowheads="1"/>
          </p:cNvSpPr>
          <p:nvPr/>
        </p:nvSpPr>
        <p:spPr bwMode="auto">
          <a:xfrm>
            <a:off x="389202" y="44624"/>
            <a:ext cx="8503278"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anchor="ctr"/>
          <a:lstStyle/>
          <a:p>
            <a:pPr algn="ctr" defTabSz="457200">
              <a:lnSpc>
                <a:spcPct val="95000"/>
              </a:lnSpc>
            </a:pPr>
            <a:r>
              <a:rPr lang="en-US" sz="2800" b="0" dirty="0" smtClean="0">
                <a:solidFill>
                  <a:srgbClr val="FAFF69"/>
                </a:solidFill>
                <a:latin typeface="Times New Roman" charset="0"/>
                <a:cs typeface="Arial" charset="0"/>
              </a:rPr>
              <a:t>When to restart NAO after surgery</a:t>
            </a:r>
            <a:endParaRPr lang="en-US" sz="2800" b="0" dirty="0">
              <a:solidFill>
                <a:srgbClr val="FAFF69"/>
              </a:solidFill>
              <a:latin typeface="Times New Roman" charset="0"/>
              <a:cs typeface="Arial" charset="0"/>
            </a:endParaRPr>
          </a:p>
        </p:txBody>
      </p:sp>
    </p:spTree>
    <p:extLst>
      <p:ext uri="{BB962C8B-B14F-4D97-AF65-F5344CB8AC3E}">
        <p14:creationId xmlns:p14="http://schemas.microsoft.com/office/powerpoint/2010/main" val="144489136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b="18624"/>
          <a:stretch/>
        </p:blipFill>
        <p:spPr>
          <a:xfrm>
            <a:off x="1187623" y="1124764"/>
            <a:ext cx="6876256" cy="4123117"/>
          </a:xfrm>
          <a:prstGeom prst="rect">
            <a:avLst/>
          </a:prstGeom>
        </p:spPr>
      </p:pic>
      <p:sp>
        <p:nvSpPr>
          <p:cNvPr id="5" name="CasellaDiTesto 4"/>
          <p:cNvSpPr txBox="1"/>
          <p:nvPr/>
        </p:nvSpPr>
        <p:spPr>
          <a:xfrm>
            <a:off x="395536" y="153534"/>
            <a:ext cx="5976664" cy="523220"/>
          </a:xfrm>
          <a:prstGeom prst="rect">
            <a:avLst/>
          </a:prstGeom>
          <a:noFill/>
        </p:spPr>
        <p:txBody>
          <a:bodyPr wrap="square" rtlCol="0">
            <a:spAutoFit/>
          </a:bodyPr>
          <a:lstStyle/>
          <a:p>
            <a:pPr algn="ctr"/>
            <a:r>
              <a:rPr lang="it-IT" sz="2800" dirty="0" err="1" smtClean="0">
                <a:solidFill>
                  <a:srgbClr val="FFFF00"/>
                </a:solidFill>
                <a:latin typeface="Times New Roman"/>
                <a:cs typeface="Times New Roman"/>
              </a:rPr>
              <a:t>Warfarin</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causes</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intracranial</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bleeding</a:t>
            </a:r>
            <a:endParaRPr lang="it-IT" sz="2800" dirty="0">
              <a:solidFill>
                <a:srgbClr val="FFFF00"/>
              </a:solidFill>
              <a:latin typeface="Times New Roman"/>
              <a:cs typeface="Times New Roman"/>
            </a:endParaRPr>
          </a:p>
        </p:txBody>
      </p:sp>
      <p:pic>
        <p:nvPicPr>
          <p:cNvPr id="6" name="Immagine 5"/>
          <p:cNvPicPr>
            <a:picLocks noChangeAspect="1"/>
          </p:cNvPicPr>
          <p:nvPr/>
        </p:nvPicPr>
        <p:blipFill rotWithShape="1">
          <a:blip r:embed="rId2"/>
          <a:srcRect l="46327" t="82344"/>
          <a:stretch/>
        </p:blipFill>
        <p:spPr>
          <a:xfrm>
            <a:off x="4373216" y="5512924"/>
            <a:ext cx="3690663" cy="894579"/>
          </a:xfrm>
          <a:prstGeom prst="rect">
            <a:avLst/>
          </a:prstGeom>
        </p:spPr>
      </p:pic>
    </p:spTree>
    <p:extLst>
      <p:ext uri="{BB962C8B-B14F-4D97-AF65-F5344CB8AC3E}">
        <p14:creationId xmlns:p14="http://schemas.microsoft.com/office/powerpoint/2010/main" val="306229986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b="20595"/>
          <a:stretch/>
        </p:blipFill>
        <p:spPr>
          <a:xfrm>
            <a:off x="611560" y="1680048"/>
            <a:ext cx="6630442" cy="3909192"/>
          </a:xfrm>
          <a:prstGeom prst="rect">
            <a:avLst/>
          </a:prstGeom>
        </p:spPr>
      </p:pic>
      <p:pic>
        <p:nvPicPr>
          <p:cNvPr id="6" name="Immagine 5"/>
          <p:cNvPicPr>
            <a:picLocks noChangeAspect="1"/>
          </p:cNvPicPr>
          <p:nvPr/>
        </p:nvPicPr>
        <p:blipFill rotWithShape="1">
          <a:blip r:embed="rId2"/>
          <a:srcRect l="47894" t="82981"/>
          <a:stretch/>
        </p:blipFill>
        <p:spPr>
          <a:xfrm>
            <a:off x="4788026" y="5805264"/>
            <a:ext cx="3770548" cy="914400"/>
          </a:xfrm>
          <a:prstGeom prst="rect">
            <a:avLst/>
          </a:prstGeom>
        </p:spPr>
      </p:pic>
      <p:sp>
        <p:nvSpPr>
          <p:cNvPr id="7" name="CasellaDiTesto 6"/>
          <p:cNvSpPr txBox="1"/>
          <p:nvPr/>
        </p:nvSpPr>
        <p:spPr>
          <a:xfrm>
            <a:off x="107504" y="404684"/>
            <a:ext cx="8784976" cy="830997"/>
          </a:xfrm>
          <a:prstGeom prst="rect">
            <a:avLst/>
          </a:prstGeom>
          <a:noFill/>
        </p:spPr>
        <p:txBody>
          <a:bodyPr wrap="square" rtlCol="0">
            <a:spAutoFit/>
          </a:bodyPr>
          <a:lstStyle/>
          <a:p>
            <a:pPr algn="ctr"/>
            <a:r>
              <a:rPr lang="it-IT" sz="2400" dirty="0" smtClean="0">
                <a:solidFill>
                  <a:srgbClr val="FFFF00"/>
                </a:solidFill>
                <a:latin typeface="Times New Roman"/>
                <a:cs typeface="Times New Roman"/>
              </a:rPr>
              <a:t>The new </a:t>
            </a:r>
            <a:r>
              <a:rPr lang="it-IT" sz="2400" dirty="0" err="1" smtClean="0">
                <a:solidFill>
                  <a:srgbClr val="FFFF00"/>
                </a:solidFill>
                <a:latin typeface="Times New Roman"/>
                <a:cs typeface="Times New Roman"/>
              </a:rPr>
              <a:t>oral</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anticoagulants</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all</a:t>
            </a:r>
            <a:r>
              <a:rPr lang="it-IT" sz="2400" dirty="0" smtClean="0">
                <a:solidFill>
                  <a:srgbClr val="FFFF00"/>
                </a:solidFill>
                <a:latin typeface="Times New Roman"/>
                <a:cs typeface="Times New Roman"/>
              </a:rPr>
              <a:t> </a:t>
            </a:r>
            <a:r>
              <a:rPr lang="it-IT" sz="2400" u="sng" dirty="0" smtClean="0">
                <a:solidFill>
                  <a:srgbClr val="FFFF00"/>
                </a:solidFill>
                <a:latin typeface="Times New Roman"/>
                <a:cs typeface="Times New Roman"/>
              </a:rPr>
              <a:t>cause</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bleeding</a:t>
            </a:r>
            <a:r>
              <a:rPr lang="it-IT" sz="2400" dirty="0" smtClean="0">
                <a:solidFill>
                  <a:srgbClr val="FFFF00"/>
                </a:solidFill>
                <a:latin typeface="Times New Roman"/>
                <a:cs typeface="Times New Roman"/>
              </a:rPr>
              <a:t>. Some of </a:t>
            </a:r>
            <a:r>
              <a:rPr lang="it-IT" sz="2400" dirty="0" err="1" smtClean="0">
                <a:solidFill>
                  <a:srgbClr val="FFFF00"/>
                </a:solidFill>
                <a:latin typeface="Times New Roman"/>
                <a:cs typeface="Times New Roman"/>
              </a:rPr>
              <a:t>them</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at</a:t>
            </a:r>
            <a:r>
              <a:rPr lang="it-IT" sz="2400" dirty="0" smtClean="0">
                <a:solidFill>
                  <a:srgbClr val="FFFF00"/>
                </a:solidFill>
                <a:latin typeface="Times New Roman"/>
                <a:cs typeface="Times New Roman"/>
              </a:rPr>
              <a:t> the </a:t>
            </a:r>
            <a:r>
              <a:rPr lang="it-IT" sz="2400" dirty="0" err="1" smtClean="0">
                <a:solidFill>
                  <a:srgbClr val="FFFF00"/>
                </a:solidFill>
                <a:latin typeface="Times New Roman"/>
                <a:cs typeface="Times New Roman"/>
              </a:rPr>
              <a:t>doses</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studied</a:t>
            </a:r>
            <a:r>
              <a:rPr lang="it-IT" sz="2400" dirty="0" smtClean="0">
                <a:solidFill>
                  <a:srgbClr val="FFFF00"/>
                </a:solidFill>
                <a:latin typeface="Times New Roman"/>
                <a:cs typeface="Times New Roman"/>
              </a:rPr>
              <a:t>) cause </a:t>
            </a:r>
            <a:r>
              <a:rPr lang="it-IT" sz="2400" dirty="0" err="1" smtClean="0">
                <a:solidFill>
                  <a:srgbClr val="FFFF00"/>
                </a:solidFill>
                <a:latin typeface="Times New Roman"/>
                <a:cs typeface="Times New Roman"/>
              </a:rPr>
              <a:t>less</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bleeding</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than</a:t>
            </a:r>
            <a:r>
              <a:rPr lang="it-IT" sz="2400" dirty="0" smtClean="0">
                <a:solidFill>
                  <a:srgbClr val="FFFF00"/>
                </a:solidFill>
                <a:latin typeface="Times New Roman"/>
                <a:cs typeface="Times New Roman"/>
              </a:rPr>
              <a:t> </a:t>
            </a:r>
            <a:r>
              <a:rPr lang="it-IT" sz="2400" dirty="0" err="1" smtClean="0">
                <a:solidFill>
                  <a:srgbClr val="FFFF00"/>
                </a:solidFill>
                <a:latin typeface="Times New Roman"/>
                <a:cs typeface="Times New Roman"/>
              </a:rPr>
              <a:t>warfarin</a:t>
            </a:r>
            <a:r>
              <a:rPr lang="it-IT" sz="2400" dirty="0" smtClean="0">
                <a:solidFill>
                  <a:srgbClr val="FFFF00"/>
                </a:solidFill>
                <a:latin typeface="Times New Roman"/>
                <a:cs typeface="Times New Roman"/>
              </a:rPr>
              <a:t>.</a:t>
            </a:r>
            <a:endParaRPr lang="it-IT" sz="2400" dirty="0">
              <a:solidFill>
                <a:srgbClr val="FFFF00"/>
              </a:solidFill>
              <a:latin typeface="Times New Roman"/>
              <a:cs typeface="Times New Roman"/>
            </a:endParaRPr>
          </a:p>
        </p:txBody>
      </p:sp>
    </p:spTree>
    <p:extLst>
      <p:ext uri="{BB962C8B-B14F-4D97-AF65-F5344CB8AC3E}">
        <p14:creationId xmlns:p14="http://schemas.microsoft.com/office/powerpoint/2010/main" val="62875854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5077" b="16750"/>
          <a:stretch/>
        </p:blipFill>
        <p:spPr>
          <a:xfrm>
            <a:off x="0" y="1030941"/>
            <a:ext cx="9144000" cy="4661648"/>
          </a:xfrm>
          <a:prstGeom prst="rect">
            <a:avLst/>
          </a:prstGeom>
        </p:spPr>
      </p:pic>
      <p:sp>
        <p:nvSpPr>
          <p:cNvPr id="3" name="CasellaDiTesto 2"/>
          <p:cNvSpPr txBox="1"/>
          <p:nvPr/>
        </p:nvSpPr>
        <p:spPr>
          <a:xfrm>
            <a:off x="179512" y="260648"/>
            <a:ext cx="9141973" cy="523220"/>
          </a:xfrm>
          <a:prstGeom prst="rect">
            <a:avLst/>
          </a:prstGeom>
          <a:noFill/>
        </p:spPr>
        <p:txBody>
          <a:bodyPr wrap="square" rtlCol="0">
            <a:spAutoFit/>
          </a:bodyPr>
          <a:lstStyle/>
          <a:p>
            <a:pPr algn="ctr"/>
            <a:r>
              <a:rPr lang="it-IT" sz="2800" dirty="0" smtClean="0">
                <a:solidFill>
                  <a:srgbClr val="FFFF00"/>
                </a:solidFill>
                <a:latin typeface="Times New Roman"/>
                <a:cs typeface="Times New Roman"/>
              </a:rPr>
              <a:t>“</a:t>
            </a:r>
            <a:r>
              <a:rPr lang="it-IT" sz="2800" dirty="0" err="1" smtClean="0">
                <a:solidFill>
                  <a:srgbClr val="FFFF00"/>
                </a:solidFill>
                <a:latin typeface="Times New Roman"/>
                <a:cs typeface="Times New Roman"/>
              </a:rPr>
              <a:t>Adjusted</a:t>
            </a:r>
            <a:r>
              <a:rPr lang="it-IT" sz="2800" dirty="0" smtClean="0">
                <a:solidFill>
                  <a:srgbClr val="FFFF00"/>
                </a:solidFill>
                <a:latin typeface="Times New Roman"/>
                <a:cs typeface="Times New Roman"/>
              </a:rPr>
              <a:t> dose” </a:t>
            </a:r>
            <a:r>
              <a:rPr lang="it-IT" sz="2800" dirty="0" err="1" smtClean="0">
                <a:solidFill>
                  <a:srgbClr val="FFFF00"/>
                </a:solidFill>
                <a:latin typeface="Times New Roman"/>
                <a:cs typeface="Times New Roman"/>
              </a:rPr>
              <a:t>is</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not</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Low</a:t>
            </a:r>
            <a:r>
              <a:rPr lang="it-IT" sz="2800" dirty="0" smtClean="0">
                <a:solidFill>
                  <a:srgbClr val="FFFF00"/>
                </a:solidFill>
                <a:latin typeface="Times New Roman"/>
                <a:cs typeface="Times New Roman"/>
              </a:rPr>
              <a:t> dose”</a:t>
            </a:r>
          </a:p>
        </p:txBody>
      </p:sp>
    </p:spTree>
    <p:extLst>
      <p:ext uri="{BB962C8B-B14F-4D97-AF65-F5344CB8AC3E}">
        <p14:creationId xmlns:p14="http://schemas.microsoft.com/office/powerpoint/2010/main" val="369466317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7429" b="19608"/>
          <a:stretch/>
        </p:blipFill>
        <p:spPr>
          <a:xfrm>
            <a:off x="12700" y="1195294"/>
            <a:ext cx="9105580" cy="4318000"/>
          </a:xfrm>
          <a:prstGeom prst="rect">
            <a:avLst/>
          </a:prstGeom>
        </p:spPr>
      </p:pic>
      <p:sp>
        <p:nvSpPr>
          <p:cNvPr id="3" name="CasellaDiTesto 2"/>
          <p:cNvSpPr txBox="1"/>
          <p:nvPr/>
        </p:nvSpPr>
        <p:spPr>
          <a:xfrm>
            <a:off x="179512" y="260648"/>
            <a:ext cx="9141973" cy="523220"/>
          </a:xfrm>
          <a:prstGeom prst="rect">
            <a:avLst/>
          </a:prstGeom>
          <a:noFill/>
        </p:spPr>
        <p:txBody>
          <a:bodyPr wrap="square" rtlCol="0">
            <a:spAutoFit/>
          </a:bodyPr>
          <a:lstStyle/>
          <a:p>
            <a:pPr algn="ctr"/>
            <a:r>
              <a:rPr lang="it-IT" sz="2800" dirty="0" smtClean="0">
                <a:solidFill>
                  <a:srgbClr val="FFFF00"/>
                </a:solidFill>
                <a:latin typeface="Times New Roman"/>
                <a:cs typeface="Times New Roman"/>
              </a:rPr>
              <a:t>“</a:t>
            </a:r>
            <a:r>
              <a:rPr lang="it-IT" sz="2800" dirty="0" err="1" smtClean="0">
                <a:solidFill>
                  <a:srgbClr val="FFFF00"/>
                </a:solidFill>
                <a:latin typeface="Times New Roman"/>
                <a:cs typeface="Times New Roman"/>
              </a:rPr>
              <a:t>Low</a:t>
            </a:r>
            <a:r>
              <a:rPr lang="it-IT" sz="2800" dirty="0">
                <a:solidFill>
                  <a:srgbClr val="FFFF00"/>
                </a:solidFill>
                <a:latin typeface="Times New Roman"/>
                <a:cs typeface="Times New Roman"/>
              </a:rPr>
              <a:t> </a:t>
            </a:r>
            <a:r>
              <a:rPr lang="it-IT" sz="2800" dirty="0" smtClean="0">
                <a:solidFill>
                  <a:srgbClr val="FFFF00"/>
                </a:solidFill>
                <a:latin typeface="Times New Roman"/>
                <a:cs typeface="Times New Roman"/>
              </a:rPr>
              <a:t>dose” </a:t>
            </a:r>
            <a:r>
              <a:rPr lang="it-IT" sz="2800" dirty="0" err="1" smtClean="0">
                <a:solidFill>
                  <a:srgbClr val="FFFF00"/>
                </a:solidFill>
                <a:latin typeface="Times New Roman"/>
                <a:cs typeface="Times New Roman"/>
              </a:rPr>
              <a:t>is</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less</a:t>
            </a:r>
            <a:r>
              <a:rPr lang="it-IT" sz="2800" dirty="0" smtClean="0">
                <a:solidFill>
                  <a:srgbClr val="FFFF00"/>
                </a:solidFill>
                <a:latin typeface="Times New Roman"/>
                <a:cs typeface="Times New Roman"/>
              </a:rPr>
              <a:t> </a:t>
            </a:r>
            <a:r>
              <a:rPr lang="it-IT" sz="2800" dirty="0" err="1" smtClean="0">
                <a:solidFill>
                  <a:srgbClr val="FFFF00"/>
                </a:solidFill>
                <a:latin typeface="Times New Roman"/>
                <a:cs typeface="Times New Roman"/>
              </a:rPr>
              <a:t>effective</a:t>
            </a:r>
            <a:r>
              <a:rPr lang="it-IT" sz="2800" dirty="0" smtClean="0">
                <a:solidFill>
                  <a:srgbClr val="FFFF00"/>
                </a:solidFill>
                <a:latin typeface="Times New Roman"/>
                <a:cs typeface="Times New Roman"/>
              </a:rPr>
              <a:t>”</a:t>
            </a:r>
          </a:p>
        </p:txBody>
      </p:sp>
    </p:spTree>
    <p:extLst>
      <p:ext uri="{BB962C8B-B14F-4D97-AF65-F5344CB8AC3E}">
        <p14:creationId xmlns:p14="http://schemas.microsoft.com/office/powerpoint/2010/main" val="2742171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descr="Schermata 05-2456808 alle 16.18.58.png"/>
          <p:cNvPicPr>
            <a:picLocks noChangeAspect="1"/>
          </p:cNvPicPr>
          <p:nvPr/>
        </p:nvPicPr>
        <p:blipFill rotWithShape="1">
          <a:blip r:embed="rId2">
            <a:extLst>
              <a:ext uri="{28A0092B-C50C-407E-A947-70E740481C1C}">
                <a14:useLocalDpi xmlns:a14="http://schemas.microsoft.com/office/drawing/2010/main" val="0"/>
              </a:ext>
            </a:extLst>
          </a:blip>
          <a:srcRect l="15652" t="34710" r="20199" b="26085"/>
          <a:stretch/>
        </p:blipFill>
        <p:spPr>
          <a:xfrm>
            <a:off x="1403648" y="548680"/>
            <a:ext cx="5865868" cy="2015576"/>
          </a:xfrm>
          <a:prstGeom prst="rect">
            <a:avLst/>
          </a:prstGeom>
        </p:spPr>
      </p:pic>
      <p:pic>
        <p:nvPicPr>
          <p:cNvPr id="10" name="Immagine 9"/>
          <p:cNvPicPr>
            <a:picLocks noChangeAspect="1"/>
          </p:cNvPicPr>
          <p:nvPr/>
        </p:nvPicPr>
        <p:blipFill>
          <a:blip r:embed="rId3"/>
          <a:stretch>
            <a:fillRect/>
          </a:stretch>
        </p:blipFill>
        <p:spPr>
          <a:xfrm>
            <a:off x="539552" y="3068960"/>
            <a:ext cx="8074866" cy="2664296"/>
          </a:xfrm>
          <a:prstGeom prst="rect">
            <a:avLst/>
          </a:prstGeom>
        </p:spPr>
      </p:pic>
    </p:spTree>
    <p:extLst>
      <p:ext uri="{BB962C8B-B14F-4D97-AF65-F5344CB8AC3E}">
        <p14:creationId xmlns:p14="http://schemas.microsoft.com/office/powerpoint/2010/main" val="742859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b="60911"/>
          <a:stretch/>
        </p:blipFill>
        <p:spPr>
          <a:xfrm>
            <a:off x="2339762" y="316255"/>
            <a:ext cx="4482353" cy="2680717"/>
          </a:xfrm>
          <a:prstGeom prst="rect">
            <a:avLst/>
          </a:prstGeom>
        </p:spPr>
      </p:pic>
      <p:pic>
        <p:nvPicPr>
          <p:cNvPr id="3" name="Immagine 2"/>
          <p:cNvPicPr>
            <a:picLocks noChangeAspect="1"/>
          </p:cNvPicPr>
          <p:nvPr/>
        </p:nvPicPr>
        <p:blipFill rotWithShape="1">
          <a:blip r:embed="rId2"/>
          <a:srcRect t="58485" b="2719"/>
          <a:stretch/>
        </p:blipFill>
        <p:spPr>
          <a:xfrm>
            <a:off x="2324110" y="4011018"/>
            <a:ext cx="4482353" cy="2660561"/>
          </a:xfrm>
          <a:prstGeom prst="rect">
            <a:avLst/>
          </a:prstGeom>
        </p:spPr>
      </p:pic>
      <p:sp>
        <p:nvSpPr>
          <p:cNvPr id="4" name="CasellaDiTesto 3"/>
          <p:cNvSpPr txBox="1"/>
          <p:nvPr/>
        </p:nvSpPr>
        <p:spPr>
          <a:xfrm>
            <a:off x="1619685" y="3140968"/>
            <a:ext cx="5827603" cy="707886"/>
          </a:xfrm>
          <a:prstGeom prst="rect">
            <a:avLst/>
          </a:prstGeom>
          <a:noFill/>
        </p:spPr>
        <p:txBody>
          <a:bodyPr wrap="none" rtlCol="0">
            <a:spAutoFit/>
          </a:bodyPr>
          <a:lstStyle/>
          <a:p>
            <a:pPr algn="ctr"/>
            <a:r>
              <a:rPr lang="it-IT" i="1" dirty="0" smtClean="0">
                <a:solidFill>
                  <a:schemeClr val="bg1"/>
                </a:solidFill>
                <a:latin typeface="Times New Roman"/>
                <a:cs typeface="Times New Roman"/>
              </a:rPr>
              <a:t>New </a:t>
            </a:r>
            <a:r>
              <a:rPr lang="it-IT" i="1" dirty="0" err="1" smtClean="0">
                <a:solidFill>
                  <a:schemeClr val="bg1"/>
                </a:solidFill>
                <a:latin typeface="Times New Roman"/>
                <a:cs typeface="Times New Roman"/>
              </a:rPr>
              <a:t>oral</a:t>
            </a:r>
            <a:r>
              <a:rPr lang="it-IT" i="1" dirty="0" smtClean="0">
                <a:solidFill>
                  <a:schemeClr val="bg1"/>
                </a:solidFill>
                <a:latin typeface="Times New Roman"/>
                <a:cs typeface="Times New Roman"/>
              </a:rPr>
              <a:t> </a:t>
            </a:r>
            <a:r>
              <a:rPr lang="it-IT" i="1" dirty="0" err="1" smtClean="0">
                <a:solidFill>
                  <a:schemeClr val="bg1"/>
                </a:solidFill>
                <a:latin typeface="Times New Roman"/>
                <a:cs typeface="Times New Roman"/>
              </a:rPr>
              <a:t>anticoagulantes</a:t>
            </a:r>
            <a:r>
              <a:rPr lang="it-IT" i="1" dirty="0" smtClean="0">
                <a:solidFill>
                  <a:schemeClr val="bg1"/>
                </a:solidFill>
                <a:latin typeface="Times New Roman"/>
                <a:cs typeface="Times New Roman"/>
              </a:rPr>
              <a:t> and </a:t>
            </a:r>
            <a:r>
              <a:rPr lang="it-IT" i="1" dirty="0" err="1" smtClean="0">
                <a:solidFill>
                  <a:schemeClr val="bg1"/>
                </a:solidFill>
                <a:latin typeface="Times New Roman"/>
                <a:cs typeface="Times New Roman"/>
              </a:rPr>
              <a:t>oral</a:t>
            </a:r>
            <a:r>
              <a:rPr lang="it-IT" i="1" dirty="0" smtClean="0">
                <a:solidFill>
                  <a:schemeClr val="bg1"/>
                </a:solidFill>
                <a:latin typeface="Times New Roman"/>
                <a:cs typeface="Times New Roman"/>
              </a:rPr>
              <a:t> </a:t>
            </a:r>
            <a:r>
              <a:rPr lang="it-IT" i="1" dirty="0" err="1" smtClean="0">
                <a:solidFill>
                  <a:schemeClr val="bg1"/>
                </a:solidFill>
                <a:latin typeface="Times New Roman"/>
                <a:cs typeface="Times New Roman"/>
              </a:rPr>
              <a:t>antiplatelet</a:t>
            </a:r>
            <a:r>
              <a:rPr lang="it-IT" i="1" dirty="0" smtClean="0">
                <a:solidFill>
                  <a:schemeClr val="bg1"/>
                </a:solidFill>
                <a:latin typeface="Times New Roman"/>
                <a:cs typeface="Times New Roman"/>
              </a:rPr>
              <a:t> </a:t>
            </a:r>
            <a:r>
              <a:rPr lang="it-IT" i="1" dirty="0" err="1" smtClean="0">
                <a:solidFill>
                  <a:schemeClr val="bg1"/>
                </a:solidFill>
                <a:latin typeface="Times New Roman"/>
                <a:cs typeface="Times New Roman"/>
              </a:rPr>
              <a:t>drugs</a:t>
            </a:r>
            <a:r>
              <a:rPr lang="it-IT" i="1" dirty="0" smtClean="0">
                <a:solidFill>
                  <a:schemeClr val="bg1"/>
                </a:solidFill>
                <a:latin typeface="Times New Roman"/>
                <a:cs typeface="Times New Roman"/>
              </a:rPr>
              <a:t>: </a:t>
            </a:r>
          </a:p>
          <a:p>
            <a:pPr algn="ctr"/>
            <a:r>
              <a:rPr lang="it-IT" i="1" dirty="0" smtClean="0">
                <a:solidFill>
                  <a:schemeClr val="bg1"/>
                </a:solidFill>
                <a:latin typeface="Times New Roman"/>
                <a:cs typeface="Times New Roman"/>
              </a:rPr>
              <a:t>so </a:t>
            </a:r>
            <a:r>
              <a:rPr lang="it-IT" i="1" dirty="0" err="1" smtClean="0">
                <a:solidFill>
                  <a:schemeClr val="bg1"/>
                </a:solidFill>
                <a:latin typeface="Times New Roman"/>
                <a:cs typeface="Times New Roman"/>
              </a:rPr>
              <a:t>different</a:t>
            </a:r>
            <a:r>
              <a:rPr lang="it-IT" i="1" dirty="0" smtClean="0">
                <a:solidFill>
                  <a:schemeClr val="bg1"/>
                </a:solidFill>
                <a:latin typeface="Times New Roman"/>
                <a:cs typeface="Times New Roman"/>
              </a:rPr>
              <a:t>, so </a:t>
            </a:r>
            <a:r>
              <a:rPr lang="it-IT" i="1" dirty="0" err="1" smtClean="0">
                <a:solidFill>
                  <a:schemeClr val="bg1"/>
                </a:solidFill>
                <a:latin typeface="Times New Roman"/>
                <a:cs typeface="Times New Roman"/>
              </a:rPr>
              <a:t>similar</a:t>
            </a:r>
            <a:endParaRPr lang="it-IT" i="1" dirty="0">
              <a:solidFill>
                <a:schemeClr val="bg1"/>
              </a:solidFill>
              <a:latin typeface="Times New Roman"/>
              <a:cs typeface="Times New Roman"/>
            </a:endParaRPr>
          </a:p>
        </p:txBody>
      </p:sp>
    </p:spTree>
    <p:extLst>
      <p:ext uri="{BB962C8B-B14F-4D97-AF65-F5344CB8AC3E}">
        <p14:creationId xmlns:p14="http://schemas.microsoft.com/office/powerpoint/2010/main" val="570587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519761955"/>
              </p:ext>
            </p:extLst>
          </p:nvPr>
        </p:nvGraphicFramePr>
        <p:xfrm>
          <a:off x="603559" y="839311"/>
          <a:ext cx="7936883" cy="4381780"/>
        </p:xfrm>
        <a:graphic>
          <a:graphicData uri="http://schemas.openxmlformats.org/drawingml/2006/table">
            <a:tbl>
              <a:tblPr firstRow="1" bandRow="1">
                <a:tableStyleId>{BC89EF96-8CEA-46FF-86C4-4CE0E7609802}</a:tableStyleId>
              </a:tblPr>
              <a:tblGrid>
                <a:gridCol w="896099"/>
                <a:gridCol w="840094"/>
                <a:gridCol w="824091"/>
                <a:gridCol w="896100"/>
                <a:gridCol w="1024114"/>
                <a:gridCol w="768085"/>
                <a:gridCol w="1024114"/>
                <a:gridCol w="896100"/>
                <a:gridCol w="768086"/>
              </a:tblGrid>
              <a:tr h="568960">
                <a:tc>
                  <a:txBody>
                    <a:bodyPr/>
                    <a:lstStyle/>
                    <a:p>
                      <a:pPr algn="ctr"/>
                      <a:endParaRPr lang="it-IT" sz="1100" b="0" dirty="0">
                        <a:latin typeface="Times New Roman" pitchFamily="18" charset="0"/>
                        <a:cs typeface="Times New Roman" pitchFamily="18" charset="0"/>
                      </a:endParaRP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b="0" dirty="0" err="1" smtClean="0">
                          <a:latin typeface="Times New Roman" pitchFamily="18" charset="0"/>
                          <a:cs typeface="Times New Roman" pitchFamily="18" charset="0"/>
                        </a:rPr>
                        <a:t>Dabigatran</a:t>
                      </a:r>
                      <a:endParaRPr lang="it-IT" sz="1100" b="0" dirty="0" smtClean="0">
                        <a:latin typeface="Times New Roman" pitchFamily="18" charset="0"/>
                        <a:cs typeface="Times New Roman" pitchFamily="18" charset="0"/>
                      </a:endParaRPr>
                    </a:p>
                    <a:p>
                      <a:pPr algn="ct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smtClean="0">
                          <a:solidFill>
                            <a:schemeClr val="tx1"/>
                          </a:solidFill>
                          <a:effectLst/>
                          <a:latin typeface="Times New Roman" pitchFamily="18" charset="0"/>
                          <a:ea typeface="+mn-ea"/>
                          <a:cs typeface="Times New Roman" pitchFamily="18" charset="0"/>
                        </a:rPr>
                        <a:t>Apixaban</a:t>
                      </a: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err="1" smtClean="0">
                          <a:solidFill>
                            <a:schemeClr val="tx1"/>
                          </a:solidFill>
                          <a:effectLst/>
                          <a:latin typeface="Times New Roman" pitchFamily="18" charset="0"/>
                          <a:ea typeface="+mn-ea"/>
                          <a:cs typeface="Times New Roman" pitchFamily="18" charset="0"/>
                        </a:rPr>
                        <a:t>Rivaroxaban</a:t>
                      </a: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err="1" smtClean="0">
                          <a:solidFill>
                            <a:schemeClr val="tx1"/>
                          </a:solidFill>
                          <a:effectLst/>
                          <a:latin typeface="Times New Roman" pitchFamily="18" charset="0"/>
                          <a:ea typeface="+mn-ea"/>
                          <a:cs typeface="Times New Roman" pitchFamily="18" charset="0"/>
                        </a:rPr>
                        <a:t>Edoxaban</a:t>
                      </a: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smtClean="0">
                          <a:solidFill>
                            <a:schemeClr val="tx1"/>
                          </a:solidFill>
                          <a:effectLst/>
                          <a:latin typeface="Times New Roman" pitchFamily="18" charset="0"/>
                          <a:ea typeface="+mn-ea"/>
                          <a:cs typeface="Times New Roman" pitchFamily="18" charset="0"/>
                        </a:rPr>
                        <a:t>Aspirin</a:t>
                      </a: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smtClean="0">
                          <a:solidFill>
                            <a:schemeClr val="tx1"/>
                          </a:solidFill>
                          <a:effectLst/>
                          <a:latin typeface="Times New Roman" pitchFamily="18" charset="0"/>
                          <a:ea typeface="+mn-ea"/>
                          <a:cs typeface="Times New Roman" pitchFamily="18" charset="0"/>
                        </a:rPr>
                        <a:t>Aspirin and </a:t>
                      </a:r>
                      <a:r>
                        <a:rPr lang="en-US" sz="1100" b="0" kern="1200" dirty="0" err="1" smtClean="0">
                          <a:solidFill>
                            <a:schemeClr val="tx1"/>
                          </a:solidFill>
                          <a:effectLst/>
                          <a:latin typeface="Times New Roman" pitchFamily="18" charset="0"/>
                          <a:ea typeface="+mn-ea"/>
                          <a:cs typeface="Times New Roman" pitchFamily="18" charset="0"/>
                        </a:rPr>
                        <a:t>Clopidogrel</a:t>
                      </a: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smtClean="0">
                          <a:solidFill>
                            <a:schemeClr val="tx1"/>
                          </a:solidFill>
                          <a:effectLst/>
                          <a:latin typeface="Times New Roman" pitchFamily="18" charset="0"/>
                          <a:ea typeface="+mn-ea"/>
                          <a:cs typeface="Times New Roman" pitchFamily="18" charset="0"/>
                        </a:rPr>
                        <a:t>Aspirin and</a:t>
                      </a:r>
                      <a:r>
                        <a:rPr lang="en-US" sz="1100" b="0" kern="1200" baseline="0" dirty="0" smtClean="0">
                          <a:solidFill>
                            <a:schemeClr val="tx1"/>
                          </a:solidFill>
                          <a:effectLst/>
                          <a:latin typeface="Times New Roman" pitchFamily="18" charset="0"/>
                          <a:ea typeface="+mn-ea"/>
                          <a:cs typeface="Times New Roman" pitchFamily="18" charset="0"/>
                        </a:rPr>
                        <a:t> </a:t>
                      </a:r>
                      <a:r>
                        <a:rPr lang="en-US" sz="1100" b="0" kern="1200" dirty="0" err="1" smtClean="0">
                          <a:solidFill>
                            <a:schemeClr val="tx1"/>
                          </a:solidFill>
                          <a:effectLst/>
                          <a:latin typeface="Times New Roman" pitchFamily="18" charset="0"/>
                          <a:ea typeface="+mn-ea"/>
                          <a:cs typeface="Times New Roman" pitchFamily="18" charset="0"/>
                        </a:rPr>
                        <a:t>Prasugrel</a:t>
                      </a:r>
                      <a:endParaRPr lang="it-IT" sz="1100" b="0" dirty="0">
                        <a:latin typeface="Times New Roman" pitchFamily="18" charset="0"/>
                        <a:cs typeface="Times New Roman" pitchFamily="18" charset="0"/>
                      </a:endParaRPr>
                    </a:p>
                  </a:txBody>
                  <a:tcPr marL="81280" marR="81280" marT="40640" marB="40640"/>
                </a:tc>
                <a:tc>
                  <a:txBody>
                    <a:bodyPr/>
                    <a:lstStyle/>
                    <a:p>
                      <a:pPr algn="ctr"/>
                      <a:r>
                        <a:rPr lang="en-US" sz="1100" b="0" kern="1200" dirty="0" smtClean="0">
                          <a:solidFill>
                            <a:schemeClr val="tx1"/>
                          </a:solidFill>
                          <a:effectLst/>
                          <a:latin typeface="Times New Roman" pitchFamily="18" charset="0"/>
                          <a:ea typeface="+mn-ea"/>
                          <a:cs typeface="Times New Roman" pitchFamily="18" charset="0"/>
                        </a:rPr>
                        <a:t>Aspirin and </a:t>
                      </a:r>
                      <a:r>
                        <a:rPr lang="en-US" sz="1100" b="0" kern="1200" dirty="0" err="1" smtClean="0">
                          <a:solidFill>
                            <a:schemeClr val="tx1"/>
                          </a:solidFill>
                          <a:effectLst/>
                          <a:latin typeface="Times New Roman" pitchFamily="18" charset="0"/>
                          <a:ea typeface="+mn-ea"/>
                          <a:cs typeface="Times New Roman" pitchFamily="18" charset="0"/>
                        </a:rPr>
                        <a:t>Ticagrelor</a:t>
                      </a:r>
                      <a:endParaRPr lang="it-IT" sz="1100" b="0" dirty="0">
                        <a:latin typeface="Times New Roman" pitchFamily="18" charset="0"/>
                        <a:cs typeface="Times New Roman" pitchFamily="18" charset="0"/>
                      </a:endParaRPr>
                    </a:p>
                  </a:txBody>
                  <a:tcPr marL="81280" marR="81280" marT="40640" marB="40640"/>
                </a:tc>
              </a:tr>
              <a:tr h="352213">
                <a:tc>
                  <a:txBody>
                    <a:bodyPr/>
                    <a:lstStyle/>
                    <a:p>
                      <a:pPr algn="l"/>
                      <a:r>
                        <a:rPr lang="en-US" sz="900" kern="1200" dirty="0" smtClean="0">
                          <a:solidFill>
                            <a:schemeClr val="tx1"/>
                          </a:solidFill>
                          <a:effectLst/>
                          <a:latin typeface="Times New Roman" pitchFamily="18" charset="0"/>
                          <a:ea typeface="+mn-ea"/>
                          <a:cs typeface="Times New Roman" pitchFamily="18" charset="0"/>
                        </a:rPr>
                        <a:t>Trial</a:t>
                      </a: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dirty="0" smtClean="0">
                          <a:solidFill>
                            <a:schemeClr val="tx1"/>
                          </a:solidFill>
                          <a:effectLst/>
                          <a:latin typeface="Times New Roman" pitchFamily="18" charset="0"/>
                          <a:ea typeface="+mn-ea"/>
                          <a:cs typeface="Times New Roman" pitchFamily="18" charset="0"/>
                        </a:rPr>
                        <a:t>RELY [11]</a:t>
                      </a:r>
                    </a:p>
                    <a:p>
                      <a:pPr algn="ct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dirty="0" smtClean="0">
                          <a:solidFill>
                            <a:schemeClr val="tx1"/>
                          </a:solidFill>
                          <a:effectLst/>
                          <a:latin typeface="Times New Roman" pitchFamily="18" charset="0"/>
                          <a:ea typeface="+mn-ea"/>
                          <a:cs typeface="Times New Roman" pitchFamily="18" charset="0"/>
                        </a:rPr>
                        <a:t>ARISTOTLE [3]</a:t>
                      </a: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dirty="0" smtClean="0">
                          <a:solidFill>
                            <a:schemeClr val="tx1"/>
                          </a:solidFill>
                          <a:effectLst/>
                          <a:latin typeface="Times New Roman" pitchFamily="18" charset="0"/>
                          <a:ea typeface="+mn-ea"/>
                          <a:cs typeface="Times New Roman" pitchFamily="18" charset="0"/>
                        </a:rPr>
                        <a:t>ROCKET [11]</a:t>
                      </a:r>
                    </a:p>
                    <a:p>
                      <a:pPr algn="ct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dirty="0" smtClean="0">
                          <a:solidFill>
                            <a:schemeClr val="tx1"/>
                          </a:solidFill>
                          <a:effectLst/>
                          <a:latin typeface="Times New Roman" pitchFamily="18" charset="0"/>
                          <a:ea typeface="+mn-ea"/>
                          <a:cs typeface="Times New Roman" pitchFamily="18" charset="0"/>
                        </a:rPr>
                        <a:t>ENGAGE AF [11]</a:t>
                      </a: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dirty="0" smtClean="0">
                          <a:solidFill>
                            <a:schemeClr val="tx1"/>
                          </a:solidFill>
                          <a:effectLst/>
                          <a:latin typeface="Times New Roman" pitchFamily="18" charset="0"/>
                          <a:ea typeface="+mn-ea"/>
                          <a:cs typeface="Times New Roman" pitchFamily="18" charset="0"/>
                        </a:rPr>
                        <a:t>AVERROES [3] </a:t>
                      </a: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smtClean="0">
                          <a:solidFill>
                            <a:schemeClr val="tx1"/>
                          </a:solidFill>
                          <a:effectLst/>
                          <a:latin typeface="Times New Roman" pitchFamily="18" charset="0"/>
                          <a:ea typeface="+mn-ea"/>
                          <a:cs typeface="Times New Roman" pitchFamily="18" charset="0"/>
                        </a:rPr>
                        <a:t>CURE [12]</a:t>
                      </a: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dirty="0" smtClean="0">
                          <a:solidFill>
                            <a:schemeClr val="tx1"/>
                          </a:solidFill>
                          <a:effectLst/>
                          <a:latin typeface="Times New Roman" pitchFamily="18" charset="0"/>
                          <a:ea typeface="+mn-ea"/>
                          <a:cs typeface="Times New Roman" pitchFamily="18" charset="0"/>
                        </a:rPr>
                        <a:t> TIMI 38 [8]</a:t>
                      </a:r>
                      <a:endParaRPr lang="it-IT" sz="900" dirty="0">
                        <a:latin typeface="Times New Roman" pitchFamily="18" charset="0"/>
                        <a:cs typeface="Times New Roman" pitchFamily="18" charset="0"/>
                      </a:endParaRPr>
                    </a:p>
                  </a:txBody>
                  <a:tcPr marL="81280" marR="81280" marT="40640" marB="40640"/>
                </a:tc>
                <a:tc>
                  <a:txBody>
                    <a:bodyPr/>
                    <a:lstStyle/>
                    <a:p>
                      <a:pPr algn="ctr"/>
                      <a:r>
                        <a:rPr lang="en-US" sz="900" kern="1200" smtClean="0">
                          <a:solidFill>
                            <a:schemeClr val="tx1"/>
                          </a:solidFill>
                          <a:effectLst/>
                          <a:latin typeface="Times New Roman" pitchFamily="18" charset="0"/>
                          <a:ea typeface="+mn-ea"/>
                          <a:cs typeface="Times New Roman" pitchFamily="18" charset="0"/>
                        </a:rPr>
                        <a:t>PLATO [9]</a:t>
                      </a:r>
                      <a:endParaRPr lang="it-IT" sz="900" dirty="0">
                        <a:latin typeface="Times New Roman" pitchFamily="18" charset="0"/>
                        <a:cs typeface="Times New Roman" pitchFamily="18" charset="0"/>
                      </a:endParaRPr>
                    </a:p>
                  </a:txBody>
                  <a:tcPr marL="81280" marR="81280" marT="40640" marB="40640"/>
                </a:tc>
              </a:tr>
              <a:tr h="406400">
                <a:tc>
                  <a:txBody>
                    <a:bodyPr/>
                    <a:lstStyle/>
                    <a:p>
                      <a:pPr algn="l"/>
                      <a:r>
                        <a:rPr lang="en-US" sz="1000" dirty="0" smtClean="0">
                          <a:latin typeface="Times New Roman" pitchFamily="18" charset="0"/>
                          <a:cs typeface="Times New Roman" pitchFamily="18" charset="0"/>
                        </a:rPr>
                        <a:t>Total bleeding %/year</a:t>
                      </a:r>
                      <a:endParaRPr lang="it-IT" sz="10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14,62-16,42 </a:t>
                      </a:r>
                      <a:endParaRPr lang="it-IT" sz="1100" dirty="0">
                        <a:latin typeface="Times New Roman" pitchFamily="18" charset="0"/>
                        <a:cs typeface="Times New Roman" pitchFamily="18" charset="0"/>
                      </a:endParaRPr>
                    </a:p>
                  </a:txBody>
                  <a:tcPr marL="81280" marR="81280" marT="40640" marB="40640"/>
                </a:tc>
                <a:tc>
                  <a:txBody>
                    <a:bodyPr/>
                    <a:lstStyle/>
                    <a:p>
                      <a:pPr algn="ctr"/>
                      <a:r>
                        <a:rPr lang="en-US" sz="1100" dirty="0" smtClean="0">
                          <a:latin typeface="Times New Roman" pitchFamily="18" charset="0"/>
                          <a:cs typeface="Times New Roman" pitchFamily="18" charset="0"/>
                        </a:rPr>
                        <a:t>18,1</a:t>
                      </a:r>
                      <a:endParaRPr lang="it-IT" sz="1100" dirty="0">
                        <a:latin typeface="Times New Roman" pitchFamily="18" charset="0"/>
                        <a:cs typeface="Times New Roman" pitchFamily="18" charset="0"/>
                      </a:endParaRPr>
                    </a:p>
                  </a:txBody>
                  <a:tcPr marL="81280" marR="81280" marT="40640" marB="40640"/>
                </a:tc>
                <a:tc>
                  <a:txBody>
                    <a:bodyPr/>
                    <a:lstStyle/>
                    <a:p>
                      <a:pPr algn="ctr"/>
                      <a:r>
                        <a:rPr lang="en-US" sz="1100" dirty="0" smtClean="0">
                          <a:latin typeface="Times New Roman" pitchFamily="18" charset="0"/>
                          <a:cs typeface="Times New Roman" pitchFamily="18" charset="0"/>
                        </a:rPr>
                        <a:t> 14,9 </a:t>
                      </a:r>
                      <a:endParaRPr lang="it-IT" sz="1100" dirty="0">
                        <a:latin typeface="Times New Roman" pitchFamily="18" charset="0"/>
                        <a:cs typeface="Times New Roman" pitchFamily="18" charset="0"/>
                      </a:endParaRPr>
                    </a:p>
                  </a:txBody>
                  <a:tcPr marL="81280" marR="81280" marT="40640" marB="40640"/>
                </a:tc>
                <a:tc>
                  <a:txBody>
                    <a:bodyPr/>
                    <a:lstStyle/>
                    <a:p>
                      <a:pPr algn="ctr"/>
                      <a:r>
                        <a:rPr lang="en-US" sz="1100" dirty="0" smtClean="0">
                          <a:latin typeface="Times New Roman" pitchFamily="18" charset="0"/>
                          <a:cs typeface="Times New Roman" pitchFamily="18" charset="0"/>
                        </a:rPr>
                        <a:t>14,15-10,68 </a:t>
                      </a:r>
                      <a:endParaRPr lang="it-IT" sz="1100" dirty="0">
                        <a:latin typeface="Times New Roman" pitchFamily="18" charset="0"/>
                        <a:cs typeface="Times New Roman" pitchFamily="18" charset="0"/>
                      </a:endParaRPr>
                    </a:p>
                  </a:txBody>
                  <a:tcPr marL="81280" marR="81280" marT="40640" marB="40640"/>
                </a:tc>
                <a:tc>
                  <a:txBody>
                    <a:bodyPr/>
                    <a:lstStyle/>
                    <a:p>
                      <a:pPr algn="ctr"/>
                      <a:r>
                        <a:rPr lang="en-US" sz="1100" dirty="0" smtClean="0">
                          <a:latin typeface="Times New Roman" pitchFamily="18" charset="0"/>
                          <a:cs typeface="Times New Roman" pitchFamily="18" charset="0"/>
                        </a:rPr>
                        <a:t>5,7</a:t>
                      </a:r>
                      <a:endParaRPr lang="it-IT" sz="1100" dirty="0">
                        <a:latin typeface="Times New Roman" pitchFamily="18" charset="0"/>
                        <a:cs typeface="Times New Roman" pitchFamily="18" charset="0"/>
                      </a:endParaRPr>
                    </a:p>
                  </a:txBody>
                  <a:tcPr marL="81280" marR="81280" marT="40640" marB="40640"/>
                </a:tc>
                <a:tc>
                  <a:txBody>
                    <a:bodyPr/>
                    <a:lstStyle/>
                    <a:p>
                      <a:pPr algn="ctr"/>
                      <a:r>
                        <a:rPr lang="en-US" sz="1100" dirty="0" smtClean="0">
                          <a:latin typeface="Times New Roman" pitchFamily="18" charset="0"/>
                          <a:cs typeface="Times New Roman" pitchFamily="18" charset="0"/>
                        </a:rPr>
                        <a:t> 8,5% </a:t>
                      </a:r>
                      <a:endParaRPr lang="it-IT" sz="1100" dirty="0">
                        <a:latin typeface="Times New Roman" pitchFamily="18" charset="0"/>
                        <a:cs typeface="Times New Roman" pitchFamily="18" charset="0"/>
                      </a:endParaRPr>
                    </a:p>
                  </a:txBody>
                  <a:tcPr marL="81280" marR="81280" marT="40640" marB="40640"/>
                </a:tc>
                <a:tc>
                  <a:txBody>
                    <a:bodyPr/>
                    <a:lstStyle/>
                    <a:p>
                      <a:pPr algn="ctr"/>
                      <a:endParaRPr lang="it-IT" sz="1100" dirty="0">
                        <a:latin typeface="Times New Roman" pitchFamily="18" charset="0"/>
                        <a:cs typeface="Times New Roman" pitchFamily="18" charset="0"/>
                      </a:endParaRPr>
                    </a:p>
                  </a:txBody>
                  <a:tcPr marL="81280" marR="81280" marT="40640" marB="40640"/>
                </a:tc>
                <a:tc>
                  <a:txBody>
                    <a:bodyPr/>
                    <a:lstStyle/>
                    <a:p>
                      <a:pPr algn="ctr"/>
                      <a:endParaRPr lang="it-IT" sz="1100" dirty="0">
                        <a:latin typeface="Times New Roman" pitchFamily="18" charset="0"/>
                        <a:cs typeface="Times New Roman" pitchFamily="18" charset="0"/>
                      </a:endParaRPr>
                    </a:p>
                  </a:txBody>
                  <a:tcPr marL="81280" marR="81280" marT="40640" marB="40640"/>
                </a:tc>
              </a:tr>
              <a:tr h="320036">
                <a:tc>
                  <a:txBody>
                    <a:bodyPr/>
                    <a:lstStyle/>
                    <a:p>
                      <a:pPr algn="l"/>
                      <a:r>
                        <a:rPr lang="en-US" sz="1000" dirty="0" smtClean="0">
                          <a:latin typeface="Times New Roman" pitchFamily="18" charset="0"/>
                          <a:cs typeface="Times New Roman" pitchFamily="18" charset="0"/>
                        </a:rPr>
                        <a:t>Major %</a:t>
                      </a:r>
                      <a:endParaRPr lang="it-IT" sz="10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en-US" sz="1100" dirty="0" smtClean="0">
                          <a:latin typeface="Times New Roman" pitchFamily="18" charset="0"/>
                          <a:cs typeface="Times New Roman" pitchFamily="18" charset="0"/>
                        </a:rPr>
                        <a:t>2,71-3,11*</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en-US" sz="1100" dirty="0" smtClean="0">
                          <a:latin typeface="Times New Roman" pitchFamily="18" charset="0"/>
                          <a:cs typeface="Times New Roman" pitchFamily="18" charset="0"/>
                        </a:rPr>
                        <a:t>2,13*</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en-US" sz="1100" dirty="0" smtClean="0">
                          <a:latin typeface="Times New Roman" pitchFamily="18" charset="0"/>
                          <a:cs typeface="Times New Roman" pitchFamily="18" charset="0"/>
                        </a:rPr>
                        <a:t>3,6*</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Times New Roman" pitchFamily="18" charset="0"/>
                          <a:cs typeface="Times New Roman" pitchFamily="18" charset="0"/>
                        </a:rPr>
                        <a:t>2,75-1.61*</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en-US" sz="1100" dirty="0" smtClean="0">
                          <a:latin typeface="Times New Roman" pitchFamily="18" charset="0"/>
                          <a:cs typeface="Times New Roman" pitchFamily="18" charset="0"/>
                        </a:rPr>
                        <a:t>1,3*</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en-US" sz="1100" dirty="0" smtClean="0">
                          <a:latin typeface="Times New Roman" pitchFamily="18" charset="0"/>
                          <a:cs typeface="Times New Roman" pitchFamily="18" charset="0"/>
                        </a:rPr>
                        <a:t>3,7**</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en-US" sz="1100" dirty="0" smtClean="0">
                          <a:latin typeface="Times New Roman" pitchFamily="18" charset="0"/>
                          <a:cs typeface="Times New Roman" pitchFamily="18" charset="0"/>
                        </a:rPr>
                        <a:t>2,4%***</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Times New Roman" pitchFamily="18" charset="0"/>
                          <a:cs typeface="Times New Roman" pitchFamily="18" charset="0"/>
                        </a:rPr>
                        <a:t>2.8***</a:t>
                      </a:r>
                      <a:endParaRPr lang="it-IT" sz="1100" dirty="0" smtClean="0">
                        <a:latin typeface="Times New Roman" pitchFamily="18" charset="0"/>
                        <a:cs typeface="Times New Roman" pitchFamily="18" charset="0"/>
                      </a:endParaRPr>
                    </a:p>
                  </a:txBody>
                  <a:tcPr marL="81280" marR="81280" marT="40640" marB="40640">
                    <a:solidFill>
                      <a:schemeClr val="bg1"/>
                    </a:solidFill>
                  </a:tcPr>
                </a:tc>
              </a:tr>
              <a:tr h="329636">
                <a:tc>
                  <a:txBody>
                    <a:bodyPr/>
                    <a:lstStyle/>
                    <a:p>
                      <a:pPr algn="l"/>
                      <a:r>
                        <a:rPr lang="it-IT" sz="900" dirty="0" err="1" smtClean="0">
                          <a:latin typeface="Times New Roman" pitchFamily="18" charset="0"/>
                          <a:cs typeface="Times New Roman" pitchFamily="18" charset="0"/>
                        </a:rPr>
                        <a:t>Gastrointestinal</a:t>
                      </a:r>
                      <a:endParaRPr lang="it-IT" sz="9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it-IT" sz="1100" dirty="0" smtClean="0">
                          <a:latin typeface="Times New Roman" pitchFamily="18" charset="0"/>
                          <a:cs typeface="Times New Roman" pitchFamily="18" charset="0"/>
                        </a:rPr>
                        <a:t>1,12-1,51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it-IT" sz="1100" dirty="0" smtClean="0">
                          <a:latin typeface="Times New Roman" pitchFamily="18" charset="0"/>
                          <a:cs typeface="Times New Roman" pitchFamily="18" charset="0"/>
                        </a:rPr>
                        <a:t>0,76</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1,51-0,82</a:t>
                      </a: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0,5</a:t>
                      </a: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1,3%</a:t>
                      </a: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r>
              <a:tr h="329636">
                <a:tc>
                  <a:txBody>
                    <a:bodyPr/>
                    <a:lstStyle/>
                    <a:p>
                      <a:pPr algn="l"/>
                      <a:r>
                        <a:rPr lang="pt-BR" sz="900" dirty="0" smtClean="0">
                          <a:latin typeface="Times New Roman" pitchFamily="18" charset="0"/>
                          <a:cs typeface="Times New Roman" pitchFamily="18" charset="0"/>
                        </a:rPr>
                        <a:t>Intracranial</a:t>
                      </a:r>
                      <a:endParaRPr lang="it-IT" sz="9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0,23-0,30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0,33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0,5</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0,39-0,26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0,2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0,1%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pt-BR" sz="1100" dirty="0" smtClean="0">
                          <a:latin typeface="Times New Roman" pitchFamily="18" charset="0"/>
                          <a:cs typeface="Times New Roman" pitchFamily="18" charset="0"/>
                        </a:rPr>
                        <a:t>0,3%</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100" dirty="0" smtClean="0">
                          <a:latin typeface="Times New Roman" pitchFamily="18" charset="0"/>
                          <a:cs typeface="Times New Roman" pitchFamily="18" charset="0"/>
                        </a:rPr>
                        <a:t>0,3%</a:t>
                      </a:r>
                      <a:endParaRPr lang="it-IT" sz="1100" dirty="0" smtClean="0">
                        <a:latin typeface="Times New Roman" pitchFamily="18" charset="0"/>
                        <a:cs typeface="Times New Roman" pitchFamily="18" charset="0"/>
                      </a:endParaRPr>
                    </a:p>
                  </a:txBody>
                  <a:tcPr marL="81280" marR="81280" marT="40640" marB="40640">
                    <a:solidFill>
                      <a:schemeClr val="bg1"/>
                    </a:solidFill>
                  </a:tcPr>
                </a:tc>
              </a:tr>
              <a:tr h="329636">
                <a:tc>
                  <a:txBody>
                    <a:bodyPr/>
                    <a:lstStyle/>
                    <a:p>
                      <a:pPr algn="l"/>
                      <a:r>
                        <a:rPr lang="it-IT" sz="900" dirty="0" err="1" smtClean="0">
                          <a:latin typeface="Times New Roman" pitchFamily="18" charset="0"/>
                          <a:cs typeface="Times New Roman" pitchFamily="18" charset="0"/>
                        </a:rPr>
                        <a:t>Extracranial</a:t>
                      </a:r>
                      <a:endParaRPr lang="it-IT" sz="9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it-IT" sz="1100" dirty="0" smtClean="0">
                          <a:latin typeface="Times New Roman" pitchFamily="18" charset="0"/>
                          <a:cs typeface="Times New Roman" pitchFamily="18" charset="0"/>
                        </a:rPr>
                        <a:t>2,51-2,84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r>
                        <a:rPr lang="it-IT" sz="1100" dirty="0" smtClean="0">
                          <a:latin typeface="Times New Roman" pitchFamily="18" charset="0"/>
                          <a:cs typeface="Times New Roman" pitchFamily="18" charset="0"/>
                        </a:rPr>
                        <a:t>1,79 </a:t>
                      </a: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0,85-0,55</a:t>
                      </a: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c>
                  <a:txBody>
                    <a:bodyPr/>
                    <a:lstStyle/>
                    <a:p>
                      <a:pPr algn="ctr"/>
                      <a:endParaRPr lang="it-IT" sz="1100" dirty="0">
                        <a:latin typeface="Times New Roman" pitchFamily="18" charset="0"/>
                        <a:cs typeface="Times New Roman" pitchFamily="18" charset="0"/>
                      </a:endParaRPr>
                    </a:p>
                  </a:txBody>
                  <a:tcPr marL="81280" marR="81280" marT="40640" marB="40640">
                    <a:solidFill>
                      <a:schemeClr val="bg1"/>
                    </a:solidFill>
                  </a:tcPr>
                </a:tc>
              </a:tr>
              <a:tr h="329636">
                <a:tc>
                  <a:txBody>
                    <a:bodyPr/>
                    <a:lstStyle/>
                    <a:p>
                      <a:pPr algn="l"/>
                      <a:r>
                        <a:rPr lang="it-IT" sz="900" dirty="0" smtClean="0">
                          <a:latin typeface="Times New Roman" pitchFamily="18" charset="0"/>
                          <a:cs typeface="Times New Roman" pitchFamily="18" charset="0"/>
                        </a:rPr>
                        <a:t>Reversibile</a:t>
                      </a:r>
                      <a:endParaRPr lang="it-IT" sz="9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Yes</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Yes</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Yes</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Yes</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No </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No </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No </a:t>
                      </a:r>
                      <a:endParaRPr lang="it-IT" sz="1100" dirty="0">
                        <a:latin typeface="Times New Roman" pitchFamily="18" charset="0"/>
                        <a:cs typeface="Times New Roman" pitchFamily="18" charset="0"/>
                      </a:endParaRPr>
                    </a:p>
                  </a:txBody>
                  <a:tcPr marL="81280" marR="81280" marT="40640" marB="40640">
                    <a:noFill/>
                  </a:tcPr>
                </a:tc>
                <a:tc>
                  <a:txBody>
                    <a:bodyPr/>
                    <a:lstStyle/>
                    <a:p>
                      <a:pPr algn="ctr"/>
                      <a:r>
                        <a:rPr lang="it-IT" sz="1100" dirty="0" smtClean="0">
                          <a:latin typeface="Times New Roman" pitchFamily="18" charset="0"/>
                          <a:cs typeface="Times New Roman" pitchFamily="18" charset="0"/>
                        </a:rPr>
                        <a:t>Yes</a:t>
                      </a:r>
                      <a:endParaRPr lang="it-IT" sz="1100" dirty="0">
                        <a:latin typeface="Times New Roman" pitchFamily="18" charset="0"/>
                        <a:cs typeface="Times New Roman" pitchFamily="18" charset="0"/>
                      </a:endParaRPr>
                    </a:p>
                  </a:txBody>
                  <a:tcPr marL="81280" marR="81280" marT="40640" marB="40640">
                    <a:noFill/>
                  </a:tcPr>
                </a:tc>
              </a:tr>
              <a:tr h="406400">
                <a:tc>
                  <a:txBody>
                    <a:bodyPr/>
                    <a:lstStyle/>
                    <a:p>
                      <a:pPr algn="l"/>
                      <a:r>
                        <a:rPr lang="it-IT" sz="900" kern="1200" dirty="0" err="1" smtClean="0">
                          <a:solidFill>
                            <a:schemeClr val="tx1"/>
                          </a:solidFill>
                          <a:effectLst/>
                          <a:latin typeface="Times New Roman" pitchFamily="18" charset="0"/>
                          <a:ea typeface="+mn-ea"/>
                          <a:cs typeface="Times New Roman" pitchFamily="18" charset="0"/>
                        </a:rPr>
                        <a:t>Monitoring</a:t>
                      </a:r>
                      <a:r>
                        <a:rPr lang="it-IT" sz="900" kern="1200" dirty="0" smtClean="0">
                          <a:solidFill>
                            <a:schemeClr val="tx1"/>
                          </a:solidFill>
                          <a:effectLst/>
                          <a:latin typeface="Times New Roman" pitchFamily="18" charset="0"/>
                          <a:ea typeface="+mn-ea"/>
                          <a:cs typeface="Times New Roman" pitchFamily="18" charset="0"/>
                        </a:rPr>
                        <a:t> </a:t>
                      </a:r>
                      <a:r>
                        <a:rPr lang="it-IT" sz="900" kern="1200" dirty="0" err="1" smtClean="0">
                          <a:solidFill>
                            <a:schemeClr val="tx1"/>
                          </a:solidFill>
                          <a:effectLst/>
                          <a:latin typeface="Times New Roman" pitchFamily="18" charset="0"/>
                          <a:ea typeface="+mn-ea"/>
                          <a:cs typeface="Times New Roman" pitchFamily="18" charset="0"/>
                        </a:rPr>
                        <a:t>recommended</a:t>
                      </a:r>
                      <a:r>
                        <a:rPr lang="it-IT" sz="900" kern="1200" dirty="0" smtClean="0">
                          <a:solidFill>
                            <a:schemeClr val="tx1"/>
                          </a:solidFill>
                          <a:effectLst/>
                          <a:latin typeface="Times New Roman" pitchFamily="18" charset="0"/>
                          <a:ea typeface="+mn-ea"/>
                          <a:cs typeface="Times New Roman" pitchFamily="18" charset="0"/>
                        </a:rPr>
                        <a:t> °</a:t>
                      </a:r>
                    </a:p>
                  </a:txBody>
                  <a:tcPr marL="81280" marR="81280" marT="40640" marB="40640"/>
                </a:tc>
                <a:tc>
                  <a:txBody>
                    <a:bodyPr/>
                    <a:lstStyle/>
                    <a:p>
                      <a:pPr algn="ctr"/>
                      <a:r>
                        <a:rPr lang="it-IT" sz="1100" dirty="0" smtClean="0">
                          <a:latin typeface="Times New Roman" pitchFamily="18" charset="0"/>
                          <a:cs typeface="Times New Roman" pitchFamily="18" charset="0"/>
                        </a:rPr>
                        <a:t>No  </a:t>
                      </a:r>
                    </a:p>
                    <a:p>
                      <a:pPr algn="ct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a:t>
                      </a: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a:t>
                      </a: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a:t>
                      </a: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 </a:t>
                      </a:r>
                    </a:p>
                    <a:p>
                      <a:pPr algn="ct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 </a:t>
                      </a:r>
                    </a:p>
                    <a:p>
                      <a:pPr algn="ct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 </a:t>
                      </a:r>
                    </a:p>
                    <a:p>
                      <a:pPr algn="ctr"/>
                      <a:endParaRPr lang="it-IT" sz="11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No </a:t>
                      </a:r>
                    </a:p>
                    <a:p>
                      <a:pPr algn="ctr"/>
                      <a:endParaRPr lang="it-IT" sz="1100" dirty="0">
                        <a:latin typeface="Times New Roman" pitchFamily="18" charset="0"/>
                        <a:cs typeface="Times New Roman" pitchFamily="18" charset="0"/>
                      </a:endParaRPr>
                    </a:p>
                  </a:txBody>
                  <a:tcPr marL="81280" marR="81280" marT="40640" marB="40640"/>
                </a:tc>
              </a:tr>
              <a:tr h="352213">
                <a:tc>
                  <a:txBody>
                    <a:bodyPr/>
                    <a:lstStyle/>
                    <a:p>
                      <a:pPr algn="l"/>
                      <a:r>
                        <a:rPr lang="it-IT" sz="900" dirty="0" err="1" smtClean="0">
                          <a:latin typeface="Times New Roman" pitchFamily="18" charset="0"/>
                          <a:cs typeface="Times New Roman" pitchFamily="18" charset="0"/>
                        </a:rPr>
                        <a:t>Antidote</a:t>
                      </a:r>
                      <a:r>
                        <a:rPr lang="it-IT" sz="900" dirty="0" smtClean="0">
                          <a:latin typeface="Times New Roman" pitchFamily="18" charset="0"/>
                          <a:cs typeface="Times New Roman" pitchFamily="18" charset="0"/>
                        </a:rPr>
                        <a:t>  [18-20]</a:t>
                      </a:r>
                      <a:endParaRPr lang="it-IT" sz="900" dirty="0">
                        <a:latin typeface="Times New Roman" pitchFamily="18" charset="0"/>
                        <a:cs typeface="Times New Roman" pitchFamily="18" charset="0"/>
                      </a:endParaRP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Yes°°</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 </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 </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 </a:t>
                      </a:r>
                    </a:p>
                  </a:txBody>
                  <a:tcPr marL="81280" marR="81280" marT="40640" marB="40640">
                    <a:solidFill>
                      <a:srgbClr val="FFFFFF">
                        <a:alpha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No </a:t>
                      </a:r>
                    </a:p>
                  </a:txBody>
                  <a:tcPr marL="81280" marR="81280" marT="40640" marB="40640">
                    <a:solidFill>
                      <a:srgbClr val="FFFFFF">
                        <a:alpha val="20000"/>
                      </a:srgbClr>
                    </a:solidFill>
                  </a:tcPr>
                </a:tc>
              </a:tr>
              <a:tr h="487680">
                <a:tc>
                  <a:txBody>
                    <a:bodyPr/>
                    <a:lstStyle/>
                    <a:p>
                      <a:pPr algn="l"/>
                      <a:r>
                        <a:rPr lang="it-IT" sz="900" dirty="0" err="1" smtClean="0">
                          <a:latin typeface="Times New Roman" pitchFamily="18" charset="0"/>
                          <a:cs typeface="Times New Roman" pitchFamily="18" charset="0"/>
                        </a:rPr>
                        <a:t>Discontinuation</a:t>
                      </a:r>
                      <a:r>
                        <a:rPr lang="it-IT" sz="900" dirty="0" smtClean="0">
                          <a:latin typeface="Times New Roman" pitchFamily="18" charset="0"/>
                          <a:cs typeface="Times New Roman" pitchFamily="18" charset="0"/>
                        </a:rPr>
                        <a:t> </a:t>
                      </a:r>
                      <a:r>
                        <a:rPr lang="it-IT" sz="900" dirty="0" err="1" smtClean="0">
                          <a:latin typeface="Times New Roman" pitchFamily="18" charset="0"/>
                          <a:cs typeface="Times New Roman" pitchFamily="18" charset="0"/>
                        </a:rPr>
                        <a:t>before</a:t>
                      </a:r>
                      <a:r>
                        <a:rPr lang="it-IT" sz="900" dirty="0" smtClean="0">
                          <a:latin typeface="Times New Roman" pitchFamily="18" charset="0"/>
                          <a:cs typeface="Times New Roman" pitchFamily="18" charset="0"/>
                        </a:rPr>
                        <a:t> </a:t>
                      </a:r>
                      <a:r>
                        <a:rPr lang="it-IT" sz="900" dirty="0" err="1" smtClean="0">
                          <a:latin typeface="Times New Roman" pitchFamily="18" charset="0"/>
                          <a:cs typeface="Times New Roman" pitchFamily="18" charset="0"/>
                        </a:rPr>
                        <a:t>surgery</a:t>
                      </a:r>
                      <a:r>
                        <a:rPr lang="it-IT" sz="900" dirty="0" smtClean="0">
                          <a:latin typeface="Times New Roman" pitchFamily="18" charset="0"/>
                          <a:cs typeface="Times New Roman" pitchFamily="18" charset="0"/>
                        </a:rPr>
                        <a:t> (d)# </a:t>
                      </a:r>
                      <a:endParaRPr lang="it-IT" sz="900" dirty="0">
                        <a:latin typeface="Times New Roman" pitchFamily="18" charset="0"/>
                        <a:cs typeface="Times New Roman" pitchFamily="18" charset="0"/>
                      </a:endParaRPr>
                    </a:p>
                  </a:txBody>
                  <a:tcPr marL="81280" marR="81280" marT="40640" marB="40640"/>
                </a:tc>
                <a:tc>
                  <a:txBody>
                    <a:bodyPr/>
                    <a:lstStyle/>
                    <a:p>
                      <a:pPr algn="ctr"/>
                      <a:r>
                        <a:rPr lang="it-IT" sz="1100" dirty="0" smtClean="0">
                          <a:latin typeface="Times New Roman" pitchFamily="18" charset="0"/>
                          <a:cs typeface="Times New Roman" pitchFamily="18" charset="0"/>
                        </a:rPr>
                        <a:t>2-3 </a:t>
                      </a:r>
                      <a:endParaRPr lang="it-IT" sz="1100" dirty="0">
                        <a:latin typeface="Times New Roman" pitchFamily="18" charset="0"/>
                        <a:cs typeface="Times New Roman" pitchFamily="18" charset="0"/>
                      </a:endParaRP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2-3 </a:t>
                      </a: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2-3 </a:t>
                      </a: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2-3 </a:t>
                      </a: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5 </a:t>
                      </a: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5 </a:t>
                      </a: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7 </a:t>
                      </a:r>
                    </a:p>
                  </a:txBody>
                  <a:tcPr marL="81280" marR="81280" marT="40640" marB="4064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100" dirty="0" smtClean="0">
                          <a:latin typeface="Times New Roman" pitchFamily="18" charset="0"/>
                          <a:cs typeface="Times New Roman" pitchFamily="18" charset="0"/>
                        </a:rPr>
                        <a:t>5</a:t>
                      </a:r>
                    </a:p>
                  </a:txBody>
                  <a:tcPr marL="81280" marR="81280" marT="40640" marB="40640"/>
                </a:tc>
              </a:tr>
            </a:tbl>
          </a:graphicData>
        </a:graphic>
      </p:graphicFrame>
      <p:sp>
        <p:nvSpPr>
          <p:cNvPr id="5" name="Rettangolo 4"/>
          <p:cNvSpPr/>
          <p:nvPr/>
        </p:nvSpPr>
        <p:spPr>
          <a:xfrm>
            <a:off x="667566" y="5331169"/>
            <a:ext cx="7936882" cy="1050159"/>
          </a:xfrm>
          <a:prstGeom prst="rect">
            <a:avLst/>
          </a:prstGeom>
        </p:spPr>
        <p:txBody>
          <a:bodyPr wrap="square">
            <a:spAutoFit/>
          </a:bodyPr>
          <a:lstStyle/>
          <a:p>
            <a:pPr marL="152402" indent="-152402">
              <a:buFontTx/>
              <a:buChar char="•"/>
            </a:pPr>
            <a:r>
              <a:rPr lang="en-US" sz="889" dirty="0">
                <a:solidFill>
                  <a:prstClr val="black"/>
                </a:solidFill>
                <a:latin typeface="Times New Roman"/>
                <a:cs typeface="Times New Roman"/>
              </a:rPr>
              <a:t>defined according to the criteria of the International Society on Thrombosis and </a:t>
            </a:r>
            <a:r>
              <a:rPr lang="en-US" sz="889" dirty="0" err="1">
                <a:solidFill>
                  <a:prstClr val="black"/>
                </a:solidFill>
                <a:latin typeface="Times New Roman"/>
                <a:cs typeface="Times New Roman"/>
              </a:rPr>
              <a:t>Haemostasis</a:t>
            </a:r>
            <a:r>
              <a:rPr lang="en-US" sz="889" dirty="0">
                <a:solidFill>
                  <a:prstClr val="black"/>
                </a:solidFill>
                <a:latin typeface="Times New Roman"/>
                <a:cs typeface="Times New Roman"/>
              </a:rPr>
              <a:t> </a:t>
            </a:r>
          </a:p>
          <a:p>
            <a:r>
              <a:rPr lang="en-US" sz="889" dirty="0">
                <a:solidFill>
                  <a:prstClr val="black"/>
                </a:solidFill>
                <a:latin typeface="Times New Roman"/>
                <a:cs typeface="Times New Roman"/>
              </a:rPr>
              <a:t>** defined as substantially disabling bleeding, intraocular bleeding leading to the loss of vision, or bleeding necessitating the transfusion of at least 2 units of blood</a:t>
            </a:r>
          </a:p>
          <a:p>
            <a:r>
              <a:rPr lang="en-US" sz="889" dirty="0">
                <a:solidFill>
                  <a:prstClr val="black"/>
                </a:solidFill>
                <a:latin typeface="Times New Roman"/>
                <a:cs typeface="Times New Roman"/>
              </a:rPr>
              <a:t>*** non CABG-related bleeding, defined according to TIMI classification</a:t>
            </a:r>
          </a:p>
          <a:p>
            <a:r>
              <a:rPr lang="en-US" sz="889" dirty="0">
                <a:solidFill>
                  <a:prstClr val="black"/>
                </a:solidFill>
                <a:latin typeface="Times New Roman"/>
                <a:cs typeface="Times New Roman"/>
              </a:rPr>
              <a:t>° according to guidelines and/or product information	</a:t>
            </a:r>
          </a:p>
          <a:p>
            <a:r>
              <a:rPr lang="en-US" sz="889" dirty="0">
                <a:solidFill>
                  <a:prstClr val="black"/>
                </a:solidFill>
                <a:latin typeface="Times New Roman"/>
                <a:cs typeface="Times New Roman"/>
              </a:rPr>
              <a:t>°° </a:t>
            </a:r>
            <a:r>
              <a:rPr lang="en-US" sz="889" dirty="0" err="1">
                <a:solidFill>
                  <a:prstClr val="black"/>
                </a:solidFill>
                <a:latin typeface="Times New Roman"/>
                <a:cs typeface="Times New Roman"/>
              </a:rPr>
              <a:t>idarucizumab</a:t>
            </a:r>
            <a:r>
              <a:rPr lang="en-US" sz="889" dirty="0">
                <a:solidFill>
                  <a:prstClr val="black"/>
                </a:solidFill>
                <a:latin typeface="Times New Roman"/>
                <a:cs typeface="Times New Roman"/>
              </a:rPr>
              <a:t> was recently approved by FDA	</a:t>
            </a:r>
          </a:p>
          <a:p>
            <a:r>
              <a:rPr lang="en-US" sz="889" dirty="0">
                <a:solidFill>
                  <a:prstClr val="black"/>
                </a:solidFill>
                <a:latin typeface="Times New Roman"/>
                <a:cs typeface="Times New Roman"/>
              </a:rPr>
              <a:t>°°° phase 3b-4 studies are ongoing</a:t>
            </a:r>
          </a:p>
          <a:p>
            <a:r>
              <a:rPr lang="en-US" sz="889" dirty="0">
                <a:solidFill>
                  <a:prstClr val="black"/>
                </a:solidFill>
                <a:latin typeface="Times New Roman"/>
                <a:cs typeface="Times New Roman"/>
              </a:rPr>
              <a:t># For NOAC consider 3-4 days in </a:t>
            </a:r>
            <a:r>
              <a:rPr lang="en-US" sz="889" dirty="0" err="1">
                <a:solidFill>
                  <a:prstClr val="black"/>
                </a:solidFill>
                <a:latin typeface="Times New Roman"/>
                <a:cs typeface="Times New Roman"/>
              </a:rPr>
              <a:t>crCl</a:t>
            </a:r>
            <a:r>
              <a:rPr lang="en-US" sz="889" dirty="0">
                <a:solidFill>
                  <a:prstClr val="black"/>
                </a:solidFill>
                <a:latin typeface="Times New Roman"/>
                <a:cs typeface="Times New Roman"/>
              </a:rPr>
              <a:t> 30-50 ml/min </a:t>
            </a:r>
          </a:p>
        </p:txBody>
      </p:sp>
      <p:sp>
        <p:nvSpPr>
          <p:cNvPr id="2" name="CasellaDiTesto 1"/>
          <p:cNvSpPr txBox="1"/>
          <p:nvPr/>
        </p:nvSpPr>
        <p:spPr>
          <a:xfrm>
            <a:off x="612965" y="188640"/>
            <a:ext cx="7991483" cy="400110"/>
          </a:xfrm>
          <a:prstGeom prst="rect">
            <a:avLst/>
          </a:prstGeom>
          <a:noFill/>
        </p:spPr>
        <p:txBody>
          <a:bodyPr wrap="none" rtlCol="0">
            <a:spAutoFit/>
          </a:bodyPr>
          <a:lstStyle/>
          <a:p>
            <a:r>
              <a:rPr lang="it-IT" b="1">
                <a:solidFill>
                  <a:prstClr val="black"/>
                </a:solidFill>
                <a:latin typeface="Times New Roman"/>
                <a:cs typeface="Times New Roman"/>
              </a:rPr>
              <a:t>Differences</a:t>
            </a:r>
            <a:r>
              <a:rPr lang="it-IT" b="1" dirty="0">
                <a:solidFill>
                  <a:prstClr val="black"/>
                </a:solidFill>
                <a:latin typeface="Times New Roman"/>
                <a:cs typeface="Times New Roman"/>
              </a:rPr>
              <a:t> and </a:t>
            </a:r>
            <a:r>
              <a:rPr lang="it-IT" b="1" dirty="0" err="1">
                <a:solidFill>
                  <a:prstClr val="black"/>
                </a:solidFill>
                <a:latin typeface="Times New Roman"/>
                <a:cs typeface="Times New Roman"/>
              </a:rPr>
              <a:t>similarities</a:t>
            </a:r>
            <a:r>
              <a:rPr lang="it-IT" b="1" dirty="0">
                <a:solidFill>
                  <a:prstClr val="black"/>
                </a:solidFill>
                <a:latin typeface="Times New Roman"/>
                <a:cs typeface="Times New Roman"/>
              </a:rPr>
              <a:t> </a:t>
            </a:r>
            <a:r>
              <a:rPr lang="it-IT" b="1" dirty="0" err="1">
                <a:solidFill>
                  <a:prstClr val="black"/>
                </a:solidFill>
                <a:latin typeface="Times New Roman"/>
                <a:cs typeface="Times New Roman"/>
              </a:rPr>
              <a:t>between</a:t>
            </a:r>
            <a:r>
              <a:rPr lang="it-IT" b="1" dirty="0">
                <a:solidFill>
                  <a:prstClr val="black"/>
                </a:solidFill>
                <a:latin typeface="Times New Roman"/>
                <a:cs typeface="Times New Roman"/>
              </a:rPr>
              <a:t> NOAC and </a:t>
            </a:r>
            <a:r>
              <a:rPr lang="it-IT" b="1" dirty="0" err="1">
                <a:solidFill>
                  <a:prstClr val="black"/>
                </a:solidFill>
                <a:latin typeface="Times New Roman"/>
                <a:cs typeface="Times New Roman"/>
              </a:rPr>
              <a:t>oral</a:t>
            </a:r>
            <a:r>
              <a:rPr lang="it-IT" b="1" dirty="0">
                <a:solidFill>
                  <a:prstClr val="black"/>
                </a:solidFill>
                <a:latin typeface="Times New Roman"/>
                <a:cs typeface="Times New Roman"/>
              </a:rPr>
              <a:t> </a:t>
            </a:r>
            <a:r>
              <a:rPr lang="it-IT" b="1" dirty="0" err="1">
                <a:solidFill>
                  <a:prstClr val="black"/>
                </a:solidFill>
                <a:latin typeface="Times New Roman"/>
                <a:cs typeface="Times New Roman"/>
              </a:rPr>
              <a:t>antiplatelet</a:t>
            </a:r>
            <a:r>
              <a:rPr lang="it-IT" b="1" dirty="0">
                <a:solidFill>
                  <a:prstClr val="black"/>
                </a:solidFill>
                <a:latin typeface="Times New Roman"/>
                <a:cs typeface="Times New Roman"/>
              </a:rPr>
              <a:t> agents</a:t>
            </a:r>
          </a:p>
        </p:txBody>
      </p:sp>
      <p:sp>
        <p:nvSpPr>
          <p:cNvPr id="3" name="Rettangolo 2"/>
          <p:cNvSpPr/>
          <p:nvPr/>
        </p:nvSpPr>
        <p:spPr>
          <a:xfrm>
            <a:off x="5111191" y="6457572"/>
            <a:ext cx="3925305" cy="283796"/>
          </a:xfrm>
          <a:prstGeom prst="rect">
            <a:avLst/>
          </a:prstGeom>
        </p:spPr>
        <p:txBody>
          <a:bodyPr wrap="none">
            <a:spAutoFit/>
          </a:bodyPr>
          <a:lstStyle/>
          <a:p>
            <a:r>
              <a:rPr lang="en-US" sz="1244" dirty="0">
                <a:solidFill>
                  <a:prstClr val="black"/>
                </a:solidFill>
                <a:latin typeface="ArialMT" charset="0"/>
              </a:rPr>
              <a:t>Rossini R. et Al. </a:t>
            </a:r>
            <a:r>
              <a:rPr lang="en-US" sz="1244" dirty="0" err="1">
                <a:solidFill>
                  <a:prstClr val="black"/>
                </a:solidFill>
                <a:latin typeface="ArialMT" charset="0"/>
              </a:rPr>
              <a:t>Int</a:t>
            </a:r>
            <a:r>
              <a:rPr lang="en-US" sz="1244" dirty="0">
                <a:solidFill>
                  <a:prstClr val="black"/>
                </a:solidFill>
                <a:latin typeface="ArialMT" charset="0"/>
              </a:rPr>
              <a:t> J </a:t>
            </a:r>
            <a:r>
              <a:rPr lang="en-US" sz="1244" dirty="0" err="1">
                <a:solidFill>
                  <a:prstClr val="black"/>
                </a:solidFill>
                <a:latin typeface="ArialMT" charset="0"/>
              </a:rPr>
              <a:t>Cardiol</a:t>
            </a:r>
            <a:r>
              <a:rPr lang="en-US" sz="1244" dirty="0">
                <a:solidFill>
                  <a:prstClr val="black"/>
                </a:solidFill>
                <a:latin typeface="ArialMT" charset="0"/>
              </a:rPr>
              <a:t>. 2016 Oct 15;221:695-6</a:t>
            </a:r>
            <a:endParaRPr lang="it-IT" sz="1244" dirty="0">
              <a:solidFill>
                <a:prstClr val="black"/>
              </a:solidFill>
            </a:endParaRPr>
          </a:p>
        </p:txBody>
      </p:sp>
    </p:spTree>
    <p:extLst>
      <p:ext uri="{BB962C8B-B14F-4D97-AF65-F5344CB8AC3E}">
        <p14:creationId xmlns:p14="http://schemas.microsoft.com/office/powerpoint/2010/main" val="17422273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73325" y="1586660"/>
            <a:ext cx="4091093" cy="2289381"/>
          </a:xfrm>
        </p:spPr>
        <p:txBody>
          <a:bodyPr/>
          <a:lstStyle/>
          <a:p>
            <a:r>
              <a:rPr lang="it-IT" sz="2133" dirty="0"/>
              <a:t>Pazienti anziani: </a:t>
            </a:r>
          </a:p>
          <a:p>
            <a:pPr marL="0" indent="0">
              <a:buNone/>
            </a:pPr>
            <a:r>
              <a:rPr lang="it-IT" sz="2133" dirty="0"/>
              <a:t>     anticoagulazione? </a:t>
            </a:r>
          </a:p>
          <a:p>
            <a:pPr marL="0" indent="0">
              <a:buNone/>
            </a:pPr>
            <a:r>
              <a:rPr lang="it-IT" sz="2133" dirty="0"/>
              <a:t>     bassa dose sempre?</a:t>
            </a:r>
          </a:p>
          <a:p>
            <a:endParaRPr lang="it-IT" sz="2133" dirty="0"/>
          </a:p>
          <a:p>
            <a:r>
              <a:rPr lang="it-IT" sz="2133" dirty="0"/>
              <a:t>Pazienti fragili:</a:t>
            </a:r>
          </a:p>
          <a:p>
            <a:pPr marL="0" indent="0">
              <a:buNone/>
            </a:pPr>
            <a:r>
              <a:rPr lang="it-IT" sz="2133" dirty="0"/>
              <a:t>     sicurezza dei NOAC?</a:t>
            </a:r>
          </a:p>
          <a:p>
            <a:endParaRPr lang="it-IT" sz="2133" dirty="0"/>
          </a:p>
          <a:p>
            <a:r>
              <a:rPr lang="it-IT" sz="2133" dirty="0"/>
              <a:t>LAA </a:t>
            </a:r>
            <a:r>
              <a:rPr lang="it-IT" sz="2133" dirty="0" err="1"/>
              <a:t>closure</a:t>
            </a:r>
            <a:endParaRPr lang="it-IT" sz="2133" dirty="0"/>
          </a:p>
          <a:p>
            <a:pPr marL="0" indent="0">
              <a:buNone/>
            </a:pPr>
            <a:r>
              <a:rPr lang="it-IT" sz="2133" dirty="0"/>
              <a:t>     </a:t>
            </a:r>
          </a:p>
        </p:txBody>
      </p:sp>
      <p:sp>
        <p:nvSpPr>
          <p:cNvPr id="4" name="Titolo 3"/>
          <p:cNvSpPr>
            <a:spLocks noGrp="1"/>
          </p:cNvSpPr>
          <p:nvPr>
            <p:ph type="title"/>
          </p:nvPr>
        </p:nvSpPr>
        <p:spPr>
          <a:xfrm>
            <a:off x="457200" y="327097"/>
            <a:ext cx="8229600" cy="756077"/>
          </a:xfrm>
        </p:spPr>
        <p:txBody>
          <a:bodyPr>
            <a:normAutofit/>
          </a:bodyPr>
          <a:lstStyle/>
          <a:p>
            <a:r>
              <a:rPr lang="it-IT" sz="2489" dirty="0" err="1"/>
              <a:t>NOACs</a:t>
            </a:r>
            <a:r>
              <a:rPr lang="it-IT" sz="2489" dirty="0"/>
              <a:t>: </a:t>
            </a:r>
            <a:r>
              <a:rPr lang="it-IT" sz="2489" i="1" dirty="0" err="1"/>
              <a:t>Areas</a:t>
            </a:r>
            <a:r>
              <a:rPr lang="it-IT" sz="2489" i="1" dirty="0"/>
              <a:t> of </a:t>
            </a:r>
            <a:r>
              <a:rPr lang="it-IT" sz="2489" i="1" dirty="0" err="1"/>
              <a:t>uncertanties</a:t>
            </a:r>
            <a:endParaRPr lang="it-IT" sz="2489" i="1" dirty="0"/>
          </a:p>
        </p:txBody>
      </p:sp>
      <p:pic>
        <p:nvPicPr>
          <p:cNvPr id="7" name="Immagine 6"/>
          <p:cNvPicPr>
            <a:picLocks noChangeAspect="1"/>
          </p:cNvPicPr>
          <p:nvPr/>
        </p:nvPicPr>
        <p:blipFill>
          <a:blip r:embed="rId2"/>
          <a:stretch>
            <a:fillRect/>
          </a:stretch>
        </p:blipFill>
        <p:spPr>
          <a:xfrm>
            <a:off x="339932" y="1586660"/>
            <a:ext cx="4563962" cy="3053290"/>
          </a:xfrm>
          <a:prstGeom prst="rect">
            <a:avLst/>
          </a:prstGeom>
        </p:spPr>
      </p:pic>
      <p:sp>
        <p:nvSpPr>
          <p:cNvPr id="5" name="CasellaDiTesto 4"/>
          <p:cNvSpPr txBox="1"/>
          <p:nvPr/>
        </p:nvSpPr>
        <p:spPr>
          <a:xfrm>
            <a:off x="172720" y="4783667"/>
            <a:ext cx="4866640" cy="1679178"/>
          </a:xfrm>
          <a:prstGeom prst="rect">
            <a:avLst/>
          </a:prstGeom>
          <a:noFill/>
        </p:spPr>
        <p:txBody>
          <a:bodyPr wrap="square" rtlCol="0">
            <a:spAutoFit/>
          </a:bodyPr>
          <a:lstStyle/>
          <a:p>
            <a:r>
              <a:rPr lang="it-IT" sz="1778" dirty="0">
                <a:latin typeface="+mn-lt"/>
              </a:rPr>
              <a:t>“</a:t>
            </a:r>
            <a:r>
              <a:rPr lang="it-IT" sz="1778" i="1" dirty="0" err="1">
                <a:latin typeface="+mn-lt"/>
              </a:rPr>
              <a:t>Also</a:t>
            </a:r>
            <a:r>
              <a:rPr lang="it-IT" sz="1778" i="1" dirty="0">
                <a:latin typeface="+mn-lt"/>
              </a:rPr>
              <a:t>, </a:t>
            </a:r>
            <a:r>
              <a:rPr lang="it-IT" sz="1778" i="1" dirty="0" err="1">
                <a:latin typeface="+mn-lt"/>
              </a:rPr>
              <a:t>there</a:t>
            </a:r>
            <a:r>
              <a:rPr lang="it-IT" sz="1778" i="1" dirty="0">
                <a:latin typeface="+mn-lt"/>
              </a:rPr>
              <a:t> </a:t>
            </a:r>
            <a:r>
              <a:rPr lang="it-IT" sz="1778" i="1" dirty="0" err="1">
                <a:latin typeface="+mn-lt"/>
              </a:rPr>
              <a:t>remain</a:t>
            </a:r>
            <a:r>
              <a:rPr lang="it-IT" sz="1778" i="1" dirty="0">
                <a:latin typeface="+mn-lt"/>
              </a:rPr>
              <a:t> </a:t>
            </a:r>
            <a:r>
              <a:rPr lang="it-IT" sz="1778" i="1" dirty="0" err="1">
                <a:latin typeface="+mn-lt"/>
              </a:rPr>
              <a:t>concerns</a:t>
            </a:r>
            <a:r>
              <a:rPr lang="it-IT" sz="1778" i="1" dirty="0">
                <a:latin typeface="+mn-lt"/>
              </a:rPr>
              <a:t> over the </a:t>
            </a:r>
            <a:r>
              <a:rPr lang="it-IT" sz="1778" i="1" dirty="0" err="1">
                <a:latin typeface="+mn-lt"/>
              </a:rPr>
              <a:t>applicability</a:t>
            </a:r>
            <a:r>
              <a:rPr lang="it-IT" sz="1778" i="1" dirty="0">
                <a:latin typeface="+mn-lt"/>
              </a:rPr>
              <a:t> of data for the </a:t>
            </a:r>
            <a:r>
              <a:rPr lang="it-IT" sz="1778" i="1" dirty="0" err="1">
                <a:latin typeface="+mn-lt"/>
              </a:rPr>
              <a:t>NOACs</a:t>
            </a:r>
            <a:r>
              <a:rPr lang="it-IT" sz="1778" i="1" dirty="0">
                <a:latin typeface="+mn-lt"/>
              </a:rPr>
              <a:t> to </a:t>
            </a:r>
            <a:r>
              <a:rPr lang="it-IT" sz="1778" i="1" dirty="0" err="1">
                <a:latin typeface="+mn-lt"/>
              </a:rPr>
              <a:t>very</a:t>
            </a:r>
            <a:r>
              <a:rPr lang="it-IT" sz="1778" i="1" dirty="0">
                <a:latin typeface="+mn-lt"/>
              </a:rPr>
              <a:t> </a:t>
            </a:r>
            <a:r>
              <a:rPr lang="it-IT" sz="1778" i="1" dirty="0" err="1">
                <a:latin typeface="+mn-lt"/>
              </a:rPr>
              <a:t>elderly</a:t>
            </a:r>
            <a:r>
              <a:rPr lang="it-IT" sz="1778" i="1" dirty="0">
                <a:latin typeface="+mn-lt"/>
              </a:rPr>
              <a:t> </a:t>
            </a:r>
            <a:r>
              <a:rPr lang="it-IT" sz="1778" i="1" dirty="0" err="1">
                <a:latin typeface="+mn-lt"/>
              </a:rPr>
              <a:t>patients</a:t>
            </a:r>
            <a:r>
              <a:rPr lang="it-IT" sz="1778" i="1" dirty="0">
                <a:latin typeface="+mn-lt"/>
              </a:rPr>
              <a:t> with multiple </a:t>
            </a:r>
            <a:r>
              <a:rPr lang="it-IT" sz="1778" dirty="0" err="1">
                <a:latin typeface="+mn-lt"/>
              </a:rPr>
              <a:t>comorbidities</a:t>
            </a:r>
            <a:r>
              <a:rPr lang="it-IT" sz="1778" i="1" dirty="0">
                <a:latin typeface="+mn-lt"/>
              </a:rPr>
              <a:t>, </a:t>
            </a:r>
            <a:r>
              <a:rPr lang="it-IT" sz="1778" i="1" dirty="0" err="1">
                <a:latin typeface="+mn-lt"/>
              </a:rPr>
              <a:t>polypharmacy</a:t>
            </a:r>
            <a:r>
              <a:rPr lang="it-IT" sz="1778" i="1" dirty="0">
                <a:latin typeface="+mn-lt"/>
              </a:rPr>
              <a:t>, </a:t>
            </a:r>
            <a:r>
              <a:rPr lang="it-IT" sz="1778" i="1" dirty="0" err="1">
                <a:latin typeface="+mn-lt"/>
              </a:rPr>
              <a:t>compliance</a:t>
            </a:r>
            <a:r>
              <a:rPr lang="it-IT" sz="1778" i="1" dirty="0">
                <a:latin typeface="+mn-lt"/>
              </a:rPr>
              <a:t> </a:t>
            </a:r>
            <a:r>
              <a:rPr lang="it-IT" sz="1778" i="1" dirty="0" err="1">
                <a:latin typeface="+mn-lt"/>
              </a:rPr>
              <a:t>issues</a:t>
            </a:r>
            <a:r>
              <a:rPr lang="it-IT" sz="1778" i="1" dirty="0">
                <a:latin typeface="+mn-lt"/>
              </a:rPr>
              <a:t>, etc., </a:t>
            </a:r>
            <a:r>
              <a:rPr lang="it-IT" sz="1778" dirty="0">
                <a:latin typeface="+mn-lt"/>
              </a:rPr>
              <a:t>…”</a:t>
            </a:r>
          </a:p>
          <a:p>
            <a:pPr algn="r"/>
            <a:endParaRPr lang="it-IT" sz="1778" dirty="0">
              <a:latin typeface="+mn-lt"/>
            </a:endParaRPr>
          </a:p>
          <a:p>
            <a:pPr algn="r"/>
            <a:r>
              <a:rPr lang="it-IT" sz="1422" dirty="0">
                <a:latin typeface="+mn-lt"/>
              </a:rPr>
              <a:t>ESC </a:t>
            </a:r>
            <a:r>
              <a:rPr lang="it-IT" sz="1422" dirty="0" err="1">
                <a:latin typeface="+mn-lt"/>
              </a:rPr>
              <a:t>Atrial</a:t>
            </a:r>
            <a:r>
              <a:rPr lang="it-IT" sz="1422" dirty="0">
                <a:latin typeface="+mn-lt"/>
              </a:rPr>
              <a:t> </a:t>
            </a:r>
            <a:r>
              <a:rPr lang="it-IT" sz="1422" dirty="0" err="1">
                <a:latin typeface="+mn-lt"/>
              </a:rPr>
              <a:t>Fibrillation</a:t>
            </a:r>
            <a:r>
              <a:rPr lang="it-IT" sz="1422" dirty="0">
                <a:latin typeface="+mn-lt"/>
              </a:rPr>
              <a:t> </a:t>
            </a:r>
            <a:r>
              <a:rPr lang="it-IT" sz="1422" dirty="0" err="1">
                <a:latin typeface="+mn-lt"/>
              </a:rPr>
              <a:t>Guidelines</a:t>
            </a:r>
            <a:r>
              <a:rPr lang="it-IT" sz="1422" dirty="0">
                <a:latin typeface="+mn-lt"/>
              </a:rPr>
              <a:t> 2012</a:t>
            </a:r>
          </a:p>
        </p:txBody>
      </p:sp>
    </p:spTree>
    <p:extLst>
      <p:ext uri="{BB962C8B-B14F-4D97-AF65-F5344CB8AC3E}">
        <p14:creationId xmlns:p14="http://schemas.microsoft.com/office/powerpoint/2010/main" val="82235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37737" y="1586653"/>
            <a:ext cx="4009813" cy="2289381"/>
          </a:xfrm>
        </p:spPr>
        <p:txBody>
          <a:bodyPr/>
          <a:lstStyle/>
          <a:p>
            <a:r>
              <a:rPr lang="it-IT" sz="2133" dirty="0"/>
              <a:t>Pazienti anziani: </a:t>
            </a:r>
          </a:p>
          <a:p>
            <a:pPr marL="0" indent="0">
              <a:buNone/>
            </a:pPr>
            <a:r>
              <a:rPr lang="it-IT" sz="2133" dirty="0"/>
              <a:t>     anticoagulazione? </a:t>
            </a:r>
          </a:p>
          <a:p>
            <a:pPr marL="0" indent="0">
              <a:buNone/>
            </a:pPr>
            <a:r>
              <a:rPr lang="it-IT" sz="2133" dirty="0"/>
              <a:t>     bassa dose sempre?</a:t>
            </a:r>
          </a:p>
          <a:p>
            <a:endParaRPr lang="it-IT" sz="2133" dirty="0"/>
          </a:p>
          <a:p>
            <a:r>
              <a:rPr lang="it-IT" sz="2133" dirty="0">
                <a:solidFill>
                  <a:schemeClr val="bg1">
                    <a:lumMod val="75000"/>
                  </a:schemeClr>
                </a:solidFill>
              </a:rPr>
              <a:t>Pazienti fragili:</a:t>
            </a:r>
          </a:p>
          <a:p>
            <a:pPr marL="0" indent="0">
              <a:buNone/>
            </a:pPr>
            <a:r>
              <a:rPr lang="it-IT" sz="2133" dirty="0">
                <a:solidFill>
                  <a:schemeClr val="bg1">
                    <a:lumMod val="75000"/>
                  </a:schemeClr>
                </a:solidFill>
              </a:rPr>
              <a:t>     sicurezza dei NOAC?</a:t>
            </a:r>
          </a:p>
          <a:p>
            <a:endParaRPr lang="it-IT" sz="2133" dirty="0">
              <a:solidFill>
                <a:schemeClr val="bg1">
                  <a:lumMod val="75000"/>
                </a:schemeClr>
              </a:solidFill>
            </a:endParaRPr>
          </a:p>
          <a:p>
            <a:r>
              <a:rPr lang="it-IT" sz="2133" dirty="0">
                <a:solidFill>
                  <a:schemeClr val="bg1">
                    <a:lumMod val="75000"/>
                  </a:schemeClr>
                </a:solidFill>
              </a:rPr>
              <a:t>LAA </a:t>
            </a:r>
            <a:r>
              <a:rPr lang="it-IT" sz="2133" dirty="0" err="1">
                <a:solidFill>
                  <a:schemeClr val="bg1">
                    <a:lumMod val="75000"/>
                  </a:schemeClr>
                </a:solidFill>
              </a:rPr>
              <a:t>closure</a:t>
            </a:r>
            <a:endParaRPr lang="it-IT" sz="2133" dirty="0">
              <a:solidFill>
                <a:schemeClr val="bg1">
                  <a:lumMod val="75000"/>
                </a:schemeClr>
              </a:solidFill>
            </a:endParaRPr>
          </a:p>
          <a:p>
            <a:endParaRPr lang="it-IT" sz="2133" dirty="0">
              <a:solidFill>
                <a:schemeClr val="bg1">
                  <a:lumMod val="75000"/>
                </a:schemeClr>
              </a:solidFill>
            </a:endParaRPr>
          </a:p>
          <a:p>
            <a:pPr marL="0" indent="0">
              <a:buNone/>
            </a:pPr>
            <a:r>
              <a:rPr lang="it-IT" sz="2133" dirty="0">
                <a:solidFill>
                  <a:schemeClr val="bg1">
                    <a:lumMod val="75000"/>
                  </a:schemeClr>
                </a:solidFill>
              </a:rPr>
              <a:t>    </a:t>
            </a:r>
            <a:endParaRPr lang="it-IT" sz="2133" dirty="0"/>
          </a:p>
        </p:txBody>
      </p:sp>
      <p:pic>
        <p:nvPicPr>
          <p:cNvPr id="2" name="Immagine 1"/>
          <p:cNvPicPr>
            <a:picLocks noChangeAspect="1"/>
          </p:cNvPicPr>
          <p:nvPr/>
        </p:nvPicPr>
        <p:blipFill>
          <a:blip r:embed="rId2"/>
          <a:stretch>
            <a:fillRect/>
          </a:stretch>
        </p:blipFill>
        <p:spPr>
          <a:xfrm>
            <a:off x="198685" y="1586653"/>
            <a:ext cx="4837396" cy="2869642"/>
          </a:xfrm>
          <a:prstGeom prst="rect">
            <a:avLst/>
          </a:prstGeom>
        </p:spPr>
      </p:pic>
      <p:sp>
        <p:nvSpPr>
          <p:cNvPr id="5" name="CasellaDiTesto 4"/>
          <p:cNvSpPr txBox="1"/>
          <p:nvPr/>
        </p:nvSpPr>
        <p:spPr>
          <a:xfrm>
            <a:off x="172720" y="4783667"/>
            <a:ext cx="4866640" cy="1679178"/>
          </a:xfrm>
          <a:prstGeom prst="rect">
            <a:avLst/>
          </a:prstGeom>
          <a:noFill/>
        </p:spPr>
        <p:txBody>
          <a:bodyPr wrap="square" rtlCol="0">
            <a:spAutoFit/>
          </a:bodyPr>
          <a:lstStyle/>
          <a:p>
            <a:r>
              <a:rPr lang="it-IT" sz="1778" dirty="0">
                <a:latin typeface="+mn-lt"/>
              </a:rPr>
              <a:t>“</a:t>
            </a:r>
            <a:r>
              <a:rPr lang="it-IT" sz="1778" i="1" dirty="0" err="1">
                <a:latin typeface="+mn-lt"/>
              </a:rPr>
              <a:t>Also</a:t>
            </a:r>
            <a:r>
              <a:rPr lang="it-IT" sz="1778" i="1" dirty="0">
                <a:latin typeface="+mn-lt"/>
              </a:rPr>
              <a:t>, </a:t>
            </a:r>
            <a:r>
              <a:rPr lang="it-IT" sz="1778" i="1" dirty="0" err="1">
                <a:latin typeface="+mn-lt"/>
              </a:rPr>
              <a:t>there</a:t>
            </a:r>
            <a:r>
              <a:rPr lang="it-IT" sz="1778" i="1" dirty="0">
                <a:latin typeface="+mn-lt"/>
              </a:rPr>
              <a:t> </a:t>
            </a:r>
            <a:r>
              <a:rPr lang="it-IT" sz="1778" i="1" dirty="0" err="1">
                <a:latin typeface="+mn-lt"/>
              </a:rPr>
              <a:t>remain</a:t>
            </a:r>
            <a:r>
              <a:rPr lang="it-IT" sz="1778" i="1" dirty="0">
                <a:latin typeface="+mn-lt"/>
              </a:rPr>
              <a:t> </a:t>
            </a:r>
            <a:r>
              <a:rPr lang="it-IT" sz="1778" i="1" dirty="0" err="1">
                <a:latin typeface="+mn-lt"/>
              </a:rPr>
              <a:t>concerns</a:t>
            </a:r>
            <a:r>
              <a:rPr lang="it-IT" sz="1778" i="1" dirty="0">
                <a:latin typeface="+mn-lt"/>
              </a:rPr>
              <a:t> over the </a:t>
            </a:r>
            <a:r>
              <a:rPr lang="it-IT" sz="1778" i="1" dirty="0" err="1">
                <a:latin typeface="+mn-lt"/>
              </a:rPr>
              <a:t>applicability</a:t>
            </a:r>
            <a:r>
              <a:rPr lang="it-IT" sz="1778" i="1" dirty="0">
                <a:latin typeface="+mn-lt"/>
              </a:rPr>
              <a:t> of data for the </a:t>
            </a:r>
            <a:r>
              <a:rPr lang="it-IT" sz="1778" i="1" dirty="0" err="1">
                <a:latin typeface="+mn-lt"/>
              </a:rPr>
              <a:t>NOACs</a:t>
            </a:r>
            <a:r>
              <a:rPr lang="it-IT" sz="1778" i="1" dirty="0">
                <a:latin typeface="+mn-lt"/>
              </a:rPr>
              <a:t> to </a:t>
            </a:r>
            <a:r>
              <a:rPr lang="it-IT" sz="1778" i="1" dirty="0" err="1">
                <a:latin typeface="+mn-lt"/>
              </a:rPr>
              <a:t>very</a:t>
            </a:r>
            <a:r>
              <a:rPr lang="it-IT" sz="1778" i="1" dirty="0">
                <a:latin typeface="+mn-lt"/>
              </a:rPr>
              <a:t> </a:t>
            </a:r>
            <a:r>
              <a:rPr lang="it-IT" sz="1778" i="1" dirty="0" err="1">
                <a:solidFill>
                  <a:srgbClr val="FF0000"/>
                </a:solidFill>
                <a:latin typeface="+mn-lt"/>
              </a:rPr>
              <a:t>elderly</a:t>
            </a:r>
            <a:r>
              <a:rPr lang="it-IT" sz="1778" i="1" dirty="0">
                <a:solidFill>
                  <a:srgbClr val="FF0000"/>
                </a:solidFill>
                <a:latin typeface="+mn-lt"/>
              </a:rPr>
              <a:t> </a:t>
            </a:r>
            <a:r>
              <a:rPr lang="it-IT" sz="1778" i="1" dirty="0" err="1">
                <a:latin typeface="+mn-lt"/>
              </a:rPr>
              <a:t>patients</a:t>
            </a:r>
            <a:r>
              <a:rPr lang="it-IT" sz="1778" i="1" dirty="0">
                <a:latin typeface="+mn-lt"/>
              </a:rPr>
              <a:t> with multiple </a:t>
            </a:r>
            <a:r>
              <a:rPr lang="it-IT" sz="1778" i="1" dirty="0" err="1">
                <a:latin typeface="+mn-lt"/>
              </a:rPr>
              <a:t>comorbidities</a:t>
            </a:r>
            <a:r>
              <a:rPr lang="it-IT" sz="1778" i="1" dirty="0">
                <a:latin typeface="+mn-lt"/>
              </a:rPr>
              <a:t>, </a:t>
            </a:r>
            <a:r>
              <a:rPr lang="it-IT" sz="1778" i="1" dirty="0" err="1">
                <a:latin typeface="+mn-lt"/>
              </a:rPr>
              <a:t>polypharmacy</a:t>
            </a:r>
            <a:r>
              <a:rPr lang="it-IT" sz="1778" i="1" dirty="0">
                <a:latin typeface="+mn-lt"/>
              </a:rPr>
              <a:t>, </a:t>
            </a:r>
            <a:r>
              <a:rPr lang="it-IT" sz="1778" i="1" dirty="0" err="1">
                <a:latin typeface="+mn-lt"/>
              </a:rPr>
              <a:t>compliance</a:t>
            </a:r>
            <a:r>
              <a:rPr lang="it-IT" sz="1778" i="1" dirty="0">
                <a:latin typeface="+mn-lt"/>
              </a:rPr>
              <a:t> </a:t>
            </a:r>
            <a:r>
              <a:rPr lang="it-IT" sz="1778" i="1" dirty="0" err="1">
                <a:latin typeface="+mn-lt"/>
              </a:rPr>
              <a:t>issues</a:t>
            </a:r>
            <a:r>
              <a:rPr lang="it-IT" sz="1778" i="1" dirty="0">
                <a:latin typeface="+mn-lt"/>
              </a:rPr>
              <a:t>, etc., </a:t>
            </a:r>
            <a:r>
              <a:rPr lang="it-IT" sz="1778" dirty="0">
                <a:latin typeface="+mn-lt"/>
              </a:rPr>
              <a:t>…”</a:t>
            </a:r>
          </a:p>
          <a:p>
            <a:pPr algn="r"/>
            <a:endParaRPr lang="it-IT" sz="1778" dirty="0">
              <a:latin typeface="+mn-lt"/>
            </a:endParaRPr>
          </a:p>
          <a:p>
            <a:pPr algn="r"/>
            <a:r>
              <a:rPr lang="it-IT" sz="1422" dirty="0">
                <a:latin typeface="+mn-lt"/>
              </a:rPr>
              <a:t>ESC </a:t>
            </a:r>
            <a:r>
              <a:rPr lang="it-IT" sz="1422" dirty="0" err="1">
                <a:latin typeface="+mn-lt"/>
              </a:rPr>
              <a:t>Atrial</a:t>
            </a:r>
            <a:r>
              <a:rPr lang="it-IT" sz="1422" dirty="0">
                <a:latin typeface="+mn-lt"/>
              </a:rPr>
              <a:t> </a:t>
            </a:r>
            <a:r>
              <a:rPr lang="it-IT" sz="1422" dirty="0" err="1">
                <a:latin typeface="+mn-lt"/>
              </a:rPr>
              <a:t>Fibrillation</a:t>
            </a:r>
            <a:r>
              <a:rPr lang="it-IT" sz="1422" dirty="0">
                <a:latin typeface="+mn-lt"/>
              </a:rPr>
              <a:t> </a:t>
            </a:r>
            <a:r>
              <a:rPr lang="it-IT" sz="1422" dirty="0" err="1">
                <a:latin typeface="+mn-lt"/>
              </a:rPr>
              <a:t>Guidelines</a:t>
            </a:r>
            <a:r>
              <a:rPr lang="it-IT" sz="1422" dirty="0">
                <a:latin typeface="+mn-lt"/>
              </a:rPr>
              <a:t> 2012</a:t>
            </a:r>
          </a:p>
        </p:txBody>
      </p:sp>
      <p:sp>
        <p:nvSpPr>
          <p:cNvPr id="7" name="Titolo 3"/>
          <p:cNvSpPr>
            <a:spLocks noGrp="1"/>
          </p:cNvSpPr>
          <p:nvPr>
            <p:ph type="title"/>
          </p:nvPr>
        </p:nvSpPr>
        <p:spPr>
          <a:xfrm>
            <a:off x="457200" y="340643"/>
            <a:ext cx="8229600" cy="756077"/>
          </a:xfrm>
        </p:spPr>
        <p:txBody>
          <a:bodyPr>
            <a:normAutofit/>
          </a:bodyPr>
          <a:lstStyle/>
          <a:p>
            <a:r>
              <a:rPr lang="it-IT" sz="2489" dirty="0" err="1"/>
              <a:t>NOACs</a:t>
            </a:r>
            <a:r>
              <a:rPr lang="it-IT" sz="2489" dirty="0"/>
              <a:t>: </a:t>
            </a:r>
            <a:r>
              <a:rPr lang="it-IT" sz="2489" i="1" dirty="0" err="1"/>
              <a:t>Areas</a:t>
            </a:r>
            <a:r>
              <a:rPr lang="it-IT" sz="2489" i="1" dirty="0"/>
              <a:t> of </a:t>
            </a:r>
            <a:r>
              <a:rPr lang="it-IT" sz="2489" i="1" dirty="0" err="1"/>
              <a:t>uncertanties</a:t>
            </a:r>
            <a:endParaRPr lang="it-IT" sz="2489" i="1" dirty="0"/>
          </a:p>
        </p:txBody>
      </p:sp>
    </p:spTree>
    <p:extLst>
      <p:ext uri="{BB962C8B-B14F-4D97-AF65-F5344CB8AC3E}">
        <p14:creationId xmlns:p14="http://schemas.microsoft.com/office/powerpoint/2010/main" val="138136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924885" y="417777"/>
            <a:ext cx="7168796" cy="858440"/>
          </a:xfrm>
          <a:prstGeom prst="rect">
            <a:avLst/>
          </a:prstGeom>
          <a:noFill/>
        </p:spPr>
        <p:txBody>
          <a:bodyPr wrap="square" rtlCol="0">
            <a:spAutoFit/>
          </a:bodyPr>
          <a:lstStyle/>
          <a:p>
            <a:pPr algn="ctr" fontAlgn="auto">
              <a:spcBef>
                <a:spcPts val="0"/>
              </a:spcBef>
              <a:spcAft>
                <a:spcPts val="0"/>
              </a:spcAft>
            </a:pPr>
            <a:r>
              <a:rPr lang="en-GB" sz="2489" dirty="0">
                <a:solidFill>
                  <a:srgbClr val="5A5A5A"/>
                </a:solidFill>
                <a:latin typeface="Calibri" charset="0"/>
                <a:ea typeface="Calibri" charset="0"/>
                <a:cs typeface="Calibri" charset="0"/>
              </a:rPr>
              <a:t>ROCKET AF</a:t>
            </a:r>
          </a:p>
          <a:p>
            <a:pPr algn="ctr" fontAlgn="auto">
              <a:spcBef>
                <a:spcPts val="0"/>
              </a:spcBef>
              <a:spcAft>
                <a:spcPts val="0"/>
              </a:spcAft>
            </a:pPr>
            <a:r>
              <a:rPr lang="en-GB" sz="2489" b="1" dirty="0" smtClean="0">
                <a:solidFill>
                  <a:srgbClr val="FF0000"/>
                </a:solidFill>
                <a:latin typeface="Calibri" charset="0"/>
                <a:ea typeface="Calibri" charset="0"/>
                <a:cs typeface="Calibri" charset="0"/>
              </a:rPr>
              <a:t>Rivaroxaban</a:t>
            </a:r>
            <a:r>
              <a:rPr lang="en-GB" sz="2489" dirty="0" smtClean="0">
                <a:solidFill>
                  <a:srgbClr val="5A5A5A"/>
                </a:solidFill>
                <a:latin typeface="Calibri" charset="0"/>
                <a:ea typeface="Calibri" charset="0"/>
                <a:cs typeface="Calibri" charset="0"/>
              </a:rPr>
              <a:t>: </a:t>
            </a:r>
            <a:r>
              <a:rPr lang="en-GB" sz="2489" dirty="0" err="1" smtClean="0">
                <a:solidFill>
                  <a:srgbClr val="5A5A5A"/>
                </a:solidFill>
                <a:latin typeface="Calibri" charset="0"/>
                <a:ea typeface="Calibri" charset="0"/>
                <a:cs typeface="Calibri" charset="0"/>
              </a:rPr>
              <a:t>subanalysis</a:t>
            </a:r>
            <a:r>
              <a:rPr lang="en-GB" sz="2489" dirty="0" smtClean="0">
                <a:solidFill>
                  <a:srgbClr val="5A5A5A"/>
                </a:solidFill>
                <a:latin typeface="Calibri" charset="0"/>
                <a:ea typeface="Calibri" charset="0"/>
                <a:cs typeface="Calibri" charset="0"/>
              </a:rPr>
              <a:t> </a:t>
            </a:r>
            <a:r>
              <a:rPr lang="en-GB" sz="2489" dirty="0">
                <a:solidFill>
                  <a:srgbClr val="5A5A5A"/>
                </a:solidFill>
                <a:latin typeface="Calibri" charset="0"/>
                <a:ea typeface="Calibri" charset="0"/>
                <a:cs typeface="Calibri" charset="0"/>
              </a:rPr>
              <a:t>elderly patients - Results</a:t>
            </a:r>
            <a:endParaRPr lang="it-IT" sz="2489" dirty="0">
              <a:solidFill>
                <a:srgbClr val="5A5A5A"/>
              </a:solidFill>
              <a:latin typeface="Calibri" charset="0"/>
              <a:ea typeface="Calibri" charset="0"/>
              <a:cs typeface="Calibri" charset="0"/>
            </a:endParaRPr>
          </a:p>
        </p:txBody>
      </p:sp>
      <p:grpSp>
        <p:nvGrpSpPr>
          <p:cNvPr id="7" name="Gruppieren 44"/>
          <p:cNvGrpSpPr/>
          <p:nvPr/>
        </p:nvGrpSpPr>
        <p:grpSpPr>
          <a:xfrm>
            <a:off x="1648489" y="2233388"/>
            <a:ext cx="2860794" cy="2959010"/>
            <a:chOff x="-85102" y="1506644"/>
            <a:chExt cx="2928910" cy="3044504"/>
          </a:xfrm>
        </p:grpSpPr>
        <p:grpSp>
          <p:nvGrpSpPr>
            <p:cNvPr id="8" name="Gruppieren 10"/>
            <p:cNvGrpSpPr/>
            <p:nvPr/>
          </p:nvGrpSpPr>
          <p:grpSpPr>
            <a:xfrm>
              <a:off x="-85102" y="2157798"/>
              <a:ext cx="2928910" cy="2393350"/>
              <a:chOff x="-129281" y="2018734"/>
              <a:chExt cx="2928910" cy="2396902"/>
            </a:xfrm>
          </p:grpSpPr>
          <p:grpSp>
            <p:nvGrpSpPr>
              <p:cNvPr id="10" name="Gruppieren 33"/>
              <p:cNvGrpSpPr/>
              <p:nvPr/>
            </p:nvGrpSpPr>
            <p:grpSpPr>
              <a:xfrm>
                <a:off x="-129281" y="2018734"/>
                <a:ext cx="2928910" cy="2396902"/>
                <a:chOff x="-129281" y="2018734"/>
                <a:chExt cx="2928910" cy="2396902"/>
              </a:xfrm>
            </p:grpSpPr>
            <p:grpSp>
              <p:nvGrpSpPr>
                <p:cNvPr id="21" name="Gruppieren 2"/>
                <p:cNvGrpSpPr/>
                <p:nvPr/>
              </p:nvGrpSpPr>
              <p:grpSpPr>
                <a:xfrm>
                  <a:off x="380634" y="2018734"/>
                  <a:ext cx="2006967" cy="1968860"/>
                  <a:chOff x="218873" y="2002937"/>
                  <a:chExt cx="1512168" cy="1516414"/>
                </a:xfrm>
              </p:grpSpPr>
              <p:cxnSp>
                <p:nvCxnSpPr>
                  <p:cNvPr id="24" name="Gerade Verbindung 7"/>
                  <p:cNvCxnSpPr/>
                  <p:nvPr/>
                </p:nvCxnSpPr>
                <p:spPr bwMode="auto">
                  <a:xfrm>
                    <a:off x="971600" y="2002937"/>
                    <a:ext cx="0" cy="1512168"/>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25" name="Gerade Verbindung 9"/>
                  <p:cNvCxnSpPr/>
                  <p:nvPr/>
                </p:nvCxnSpPr>
                <p:spPr bwMode="auto">
                  <a:xfrm>
                    <a:off x="218873" y="3418105"/>
                    <a:ext cx="1512168" cy="0"/>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26" name="Gerade Verbindung 30"/>
                  <p:cNvCxnSpPr/>
                  <p:nvPr/>
                </p:nvCxnSpPr>
                <p:spPr bwMode="auto">
                  <a:xfrm>
                    <a:off x="221678" y="3412156"/>
                    <a:ext cx="0" cy="88852"/>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28" name="Gerade Verbindung 34"/>
                  <p:cNvCxnSpPr/>
                  <p:nvPr/>
                </p:nvCxnSpPr>
                <p:spPr bwMode="auto">
                  <a:xfrm>
                    <a:off x="611560" y="3424188"/>
                    <a:ext cx="0" cy="88852"/>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29" name="Gerade Verbindung 35"/>
                  <p:cNvCxnSpPr/>
                  <p:nvPr/>
                </p:nvCxnSpPr>
                <p:spPr bwMode="auto">
                  <a:xfrm>
                    <a:off x="1353939" y="3417877"/>
                    <a:ext cx="0" cy="101474"/>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30" name="Gerade Verbindung 36"/>
                  <p:cNvCxnSpPr/>
                  <p:nvPr/>
                </p:nvCxnSpPr>
                <p:spPr bwMode="auto">
                  <a:xfrm>
                    <a:off x="1729396" y="3419194"/>
                    <a:ext cx="0" cy="88852"/>
                  </a:xfrm>
                  <a:prstGeom prst="line">
                    <a:avLst/>
                  </a:prstGeom>
                  <a:solidFill>
                    <a:schemeClr val="accent2"/>
                  </a:solidFill>
                  <a:ln w="12700" cap="flat" cmpd="sng" algn="ctr">
                    <a:solidFill>
                      <a:srgbClr val="5A5A5A"/>
                    </a:solidFill>
                    <a:prstDash val="solid"/>
                    <a:round/>
                    <a:headEnd type="none" w="med" len="med"/>
                    <a:tailEnd type="none" w="med" len="med"/>
                  </a:ln>
                  <a:effectLst/>
                </p:spPr>
              </p:cxnSp>
            </p:grpSp>
            <p:sp>
              <p:nvSpPr>
                <p:cNvPr id="22" name="Textfeld 3"/>
                <p:cNvSpPr txBox="1"/>
                <p:nvPr/>
              </p:nvSpPr>
              <p:spPr>
                <a:xfrm>
                  <a:off x="-129281" y="3982081"/>
                  <a:ext cx="1056702" cy="433555"/>
                </a:xfrm>
                <a:prstGeom prst="rect">
                  <a:avLst/>
                </a:prstGeom>
                <a:noFill/>
              </p:spPr>
              <p:txBody>
                <a:bodyPr wrap="square" rtlCol="0">
                  <a:spAutoFit/>
                </a:bodyPr>
                <a:lstStyle/>
                <a:p>
                  <a:pPr algn="ctr" fontAlgn="auto">
                    <a:spcBef>
                      <a:spcPts val="0"/>
                    </a:spcBef>
                    <a:spcAft>
                      <a:spcPts val="0"/>
                    </a:spcAft>
                  </a:pPr>
                  <a:r>
                    <a:rPr lang="de-DE" sz="1067" dirty="0" err="1">
                      <a:solidFill>
                        <a:srgbClr val="5A5A5A"/>
                      </a:solidFill>
                      <a:latin typeface="Avenir Book"/>
                      <a:ea typeface=""/>
                      <a:cs typeface="Avenir Book"/>
                    </a:rPr>
                    <a:t>Rivaroxaban</a:t>
                  </a:r>
                  <a:r>
                    <a:rPr lang="de-DE" sz="1067" dirty="0">
                      <a:solidFill>
                        <a:srgbClr val="5A5A5A"/>
                      </a:solidFill>
                      <a:latin typeface="Avenir Book"/>
                      <a:ea typeface=""/>
                      <a:cs typeface="Avenir Book"/>
                    </a:rPr>
                    <a:t> </a:t>
                  </a:r>
                  <a:r>
                    <a:rPr lang="de-DE" sz="1067" dirty="0" err="1">
                      <a:solidFill>
                        <a:srgbClr val="5A5A5A"/>
                      </a:solidFill>
                      <a:latin typeface="Avenir Book"/>
                      <a:ea typeface=""/>
                      <a:cs typeface="Avenir Book"/>
                    </a:rPr>
                    <a:t>better</a:t>
                  </a:r>
                  <a:endParaRPr lang="de-DE" sz="1067" dirty="0">
                    <a:solidFill>
                      <a:srgbClr val="5A5A5A"/>
                    </a:solidFill>
                    <a:latin typeface="Avenir Book"/>
                    <a:ea typeface=""/>
                    <a:cs typeface="Avenir Book"/>
                  </a:endParaRPr>
                </a:p>
              </p:txBody>
            </p:sp>
            <p:sp>
              <p:nvSpPr>
                <p:cNvPr id="23" name="Textfeld 5"/>
                <p:cNvSpPr txBox="1"/>
                <p:nvPr/>
              </p:nvSpPr>
              <p:spPr>
                <a:xfrm>
                  <a:off x="1935533" y="3982081"/>
                  <a:ext cx="864096" cy="433555"/>
                </a:xfrm>
                <a:prstGeom prst="rect">
                  <a:avLst/>
                </a:prstGeom>
                <a:noFill/>
              </p:spPr>
              <p:txBody>
                <a:bodyPr wrap="square" rtlCol="0">
                  <a:spAutoFit/>
                </a:bodyPr>
                <a:lstStyle/>
                <a:p>
                  <a:pPr algn="ctr" fontAlgn="auto">
                    <a:spcBef>
                      <a:spcPts val="0"/>
                    </a:spcBef>
                    <a:spcAft>
                      <a:spcPts val="0"/>
                    </a:spcAft>
                  </a:pPr>
                  <a:r>
                    <a:rPr lang="de-DE" sz="1067" dirty="0" err="1">
                      <a:solidFill>
                        <a:srgbClr val="5A5A5A"/>
                      </a:solidFill>
                      <a:latin typeface="Avenir Book"/>
                      <a:ea typeface=""/>
                      <a:cs typeface="Avenir Book"/>
                    </a:rPr>
                    <a:t>Warfarin</a:t>
                  </a:r>
                  <a:r>
                    <a:rPr lang="de-DE" sz="1067" dirty="0">
                      <a:solidFill>
                        <a:srgbClr val="5A5A5A"/>
                      </a:solidFill>
                      <a:latin typeface="Avenir Book"/>
                      <a:ea typeface=""/>
                      <a:cs typeface="Avenir Book"/>
                    </a:rPr>
                    <a:t> </a:t>
                  </a:r>
                  <a:r>
                    <a:rPr lang="de-DE" sz="1067" dirty="0" err="1">
                      <a:solidFill>
                        <a:srgbClr val="5A5A5A"/>
                      </a:solidFill>
                      <a:latin typeface="Avenir Book"/>
                      <a:ea typeface=""/>
                      <a:cs typeface="Avenir Book"/>
                    </a:rPr>
                    <a:t>better</a:t>
                  </a:r>
                  <a:endParaRPr lang="de-DE" sz="1067" dirty="0">
                    <a:solidFill>
                      <a:srgbClr val="5A5A5A"/>
                    </a:solidFill>
                    <a:latin typeface="Avenir Book"/>
                    <a:ea typeface=""/>
                    <a:cs typeface="Avenir Book"/>
                  </a:endParaRPr>
                </a:p>
              </p:txBody>
            </p:sp>
          </p:grpSp>
          <p:sp>
            <p:nvSpPr>
              <p:cNvPr id="12" name="Textfeld 32"/>
              <p:cNvSpPr txBox="1"/>
              <p:nvPr/>
            </p:nvSpPr>
            <p:spPr>
              <a:xfrm>
                <a:off x="145114" y="2247288"/>
                <a:ext cx="413116" cy="1029248"/>
              </a:xfrm>
              <a:prstGeom prst="rect">
                <a:avLst/>
              </a:prstGeom>
              <a:noFill/>
            </p:spPr>
            <p:txBody>
              <a:bodyPr vert="vert270" wrap="none" rtlCol="0">
                <a:spAutoFit/>
              </a:bodyPr>
              <a:lstStyle/>
              <a:p>
                <a:pPr fontAlgn="auto">
                  <a:spcBef>
                    <a:spcPts val="0"/>
                  </a:spcBef>
                  <a:spcAft>
                    <a:spcPts val="0"/>
                  </a:spcAft>
                </a:pPr>
                <a:r>
                  <a:rPr lang="de-DE" sz="1422" dirty="0">
                    <a:solidFill>
                      <a:srgbClr val="5A5A5A"/>
                    </a:solidFill>
                    <a:latin typeface="Avenir Book"/>
                    <a:ea typeface=""/>
                    <a:cs typeface="Avenir Book"/>
                  </a:rPr>
                  <a:t>Age (</a:t>
                </a:r>
                <a:r>
                  <a:rPr lang="de-DE" sz="1422" dirty="0" err="1">
                    <a:solidFill>
                      <a:srgbClr val="5A5A5A"/>
                    </a:solidFill>
                    <a:latin typeface="Avenir Book"/>
                    <a:ea typeface=""/>
                    <a:cs typeface="Avenir Book"/>
                  </a:rPr>
                  <a:t>Years</a:t>
                </a:r>
                <a:r>
                  <a:rPr lang="de-DE" sz="1422" dirty="0">
                    <a:solidFill>
                      <a:srgbClr val="5A5A5A"/>
                    </a:solidFill>
                    <a:latin typeface="Avenir Book"/>
                    <a:ea typeface=""/>
                    <a:cs typeface="Avenir Book"/>
                  </a:rPr>
                  <a:t>)</a:t>
                </a:r>
              </a:p>
            </p:txBody>
          </p:sp>
          <p:sp>
            <p:nvSpPr>
              <p:cNvPr id="14" name="Textfeld 49"/>
              <p:cNvSpPr txBox="1"/>
              <p:nvPr/>
            </p:nvSpPr>
            <p:spPr>
              <a:xfrm>
                <a:off x="635554" y="2276872"/>
                <a:ext cx="520580" cy="771639"/>
              </a:xfrm>
              <a:prstGeom prst="rect">
                <a:avLst/>
              </a:prstGeom>
              <a:noFill/>
            </p:spPr>
            <p:txBody>
              <a:bodyPr wrap="none" rtlCol="0">
                <a:spAutoFit/>
              </a:bodyPr>
              <a:lstStyle/>
              <a:p>
                <a:pPr fontAlgn="auto">
                  <a:spcBef>
                    <a:spcPts val="0"/>
                  </a:spcBef>
                  <a:spcAft>
                    <a:spcPts val="0"/>
                  </a:spcAft>
                </a:pPr>
                <a:r>
                  <a:rPr lang="de-DE" sz="1422" dirty="0">
                    <a:solidFill>
                      <a:srgbClr val="5A5A5A"/>
                    </a:solidFill>
                    <a:latin typeface="Avenir Book"/>
                    <a:ea typeface=""/>
                    <a:cs typeface="Avenir Book"/>
                  </a:rPr>
                  <a:t>&lt;75</a:t>
                </a:r>
              </a:p>
              <a:p>
                <a:pPr fontAlgn="auto">
                  <a:spcBef>
                    <a:spcPts val="0"/>
                  </a:spcBef>
                  <a:spcAft>
                    <a:spcPts val="0"/>
                  </a:spcAft>
                </a:pPr>
                <a:endParaRPr lang="de-DE" sz="1422" dirty="0">
                  <a:solidFill>
                    <a:srgbClr val="5A5A5A"/>
                  </a:solidFill>
                  <a:latin typeface="Avenir Book"/>
                  <a:ea typeface=""/>
                  <a:cs typeface="Avenir Book"/>
                </a:endParaRPr>
              </a:p>
              <a:p>
                <a:pPr fontAlgn="auto">
                  <a:spcBef>
                    <a:spcPts val="0"/>
                  </a:spcBef>
                  <a:spcAft>
                    <a:spcPts val="0"/>
                  </a:spcAft>
                </a:pPr>
                <a:r>
                  <a:rPr lang="de-DE" sz="1422" dirty="0">
                    <a:solidFill>
                      <a:srgbClr val="5A5A5A"/>
                    </a:solidFill>
                    <a:latin typeface="Avenir Book"/>
                    <a:ea typeface=""/>
                    <a:cs typeface="Avenir Book"/>
                  </a:rPr>
                  <a:t>≥75</a:t>
                </a:r>
              </a:p>
            </p:txBody>
          </p:sp>
          <p:grpSp>
            <p:nvGrpSpPr>
              <p:cNvPr id="15" name="Gruppieren 74"/>
              <p:cNvGrpSpPr/>
              <p:nvPr/>
            </p:nvGrpSpPr>
            <p:grpSpPr>
              <a:xfrm>
                <a:off x="1168072" y="2348880"/>
                <a:ext cx="379531" cy="144016"/>
                <a:chOff x="1168072" y="2348880"/>
                <a:chExt cx="379531" cy="144016"/>
              </a:xfrm>
            </p:grpSpPr>
            <p:cxnSp>
              <p:nvCxnSpPr>
                <p:cNvPr id="19" name="Gerade Verbindung 51"/>
                <p:cNvCxnSpPr/>
                <p:nvPr/>
              </p:nvCxnSpPr>
              <p:spPr bwMode="auto">
                <a:xfrm>
                  <a:off x="1168072" y="2420888"/>
                  <a:ext cx="379531" cy="0"/>
                </a:xfrm>
                <a:prstGeom prst="line">
                  <a:avLst/>
                </a:prstGeom>
                <a:solidFill>
                  <a:schemeClr val="accent2"/>
                </a:solidFill>
                <a:ln w="38100" cap="flat" cmpd="sng" algn="ctr">
                  <a:solidFill>
                    <a:srgbClr val="5A5A5A"/>
                  </a:solidFill>
                  <a:prstDash val="solid"/>
                  <a:round/>
                  <a:headEnd type="none" w="med" len="med"/>
                  <a:tailEnd type="none" w="med" len="med"/>
                </a:ln>
                <a:effectLst/>
              </p:spPr>
            </p:cxnSp>
            <p:sp>
              <p:nvSpPr>
                <p:cNvPr id="20" name="Rechteck 67"/>
                <p:cNvSpPr/>
                <p:nvPr/>
              </p:nvSpPr>
              <p:spPr bwMode="auto">
                <a:xfrm>
                  <a:off x="1250548" y="2348880"/>
                  <a:ext cx="144076" cy="144016"/>
                </a:xfrm>
                <a:prstGeom prst="rect">
                  <a:avLst/>
                </a:prstGeom>
                <a:solidFill>
                  <a:srgbClr val="5A5A5A"/>
                </a:solidFill>
                <a:ln w="9525" cap="flat" cmpd="sng" algn="ctr">
                  <a:solidFill>
                    <a:srgbClr val="5A5A5A"/>
                  </a:solidFill>
                  <a:prstDash val="solid"/>
                  <a:round/>
                  <a:headEnd type="none" w="med" len="med"/>
                  <a:tailEnd type="none" w="med" len="med"/>
                </a:ln>
                <a:effectLst/>
              </p:spPr>
              <p:txBody>
                <a:bodyPr vert="horz" wrap="square" lIns="81280" tIns="40640" rIns="81280" bIns="40640" numCol="1" rtlCol="0" anchor="ctr" anchorCtr="0" compatLnSpc="1">
                  <a:prstTxWarp prst="textNoShape">
                    <a:avLst/>
                  </a:prstTxWarp>
                </a:bodyPr>
                <a:lstStyle/>
                <a:p>
                  <a:pPr algn="ctr"/>
                  <a:endParaRPr lang="de-DE" sz="1778">
                    <a:solidFill>
                      <a:srgbClr val="5A5A5A"/>
                    </a:solidFill>
                    <a:latin typeface="Avenir Book"/>
                    <a:ea typeface=""/>
                    <a:cs typeface="Avenir Book"/>
                  </a:endParaRPr>
                </a:p>
              </p:txBody>
            </p:sp>
          </p:grpSp>
          <p:grpSp>
            <p:nvGrpSpPr>
              <p:cNvPr id="16" name="Gruppieren 75"/>
              <p:cNvGrpSpPr/>
              <p:nvPr/>
            </p:nvGrpSpPr>
            <p:grpSpPr>
              <a:xfrm>
                <a:off x="1100902" y="2851526"/>
                <a:ext cx="379531" cy="144016"/>
                <a:chOff x="1100902" y="2851526"/>
                <a:chExt cx="379531" cy="144016"/>
              </a:xfrm>
            </p:grpSpPr>
            <p:cxnSp>
              <p:nvCxnSpPr>
                <p:cNvPr id="17" name="Gerade Verbindung 53"/>
                <p:cNvCxnSpPr/>
                <p:nvPr/>
              </p:nvCxnSpPr>
              <p:spPr bwMode="auto">
                <a:xfrm>
                  <a:off x="1100902" y="2934295"/>
                  <a:ext cx="379531" cy="0"/>
                </a:xfrm>
                <a:prstGeom prst="line">
                  <a:avLst/>
                </a:prstGeom>
                <a:solidFill>
                  <a:schemeClr val="accent2"/>
                </a:solidFill>
                <a:ln w="38100" cap="flat" cmpd="sng" algn="ctr">
                  <a:solidFill>
                    <a:schemeClr val="accent1"/>
                  </a:solidFill>
                  <a:prstDash val="solid"/>
                  <a:round/>
                  <a:headEnd type="none" w="med" len="med"/>
                  <a:tailEnd type="none" w="med" len="med"/>
                </a:ln>
                <a:effectLst/>
              </p:spPr>
            </p:cxnSp>
            <p:sp>
              <p:nvSpPr>
                <p:cNvPr id="18" name="Rechteck 70"/>
                <p:cNvSpPr/>
                <p:nvPr/>
              </p:nvSpPr>
              <p:spPr bwMode="auto">
                <a:xfrm>
                  <a:off x="1146591" y="2851526"/>
                  <a:ext cx="144076" cy="144016"/>
                </a:xfrm>
                <a:prstGeom prst="rect">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81280" tIns="40640" rIns="81280" bIns="40640" numCol="1" rtlCol="0" anchor="ctr" anchorCtr="0" compatLnSpc="1">
                  <a:prstTxWarp prst="textNoShape">
                    <a:avLst/>
                  </a:prstTxWarp>
                </a:bodyPr>
                <a:lstStyle/>
                <a:p>
                  <a:pPr algn="ctr"/>
                  <a:endParaRPr lang="de-DE" sz="1778">
                    <a:solidFill>
                      <a:srgbClr val="5A5A5A"/>
                    </a:solidFill>
                    <a:latin typeface="Avenir Book"/>
                    <a:ea typeface=""/>
                    <a:cs typeface="Avenir Book"/>
                  </a:endParaRPr>
                </a:p>
              </p:txBody>
            </p:sp>
          </p:grpSp>
        </p:grpSp>
        <p:sp>
          <p:nvSpPr>
            <p:cNvPr id="9" name="Textfeld 38"/>
            <p:cNvSpPr txBox="1"/>
            <p:nvPr/>
          </p:nvSpPr>
          <p:spPr>
            <a:xfrm>
              <a:off x="949200" y="1506644"/>
              <a:ext cx="1085143" cy="545331"/>
            </a:xfrm>
            <a:prstGeom prst="rect">
              <a:avLst/>
            </a:prstGeom>
            <a:noFill/>
          </p:spPr>
          <p:txBody>
            <a:bodyPr wrap="none" rtlCol="0">
              <a:spAutoFit/>
            </a:bodyPr>
            <a:lstStyle/>
            <a:p>
              <a:pPr algn="ctr" fontAlgn="auto">
                <a:spcBef>
                  <a:spcPts val="0"/>
                </a:spcBef>
                <a:spcAft>
                  <a:spcPts val="0"/>
                </a:spcAft>
              </a:pPr>
              <a:r>
                <a:rPr lang="de-DE" sz="1422" dirty="0" err="1">
                  <a:solidFill>
                    <a:srgbClr val="5A5A5A"/>
                  </a:solidFill>
                  <a:latin typeface="Avenir Book"/>
                  <a:ea typeface=""/>
                  <a:cs typeface="Avenir Book"/>
                </a:rPr>
                <a:t>Stroke</a:t>
              </a:r>
              <a:r>
                <a:rPr lang="de-DE" sz="1422" dirty="0">
                  <a:solidFill>
                    <a:srgbClr val="5A5A5A"/>
                  </a:solidFill>
                  <a:latin typeface="Avenir Book"/>
                  <a:ea typeface=""/>
                  <a:cs typeface="Avenir Book"/>
                </a:rPr>
                <a:t>/SE</a:t>
              </a:r>
            </a:p>
            <a:p>
              <a:pPr algn="ctr" fontAlgn="auto">
                <a:spcBef>
                  <a:spcPts val="0"/>
                </a:spcBef>
                <a:spcAft>
                  <a:spcPts val="0"/>
                </a:spcAft>
              </a:pPr>
              <a:r>
                <a:rPr lang="de-DE" sz="1422" dirty="0">
                  <a:solidFill>
                    <a:srgbClr val="5A5A5A"/>
                  </a:solidFill>
                  <a:latin typeface="Avenir Book"/>
                  <a:ea typeface=""/>
                  <a:cs typeface="Avenir Book"/>
                </a:rPr>
                <a:t>(n=14.171)</a:t>
              </a:r>
            </a:p>
          </p:txBody>
        </p:sp>
      </p:grpSp>
      <p:grpSp>
        <p:nvGrpSpPr>
          <p:cNvPr id="31" name="Gruppieren 45"/>
          <p:cNvGrpSpPr/>
          <p:nvPr/>
        </p:nvGrpSpPr>
        <p:grpSpPr>
          <a:xfrm>
            <a:off x="4443986" y="2224211"/>
            <a:ext cx="2752306" cy="2969043"/>
            <a:chOff x="3059832" y="1496320"/>
            <a:chExt cx="2817839" cy="3054827"/>
          </a:xfrm>
        </p:grpSpPr>
        <p:grpSp>
          <p:nvGrpSpPr>
            <p:cNvPr id="32" name="Gruppieren 27"/>
            <p:cNvGrpSpPr/>
            <p:nvPr/>
          </p:nvGrpSpPr>
          <p:grpSpPr>
            <a:xfrm>
              <a:off x="3059832" y="2199937"/>
              <a:ext cx="2817839" cy="2351210"/>
              <a:chOff x="3024889" y="2025780"/>
              <a:chExt cx="2817839" cy="2351210"/>
            </a:xfrm>
          </p:grpSpPr>
          <p:grpSp>
            <p:nvGrpSpPr>
              <p:cNvPr id="34" name="Gruppieren 11"/>
              <p:cNvGrpSpPr/>
              <p:nvPr/>
            </p:nvGrpSpPr>
            <p:grpSpPr>
              <a:xfrm>
                <a:off x="3563888" y="2025780"/>
                <a:ext cx="1910750" cy="1962736"/>
                <a:chOff x="218873" y="2008392"/>
                <a:chExt cx="1512168" cy="1512168"/>
              </a:xfrm>
            </p:grpSpPr>
            <p:cxnSp>
              <p:nvCxnSpPr>
                <p:cNvPr id="43" name="Gerade Verbindung 12"/>
                <p:cNvCxnSpPr/>
                <p:nvPr/>
              </p:nvCxnSpPr>
              <p:spPr bwMode="auto">
                <a:xfrm>
                  <a:off x="971600" y="2008392"/>
                  <a:ext cx="0" cy="1512168"/>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44" name="Gerade Verbindung 13"/>
                <p:cNvCxnSpPr/>
                <p:nvPr/>
              </p:nvCxnSpPr>
              <p:spPr bwMode="auto">
                <a:xfrm>
                  <a:off x="218873" y="3418105"/>
                  <a:ext cx="1512168" cy="0"/>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45" name="Gerade Verbindung 14"/>
                <p:cNvCxnSpPr/>
                <p:nvPr/>
              </p:nvCxnSpPr>
              <p:spPr bwMode="auto">
                <a:xfrm>
                  <a:off x="221678" y="3412156"/>
                  <a:ext cx="0" cy="88852"/>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47" name="Gerade Verbindung 16"/>
                <p:cNvCxnSpPr/>
                <p:nvPr/>
              </p:nvCxnSpPr>
              <p:spPr bwMode="auto">
                <a:xfrm>
                  <a:off x="611560" y="3424188"/>
                  <a:ext cx="0" cy="88852"/>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48" name="Gerade Verbindung 17"/>
                <p:cNvCxnSpPr/>
                <p:nvPr/>
              </p:nvCxnSpPr>
              <p:spPr bwMode="auto">
                <a:xfrm>
                  <a:off x="1353939" y="3420860"/>
                  <a:ext cx="0" cy="92249"/>
                </a:xfrm>
                <a:prstGeom prst="line">
                  <a:avLst/>
                </a:prstGeom>
                <a:solidFill>
                  <a:schemeClr val="accent2"/>
                </a:solidFill>
                <a:ln w="12700" cap="flat" cmpd="sng" algn="ctr">
                  <a:solidFill>
                    <a:srgbClr val="5A5A5A"/>
                  </a:solidFill>
                  <a:prstDash val="solid"/>
                  <a:round/>
                  <a:headEnd type="none" w="med" len="med"/>
                  <a:tailEnd type="none" w="med" len="med"/>
                </a:ln>
                <a:effectLst/>
              </p:spPr>
            </p:cxnSp>
            <p:cxnSp>
              <p:nvCxnSpPr>
                <p:cNvPr id="49" name="Gerade Verbindung 18"/>
                <p:cNvCxnSpPr/>
                <p:nvPr/>
              </p:nvCxnSpPr>
              <p:spPr bwMode="auto">
                <a:xfrm>
                  <a:off x="1728906" y="3419194"/>
                  <a:ext cx="0" cy="88852"/>
                </a:xfrm>
                <a:prstGeom prst="line">
                  <a:avLst/>
                </a:prstGeom>
                <a:solidFill>
                  <a:schemeClr val="accent2"/>
                </a:solidFill>
                <a:ln w="12700" cap="flat" cmpd="sng" algn="ctr">
                  <a:solidFill>
                    <a:srgbClr val="5A5A5A"/>
                  </a:solidFill>
                  <a:prstDash val="solid"/>
                  <a:round/>
                  <a:headEnd type="none" w="med" len="med"/>
                  <a:tailEnd type="none" w="med" len="med"/>
                </a:ln>
                <a:effectLst/>
              </p:spPr>
            </p:cxnSp>
          </p:grpSp>
          <p:sp>
            <p:nvSpPr>
              <p:cNvPr id="35" name="Rechteck 6"/>
              <p:cNvSpPr/>
              <p:nvPr/>
            </p:nvSpPr>
            <p:spPr>
              <a:xfrm>
                <a:off x="3024889" y="3944077"/>
                <a:ext cx="1099986" cy="432913"/>
              </a:xfrm>
              <a:prstGeom prst="rect">
                <a:avLst/>
              </a:prstGeom>
            </p:spPr>
            <p:txBody>
              <a:bodyPr wrap="square">
                <a:spAutoFit/>
              </a:bodyPr>
              <a:lstStyle/>
              <a:p>
                <a:pPr algn="ctr" fontAlgn="auto">
                  <a:spcBef>
                    <a:spcPts val="0"/>
                  </a:spcBef>
                  <a:spcAft>
                    <a:spcPts val="0"/>
                  </a:spcAft>
                </a:pPr>
                <a:r>
                  <a:rPr lang="de-DE" sz="1067" dirty="0" err="1">
                    <a:solidFill>
                      <a:srgbClr val="5A5A5A"/>
                    </a:solidFill>
                    <a:latin typeface="Avenir Book"/>
                    <a:ea typeface=""/>
                    <a:cs typeface="Avenir Book"/>
                  </a:rPr>
                  <a:t>Rivaroxaban</a:t>
                </a:r>
                <a:r>
                  <a:rPr lang="de-DE" sz="1067" dirty="0">
                    <a:solidFill>
                      <a:srgbClr val="5A5A5A"/>
                    </a:solidFill>
                    <a:latin typeface="Avenir Book"/>
                    <a:ea typeface=""/>
                    <a:cs typeface="Avenir Book"/>
                  </a:rPr>
                  <a:t> </a:t>
                </a:r>
                <a:r>
                  <a:rPr lang="de-DE" sz="1067" dirty="0" err="1">
                    <a:solidFill>
                      <a:srgbClr val="5A5A5A"/>
                    </a:solidFill>
                    <a:latin typeface="Avenir Book"/>
                    <a:ea typeface=""/>
                    <a:cs typeface="Avenir Book"/>
                  </a:rPr>
                  <a:t>better</a:t>
                </a:r>
                <a:endParaRPr lang="de-DE" sz="1067" dirty="0">
                  <a:solidFill>
                    <a:srgbClr val="5A5A5A"/>
                  </a:solidFill>
                  <a:latin typeface="Avenir Book"/>
                  <a:ea typeface=""/>
                  <a:cs typeface="Avenir Book"/>
                </a:endParaRPr>
              </a:p>
            </p:txBody>
          </p:sp>
          <p:sp>
            <p:nvSpPr>
              <p:cNvPr id="36" name="Rechteck 28"/>
              <p:cNvSpPr/>
              <p:nvPr/>
            </p:nvSpPr>
            <p:spPr>
              <a:xfrm>
                <a:off x="5041113" y="3944077"/>
                <a:ext cx="801615" cy="432913"/>
              </a:xfrm>
              <a:prstGeom prst="rect">
                <a:avLst/>
              </a:prstGeom>
            </p:spPr>
            <p:txBody>
              <a:bodyPr wrap="square">
                <a:spAutoFit/>
              </a:bodyPr>
              <a:lstStyle/>
              <a:p>
                <a:pPr algn="ctr" fontAlgn="auto">
                  <a:spcBef>
                    <a:spcPts val="0"/>
                  </a:spcBef>
                  <a:spcAft>
                    <a:spcPts val="0"/>
                  </a:spcAft>
                </a:pPr>
                <a:r>
                  <a:rPr lang="de-DE" sz="1067" dirty="0" err="1">
                    <a:solidFill>
                      <a:srgbClr val="5A5A5A"/>
                    </a:solidFill>
                    <a:latin typeface="Avenir Book"/>
                    <a:ea typeface=""/>
                    <a:cs typeface="Avenir Book"/>
                  </a:rPr>
                  <a:t>Warfarin</a:t>
                </a:r>
                <a:r>
                  <a:rPr lang="de-DE" sz="1067" dirty="0">
                    <a:solidFill>
                      <a:srgbClr val="5A5A5A"/>
                    </a:solidFill>
                    <a:latin typeface="Avenir Book"/>
                    <a:ea typeface=""/>
                    <a:cs typeface="Avenir Book"/>
                  </a:rPr>
                  <a:t> </a:t>
                </a:r>
                <a:r>
                  <a:rPr lang="de-DE" sz="1067" dirty="0" err="1">
                    <a:solidFill>
                      <a:srgbClr val="5A5A5A"/>
                    </a:solidFill>
                    <a:latin typeface="Avenir Book"/>
                    <a:ea typeface=""/>
                    <a:cs typeface="Avenir Book"/>
                  </a:rPr>
                  <a:t>better</a:t>
                </a:r>
                <a:endParaRPr lang="de-DE" sz="1067" dirty="0">
                  <a:solidFill>
                    <a:srgbClr val="5A5A5A"/>
                  </a:solidFill>
                  <a:latin typeface="Avenir Book"/>
                  <a:ea typeface=""/>
                  <a:cs typeface="Avenir Book"/>
                </a:endParaRPr>
              </a:p>
            </p:txBody>
          </p:sp>
          <p:grpSp>
            <p:nvGrpSpPr>
              <p:cNvPr id="37" name="Gruppieren 76"/>
              <p:cNvGrpSpPr/>
              <p:nvPr/>
            </p:nvGrpSpPr>
            <p:grpSpPr>
              <a:xfrm>
                <a:off x="3919032" y="2416210"/>
                <a:ext cx="741429" cy="144016"/>
                <a:chOff x="3923927" y="2416210"/>
                <a:chExt cx="741429" cy="144016"/>
              </a:xfrm>
            </p:grpSpPr>
            <p:cxnSp>
              <p:nvCxnSpPr>
                <p:cNvPr id="41" name="Gerade Verbindung 54"/>
                <p:cNvCxnSpPr/>
                <p:nvPr/>
              </p:nvCxnSpPr>
              <p:spPr bwMode="auto">
                <a:xfrm>
                  <a:off x="3923927" y="2492896"/>
                  <a:ext cx="741429" cy="0"/>
                </a:xfrm>
                <a:prstGeom prst="line">
                  <a:avLst/>
                </a:prstGeom>
                <a:solidFill>
                  <a:schemeClr val="accent2"/>
                </a:solidFill>
                <a:ln w="38100" cap="flat" cmpd="sng" algn="ctr">
                  <a:solidFill>
                    <a:srgbClr val="5A5A5A"/>
                  </a:solidFill>
                  <a:prstDash val="solid"/>
                  <a:round/>
                  <a:headEnd type="none" w="med" len="med"/>
                  <a:tailEnd type="none" w="med" len="med"/>
                </a:ln>
                <a:effectLst/>
              </p:spPr>
            </p:cxnSp>
            <p:sp>
              <p:nvSpPr>
                <p:cNvPr id="42" name="Rechteck 68"/>
                <p:cNvSpPr/>
                <p:nvPr/>
              </p:nvSpPr>
              <p:spPr bwMode="auto">
                <a:xfrm>
                  <a:off x="4442983" y="2416210"/>
                  <a:ext cx="144076" cy="144016"/>
                </a:xfrm>
                <a:prstGeom prst="rect">
                  <a:avLst/>
                </a:prstGeom>
                <a:solidFill>
                  <a:srgbClr val="5A5A5A"/>
                </a:solidFill>
                <a:ln w="9525" cap="flat" cmpd="sng" algn="ctr">
                  <a:solidFill>
                    <a:srgbClr val="5A5A5A"/>
                  </a:solidFill>
                  <a:prstDash val="solid"/>
                  <a:round/>
                  <a:headEnd type="none" w="med" len="med"/>
                  <a:tailEnd type="none" w="med" len="med"/>
                </a:ln>
                <a:effectLst/>
              </p:spPr>
              <p:txBody>
                <a:bodyPr vert="horz" wrap="square" lIns="81280" tIns="40640" rIns="81280" bIns="40640" numCol="1" rtlCol="0" anchor="ctr" anchorCtr="0" compatLnSpc="1">
                  <a:prstTxWarp prst="textNoShape">
                    <a:avLst/>
                  </a:prstTxWarp>
                </a:bodyPr>
                <a:lstStyle/>
                <a:p>
                  <a:pPr algn="ctr"/>
                  <a:endParaRPr lang="de-DE" sz="1778">
                    <a:solidFill>
                      <a:srgbClr val="5A5A5A"/>
                    </a:solidFill>
                    <a:latin typeface="Avenir Book"/>
                    <a:ea typeface=""/>
                    <a:cs typeface="Avenir Book"/>
                  </a:endParaRPr>
                </a:p>
              </p:txBody>
            </p:sp>
          </p:grpSp>
          <p:grpSp>
            <p:nvGrpSpPr>
              <p:cNvPr id="38" name="Gruppieren 77"/>
              <p:cNvGrpSpPr/>
              <p:nvPr/>
            </p:nvGrpSpPr>
            <p:grpSpPr>
              <a:xfrm>
                <a:off x="3501334" y="2892451"/>
                <a:ext cx="1430706" cy="144016"/>
                <a:chOff x="3567432" y="2892451"/>
                <a:chExt cx="1430706" cy="144016"/>
              </a:xfrm>
            </p:grpSpPr>
            <p:cxnSp>
              <p:nvCxnSpPr>
                <p:cNvPr id="39" name="Gerade Verbindung 56"/>
                <p:cNvCxnSpPr/>
                <p:nvPr/>
              </p:nvCxnSpPr>
              <p:spPr bwMode="auto">
                <a:xfrm>
                  <a:off x="3567432" y="2960156"/>
                  <a:ext cx="1430706" cy="0"/>
                </a:xfrm>
                <a:prstGeom prst="line">
                  <a:avLst/>
                </a:prstGeom>
                <a:solidFill>
                  <a:schemeClr val="accent2"/>
                </a:solidFill>
                <a:ln w="38100" cap="flat" cmpd="sng" algn="ctr">
                  <a:solidFill>
                    <a:srgbClr val="4F81BD"/>
                  </a:solidFill>
                  <a:prstDash val="solid"/>
                  <a:round/>
                  <a:headEnd type="none" w="med" len="med"/>
                  <a:tailEnd type="none" w="med" len="med"/>
                </a:ln>
                <a:effectLst/>
              </p:spPr>
            </p:cxnSp>
            <p:sp>
              <p:nvSpPr>
                <p:cNvPr id="40" name="Rechteck 71"/>
                <p:cNvSpPr/>
                <p:nvPr/>
              </p:nvSpPr>
              <p:spPr bwMode="auto">
                <a:xfrm>
                  <a:off x="4564093" y="2892451"/>
                  <a:ext cx="144076" cy="144016"/>
                </a:xfrm>
                <a:prstGeom prst="rect">
                  <a:avLst/>
                </a:prstGeom>
                <a:solidFill>
                  <a:schemeClr val="accent1"/>
                </a:solidFill>
                <a:ln w="9525" cap="flat" cmpd="sng" algn="ctr">
                  <a:solidFill>
                    <a:srgbClr val="4F81BD"/>
                  </a:solidFill>
                  <a:prstDash val="solid"/>
                  <a:round/>
                  <a:headEnd type="none" w="med" len="med"/>
                  <a:tailEnd type="none" w="med" len="med"/>
                </a:ln>
                <a:effectLst/>
              </p:spPr>
              <p:txBody>
                <a:bodyPr vert="horz" wrap="square" lIns="81280" tIns="40640" rIns="81280" bIns="40640" numCol="1" rtlCol="0" anchor="ctr" anchorCtr="0" compatLnSpc="1">
                  <a:prstTxWarp prst="textNoShape">
                    <a:avLst/>
                  </a:prstTxWarp>
                </a:bodyPr>
                <a:lstStyle/>
                <a:p>
                  <a:pPr algn="ctr"/>
                  <a:endParaRPr lang="de-DE" sz="1778">
                    <a:solidFill>
                      <a:srgbClr val="5A5A5A"/>
                    </a:solidFill>
                    <a:latin typeface="Avenir Book"/>
                    <a:ea typeface=""/>
                    <a:cs typeface="Avenir Book"/>
                  </a:endParaRPr>
                </a:p>
              </p:txBody>
            </p:sp>
          </p:grpSp>
        </p:grpSp>
        <p:sp>
          <p:nvSpPr>
            <p:cNvPr id="33" name="Rechteck 40"/>
            <p:cNvSpPr/>
            <p:nvPr/>
          </p:nvSpPr>
          <p:spPr>
            <a:xfrm>
              <a:off x="3357507" y="1496320"/>
              <a:ext cx="2510637" cy="545331"/>
            </a:xfrm>
            <a:prstGeom prst="rect">
              <a:avLst/>
            </a:prstGeom>
          </p:spPr>
          <p:txBody>
            <a:bodyPr wrap="square">
              <a:spAutoFit/>
            </a:bodyPr>
            <a:lstStyle/>
            <a:p>
              <a:pPr algn="ctr" fontAlgn="auto">
                <a:spcBef>
                  <a:spcPts val="0"/>
                </a:spcBef>
                <a:spcAft>
                  <a:spcPts val="0"/>
                </a:spcAft>
              </a:pPr>
              <a:r>
                <a:rPr lang="de-DE" sz="1422" dirty="0">
                  <a:solidFill>
                    <a:srgbClr val="5A5A5A"/>
                  </a:solidFill>
                  <a:latin typeface="Avenir Book"/>
                  <a:ea typeface=""/>
                  <a:cs typeface="Avenir Book"/>
                </a:rPr>
                <a:t>Major </a:t>
              </a:r>
              <a:r>
                <a:rPr lang="de-DE" sz="1422" dirty="0" err="1">
                  <a:solidFill>
                    <a:srgbClr val="5A5A5A"/>
                  </a:solidFill>
                  <a:latin typeface="Avenir Book"/>
                  <a:ea typeface=""/>
                  <a:cs typeface="Avenir Book"/>
                </a:rPr>
                <a:t>Bleeding</a:t>
              </a:r>
              <a:endParaRPr lang="de-DE" sz="1422" dirty="0">
                <a:solidFill>
                  <a:srgbClr val="5A5A5A"/>
                </a:solidFill>
                <a:latin typeface="Avenir Book"/>
                <a:ea typeface=""/>
                <a:cs typeface="Avenir Book"/>
              </a:endParaRPr>
            </a:p>
            <a:p>
              <a:pPr algn="ctr" fontAlgn="auto">
                <a:spcBef>
                  <a:spcPts val="0"/>
                </a:spcBef>
                <a:spcAft>
                  <a:spcPts val="0"/>
                </a:spcAft>
              </a:pPr>
              <a:r>
                <a:rPr lang="de-DE" sz="1422" dirty="0">
                  <a:solidFill>
                    <a:srgbClr val="5A5A5A"/>
                  </a:solidFill>
                  <a:latin typeface="Avenir Book"/>
                  <a:ea typeface=""/>
                  <a:cs typeface="Avenir Book"/>
                </a:rPr>
                <a:t>(n=14.236)</a:t>
              </a:r>
            </a:p>
          </p:txBody>
        </p:sp>
      </p:grpSp>
      <p:sp>
        <p:nvSpPr>
          <p:cNvPr id="50" name="Textfeld 50"/>
          <p:cNvSpPr txBox="1"/>
          <p:nvPr/>
        </p:nvSpPr>
        <p:spPr>
          <a:xfrm>
            <a:off x="3356532" y="3143485"/>
            <a:ext cx="1935548" cy="1077603"/>
          </a:xfrm>
          <a:prstGeom prst="rect">
            <a:avLst/>
          </a:prstGeom>
          <a:noFill/>
        </p:spPr>
        <p:txBody>
          <a:bodyPr wrap="square" rtlCol="0">
            <a:spAutoFit/>
          </a:bodyPr>
          <a:lstStyle/>
          <a:p>
            <a:pPr fontAlgn="auto">
              <a:spcBef>
                <a:spcPts val="0"/>
              </a:spcBef>
              <a:spcAft>
                <a:spcPts val="0"/>
              </a:spcAft>
            </a:pPr>
            <a:r>
              <a:rPr lang="de-DE" sz="1067" dirty="0">
                <a:solidFill>
                  <a:srgbClr val="5A5A5A"/>
                </a:solidFill>
                <a:latin typeface="Avenir Book"/>
                <a:ea typeface=""/>
                <a:cs typeface="Avenir Book"/>
              </a:rPr>
              <a:t>HR 0.95 (0.76-1.19)</a:t>
            </a:r>
          </a:p>
          <a:p>
            <a:pPr fontAlgn="auto">
              <a:spcBef>
                <a:spcPts val="0"/>
              </a:spcBef>
              <a:spcAft>
                <a:spcPts val="0"/>
              </a:spcAft>
            </a:pPr>
            <a:endParaRPr lang="de-DE" sz="1067" dirty="0">
              <a:solidFill>
                <a:srgbClr val="5A5A5A"/>
              </a:solidFill>
              <a:latin typeface="Avenir Book"/>
              <a:ea typeface=""/>
              <a:cs typeface="Avenir Book"/>
            </a:endParaRPr>
          </a:p>
          <a:p>
            <a:pPr fontAlgn="auto">
              <a:lnSpc>
                <a:spcPct val="200000"/>
              </a:lnSpc>
              <a:spcBef>
                <a:spcPts val="0"/>
              </a:spcBef>
              <a:spcAft>
                <a:spcPts val="0"/>
              </a:spcAft>
            </a:pPr>
            <a:r>
              <a:rPr lang="de-DE" sz="1067" dirty="0">
                <a:solidFill>
                  <a:srgbClr val="4F81BD"/>
                </a:solidFill>
                <a:latin typeface="Avenir Book"/>
                <a:ea typeface=""/>
                <a:cs typeface="Avenir Book"/>
              </a:rPr>
              <a:t>HR 0.80 (0.63-1.02)</a:t>
            </a:r>
          </a:p>
          <a:p>
            <a:pPr fontAlgn="auto">
              <a:spcBef>
                <a:spcPts val="0"/>
              </a:spcBef>
              <a:spcAft>
                <a:spcPts val="0"/>
              </a:spcAft>
            </a:pPr>
            <a:r>
              <a:rPr lang="de-DE" sz="1067" dirty="0">
                <a:solidFill>
                  <a:srgbClr val="5A5A5A"/>
                </a:solidFill>
                <a:latin typeface="Avenir Book"/>
                <a:ea typeface=""/>
                <a:cs typeface="Avenir Book"/>
              </a:rPr>
              <a:t>p*=0.31</a:t>
            </a:r>
          </a:p>
          <a:p>
            <a:pPr fontAlgn="auto">
              <a:spcBef>
                <a:spcPts val="0"/>
              </a:spcBef>
              <a:spcAft>
                <a:spcPts val="0"/>
              </a:spcAft>
            </a:pPr>
            <a:endParaRPr lang="de-DE" sz="1067" dirty="0">
              <a:solidFill>
                <a:srgbClr val="5A5A5A"/>
              </a:solidFill>
              <a:latin typeface="Avenir Book"/>
              <a:ea typeface=""/>
              <a:cs typeface="Avenir Book"/>
            </a:endParaRPr>
          </a:p>
        </p:txBody>
      </p:sp>
      <p:sp>
        <p:nvSpPr>
          <p:cNvPr id="51" name="Textfeld 81"/>
          <p:cNvSpPr txBox="1"/>
          <p:nvPr/>
        </p:nvSpPr>
        <p:spPr>
          <a:xfrm>
            <a:off x="6524885" y="3287501"/>
            <a:ext cx="1935547" cy="1077603"/>
          </a:xfrm>
          <a:prstGeom prst="rect">
            <a:avLst/>
          </a:prstGeom>
          <a:noFill/>
        </p:spPr>
        <p:txBody>
          <a:bodyPr wrap="square" rtlCol="0">
            <a:spAutoFit/>
          </a:bodyPr>
          <a:lstStyle/>
          <a:p>
            <a:pPr fontAlgn="auto">
              <a:spcBef>
                <a:spcPts val="0"/>
              </a:spcBef>
              <a:spcAft>
                <a:spcPts val="0"/>
              </a:spcAft>
            </a:pPr>
            <a:r>
              <a:rPr lang="de-DE" sz="1067" dirty="0">
                <a:solidFill>
                  <a:srgbClr val="5A5A5A"/>
                </a:solidFill>
                <a:latin typeface="Avenir Book"/>
                <a:ea typeface=""/>
                <a:cs typeface="Avenir Book"/>
              </a:rPr>
              <a:t>HR 0.96 (0.78-1.19)</a:t>
            </a:r>
          </a:p>
          <a:p>
            <a:pPr fontAlgn="auto">
              <a:spcBef>
                <a:spcPts val="0"/>
              </a:spcBef>
              <a:spcAft>
                <a:spcPts val="0"/>
              </a:spcAft>
            </a:pPr>
            <a:endParaRPr lang="de-DE" sz="1067" dirty="0">
              <a:solidFill>
                <a:srgbClr val="5A5A5A"/>
              </a:solidFill>
              <a:latin typeface="Avenir Book"/>
              <a:ea typeface=""/>
              <a:cs typeface="Avenir Book"/>
            </a:endParaRPr>
          </a:p>
          <a:p>
            <a:pPr fontAlgn="auto">
              <a:lnSpc>
                <a:spcPct val="200000"/>
              </a:lnSpc>
              <a:spcBef>
                <a:spcPts val="0"/>
              </a:spcBef>
              <a:spcAft>
                <a:spcPts val="0"/>
              </a:spcAft>
            </a:pPr>
            <a:r>
              <a:rPr lang="de-DE" sz="1067" dirty="0">
                <a:solidFill>
                  <a:srgbClr val="4F81BD"/>
                </a:solidFill>
                <a:latin typeface="Avenir Book"/>
                <a:ea typeface=""/>
                <a:cs typeface="Avenir Book"/>
              </a:rPr>
              <a:t>HR 1.11 (0.92-1.34)</a:t>
            </a:r>
          </a:p>
          <a:p>
            <a:pPr fontAlgn="auto">
              <a:spcBef>
                <a:spcPts val="0"/>
              </a:spcBef>
              <a:spcAft>
                <a:spcPts val="0"/>
              </a:spcAft>
            </a:pPr>
            <a:r>
              <a:rPr lang="de-DE" sz="1067" dirty="0">
                <a:solidFill>
                  <a:srgbClr val="5A5A5A"/>
                </a:solidFill>
                <a:latin typeface="Avenir Book"/>
                <a:ea typeface=""/>
                <a:cs typeface="Avenir Book"/>
              </a:rPr>
              <a:t>p*=0.34</a:t>
            </a:r>
          </a:p>
          <a:p>
            <a:pPr fontAlgn="auto">
              <a:spcBef>
                <a:spcPts val="0"/>
              </a:spcBef>
              <a:spcAft>
                <a:spcPts val="0"/>
              </a:spcAft>
            </a:pPr>
            <a:endParaRPr lang="de-DE" sz="1067" dirty="0">
              <a:solidFill>
                <a:srgbClr val="5A5A5A"/>
              </a:solidFill>
              <a:latin typeface="Avenir Book"/>
              <a:ea typeface=""/>
              <a:cs typeface="Avenir Book"/>
            </a:endParaRPr>
          </a:p>
        </p:txBody>
      </p:sp>
      <p:sp>
        <p:nvSpPr>
          <p:cNvPr id="52" name="Textfeld 52"/>
          <p:cNvSpPr txBox="1"/>
          <p:nvPr/>
        </p:nvSpPr>
        <p:spPr>
          <a:xfrm>
            <a:off x="586446" y="5925278"/>
            <a:ext cx="4305589" cy="283796"/>
          </a:xfrm>
          <a:prstGeom prst="rect">
            <a:avLst/>
          </a:prstGeom>
          <a:noFill/>
        </p:spPr>
        <p:txBody>
          <a:bodyPr wrap="square" rtlCol="0">
            <a:spAutoFit/>
          </a:bodyPr>
          <a:lstStyle/>
          <a:p>
            <a:pPr fontAlgn="auto">
              <a:spcBef>
                <a:spcPts val="0"/>
              </a:spcBef>
              <a:spcAft>
                <a:spcPts val="0"/>
              </a:spcAft>
            </a:pPr>
            <a:r>
              <a:rPr lang="de-DE" sz="1244" dirty="0">
                <a:solidFill>
                  <a:srgbClr val="5A5A5A"/>
                </a:solidFill>
                <a:latin typeface="Avenir Book"/>
                <a:ea typeface=""/>
                <a:cs typeface="Avenir Book"/>
              </a:rPr>
              <a:t>* p-</a:t>
            </a:r>
            <a:r>
              <a:rPr lang="de-DE" sz="1244" dirty="0" err="1">
                <a:solidFill>
                  <a:srgbClr val="5A5A5A"/>
                </a:solidFill>
                <a:latin typeface="Avenir Book"/>
                <a:ea typeface=""/>
                <a:cs typeface="Avenir Book"/>
              </a:rPr>
              <a:t>value</a:t>
            </a:r>
            <a:r>
              <a:rPr lang="de-DE" sz="1244" dirty="0">
                <a:solidFill>
                  <a:srgbClr val="5A5A5A"/>
                </a:solidFill>
                <a:latin typeface="Avenir Book"/>
                <a:ea typeface=""/>
                <a:cs typeface="Avenir Book"/>
              </a:rPr>
              <a:t> </a:t>
            </a:r>
            <a:r>
              <a:rPr lang="de-DE" sz="1244" dirty="0" err="1">
                <a:solidFill>
                  <a:srgbClr val="5A5A5A"/>
                </a:solidFill>
                <a:latin typeface="Avenir Book"/>
                <a:ea typeface=""/>
                <a:cs typeface="Avenir Book"/>
              </a:rPr>
              <a:t>for</a:t>
            </a:r>
            <a:r>
              <a:rPr lang="de-DE" sz="1244" dirty="0">
                <a:solidFill>
                  <a:srgbClr val="5A5A5A"/>
                </a:solidFill>
                <a:latin typeface="Avenir Book"/>
                <a:ea typeface=""/>
                <a:cs typeface="Avenir Book"/>
              </a:rPr>
              <a:t> </a:t>
            </a:r>
            <a:r>
              <a:rPr lang="de-DE" sz="1244" dirty="0" err="1">
                <a:solidFill>
                  <a:srgbClr val="5A5A5A"/>
                </a:solidFill>
                <a:latin typeface="Avenir Book"/>
                <a:ea typeface=""/>
                <a:cs typeface="Avenir Book"/>
              </a:rPr>
              <a:t>interaction</a:t>
            </a:r>
            <a:endParaRPr lang="de-DE" sz="1244" dirty="0">
              <a:solidFill>
                <a:srgbClr val="5A5A5A"/>
              </a:solidFill>
              <a:latin typeface="Avenir Book"/>
              <a:ea typeface=""/>
              <a:cs typeface="Avenir Book"/>
            </a:endParaRPr>
          </a:p>
        </p:txBody>
      </p:sp>
      <p:sp>
        <p:nvSpPr>
          <p:cNvPr id="53" name="Rectangle 5"/>
          <p:cNvSpPr>
            <a:spLocks noChangeArrowheads="1"/>
          </p:cNvSpPr>
          <p:nvPr/>
        </p:nvSpPr>
        <p:spPr bwMode="auto">
          <a:xfrm>
            <a:off x="602633" y="6177284"/>
            <a:ext cx="5761567" cy="215508"/>
          </a:xfrm>
          <a:prstGeom prst="rect">
            <a:avLst/>
          </a:prstGeom>
          <a:noFill/>
          <a:ln w="9525">
            <a:noFill/>
            <a:miter lim="800000"/>
            <a:headEnd/>
            <a:tailEnd/>
          </a:ln>
          <a:effectLst/>
        </p:spPr>
        <p:txBody>
          <a:bodyPr anchor="ctr">
            <a:spAutoFit/>
          </a:bodyPr>
          <a:lstStyle/>
          <a:p>
            <a:pPr eaLnBrk="0" hangingPunct="0">
              <a:lnSpc>
                <a:spcPct val="90000"/>
              </a:lnSpc>
              <a:spcBef>
                <a:spcPct val="50000"/>
              </a:spcBef>
              <a:defRPr/>
            </a:pPr>
            <a:r>
              <a:rPr lang="fr-FR" sz="889" dirty="0" err="1">
                <a:solidFill>
                  <a:srgbClr val="EEECE1">
                    <a:lumMod val="50000"/>
                  </a:srgbClr>
                </a:solidFill>
                <a:latin typeface="Calibri"/>
                <a:ea typeface=""/>
                <a:cs typeface=""/>
                <a:hlinkClick r:id="rId3" tooltip="Circulation."/>
              </a:rPr>
              <a:t>Halperin</a:t>
            </a:r>
            <a:r>
              <a:rPr lang="fr-FR" sz="889" dirty="0">
                <a:solidFill>
                  <a:srgbClr val="EEECE1">
                    <a:lumMod val="50000"/>
                  </a:srgbClr>
                </a:solidFill>
                <a:latin typeface="Calibri"/>
                <a:ea typeface=""/>
                <a:cs typeface=""/>
                <a:hlinkClick r:id="rId3" tooltip="Circulation."/>
              </a:rPr>
              <a:t> JL Circulation.</a:t>
            </a:r>
            <a:r>
              <a:rPr lang="fr-FR" sz="889" dirty="0">
                <a:solidFill>
                  <a:srgbClr val="EEECE1">
                    <a:lumMod val="50000"/>
                  </a:srgbClr>
                </a:solidFill>
                <a:latin typeface="Calibri"/>
                <a:ea typeface=""/>
                <a:cs typeface=""/>
              </a:rPr>
              <a:t> 2014 </a:t>
            </a:r>
            <a:r>
              <a:rPr lang="fr-FR" sz="889" dirty="0" err="1">
                <a:solidFill>
                  <a:srgbClr val="EEECE1">
                    <a:lumMod val="50000"/>
                  </a:srgbClr>
                </a:solidFill>
                <a:latin typeface="Calibri"/>
                <a:ea typeface=""/>
                <a:cs typeface=""/>
              </a:rPr>
              <a:t>Jul</a:t>
            </a:r>
            <a:r>
              <a:rPr lang="fr-FR" sz="889" dirty="0">
                <a:solidFill>
                  <a:srgbClr val="EEECE1">
                    <a:lumMod val="50000"/>
                  </a:srgbClr>
                </a:solidFill>
                <a:latin typeface="Calibri"/>
                <a:ea typeface=""/>
                <a:cs typeface=""/>
              </a:rPr>
              <a:t> 8;130(2):138-46</a:t>
            </a:r>
            <a:endParaRPr lang="de-DE" sz="889" dirty="0">
              <a:solidFill>
                <a:srgbClr val="5A5A5A"/>
              </a:solidFill>
              <a:latin typeface="Avenir Book"/>
              <a:ea typeface=""/>
              <a:cs typeface="Avenir Book"/>
            </a:endParaRPr>
          </a:p>
        </p:txBody>
      </p:sp>
    </p:spTree>
    <p:extLst>
      <p:ext uri="{BB962C8B-B14F-4D97-AF65-F5344CB8AC3E}">
        <p14:creationId xmlns:p14="http://schemas.microsoft.com/office/powerpoint/2010/main" val="20521161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575" name="Group 183"/>
          <p:cNvGraphicFramePr>
            <a:graphicFrameLocks noGrp="1"/>
          </p:cNvGraphicFramePr>
          <p:nvPr>
            <p:extLst/>
          </p:nvPr>
        </p:nvGraphicFramePr>
        <p:xfrm>
          <a:off x="539750" y="1790700"/>
          <a:ext cx="8385175" cy="3684309"/>
        </p:xfrm>
        <a:graphic>
          <a:graphicData uri="http://schemas.openxmlformats.org/drawingml/2006/table">
            <a:tbl>
              <a:tblPr/>
              <a:tblGrid>
                <a:gridCol w="2019300"/>
                <a:gridCol w="1038225"/>
                <a:gridCol w="1000125"/>
                <a:gridCol w="2116138"/>
                <a:gridCol w="1208087"/>
                <a:gridCol w="1003300"/>
              </a:tblGrid>
              <a:tr h="347929">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200" b="1" i="0" u="none" strike="noStrike" cap="none" normalizeH="0" baseline="0" dirty="0" smtClean="0">
                        <a:ln>
                          <a:noFill/>
                        </a:ln>
                        <a:solidFill>
                          <a:schemeClr val="bg2"/>
                        </a:solidFill>
                        <a:effectLst/>
                        <a:latin typeface="+mn-lt"/>
                        <a:ea typeface="Calibri" pitchFamily="34" charset="0"/>
                        <a:cs typeface="Times New Roman" pitchFamily="18" charset="0"/>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200" b="1" i="0" u="none" strike="noStrike" cap="none" normalizeH="0" baseline="0" dirty="0" err="1" smtClean="0">
                          <a:ln>
                            <a:noFill/>
                          </a:ln>
                          <a:solidFill>
                            <a:schemeClr val="bg2"/>
                          </a:solidFill>
                          <a:effectLst/>
                          <a:latin typeface="+mn-lt"/>
                          <a:cs typeface="Arial" charset="0"/>
                        </a:rPr>
                        <a:t>Apixaban</a:t>
                      </a:r>
                      <a:endParaRPr kumimoji="0" lang="en-US" sz="1200" b="1" i="0" u="none" strike="noStrike" cap="none" normalizeH="0" baseline="0" dirty="0" smtClean="0">
                        <a:ln>
                          <a:noFill/>
                        </a:ln>
                        <a:solidFill>
                          <a:schemeClr val="bg2"/>
                        </a:solidFill>
                        <a:effectLst/>
                        <a:latin typeface="+mn-lt"/>
                        <a:ea typeface="Calibri" pitchFamily="34" charset="0"/>
                        <a:cs typeface="Times New Roman" pitchFamily="18" charset="0"/>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200" b="1" i="0" u="none" strike="noStrike" cap="none" normalizeH="0" baseline="0" dirty="0" err="1" smtClean="0">
                          <a:ln>
                            <a:noFill/>
                          </a:ln>
                          <a:solidFill>
                            <a:schemeClr val="bg2"/>
                          </a:solidFill>
                          <a:effectLst/>
                          <a:latin typeface="+mn-lt"/>
                          <a:cs typeface="Arial" charset="0"/>
                        </a:rPr>
                        <a:t>Warfarin</a:t>
                      </a:r>
                      <a:endParaRPr kumimoji="0" lang="en-US" sz="1200" b="1" i="0" u="none" strike="noStrike" cap="none" normalizeH="0" baseline="0" dirty="0" smtClean="0">
                        <a:ln>
                          <a:noFill/>
                        </a:ln>
                        <a:solidFill>
                          <a:schemeClr val="bg2"/>
                        </a:solidFill>
                        <a:effectLst/>
                        <a:latin typeface="+mn-lt"/>
                        <a:ea typeface="Calibri" pitchFamily="34" charset="0"/>
                        <a:cs typeface="Times New Roman" pitchFamily="18" charset="0"/>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endParaRPr kumimoji="0" lang="en-US" sz="1200" b="1" i="0" u="none" strike="noStrike" cap="none" normalizeH="0" baseline="0" dirty="0" smtClean="0">
                        <a:ln>
                          <a:noFill/>
                        </a:ln>
                        <a:solidFill>
                          <a:schemeClr val="bg2"/>
                        </a:solidFill>
                        <a:effectLst/>
                        <a:latin typeface="+mn-lt"/>
                        <a:ea typeface="Calibri" pitchFamily="34" charset="0"/>
                        <a:cs typeface="Times New Roman" pitchFamily="18" charset="0"/>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200" b="1" i="0" u="none" strike="noStrike" cap="none" normalizeH="0" baseline="0" dirty="0" smtClean="0">
                          <a:ln>
                            <a:noFill/>
                          </a:ln>
                          <a:solidFill>
                            <a:schemeClr val="bg2"/>
                          </a:solidFill>
                          <a:effectLst/>
                          <a:latin typeface="+mn-lt"/>
                          <a:cs typeface="Arial" charset="0"/>
                        </a:rPr>
                        <a:t>HR (95% CI)</a:t>
                      </a:r>
                      <a:endParaRPr kumimoji="0" lang="en-US" sz="1200" b="1" i="0" u="none" strike="noStrike" cap="none" normalizeH="0" baseline="0" dirty="0" smtClean="0">
                        <a:ln>
                          <a:noFill/>
                        </a:ln>
                        <a:solidFill>
                          <a:schemeClr val="bg2"/>
                        </a:solidFill>
                        <a:effectLst/>
                        <a:latin typeface="+mn-lt"/>
                        <a:ea typeface="Calibri" pitchFamily="34" charset="0"/>
                        <a:cs typeface="Times New Roman" pitchFamily="18" charset="0"/>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200" b="1" i="0" u="none" strike="noStrike" cap="none" normalizeH="0" baseline="0" dirty="0" smtClean="0">
                          <a:ln>
                            <a:noFill/>
                          </a:ln>
                          <a:solidFill>
                            <a:schemeClr val="bg2"/>
                          </a:solidFill>
                          <a:effectLst/>
                          <a:latin typeface="+mn-lt"/>
                          <a:cs typeface="Arial" charset="0"/>
                        </a:rPr>
                        <a:t>Interaction </a:t>
                      </a:r>
                      <a:br>
                        <a:rPr kumimoji="0" lang="en-US" sz="1200" b="1" i="0" u="none" strike="noStrike" cap="none" normalizeH="0" baseline="0" dirty="0" smtClean="0">
                          <a:ln>
                            <a:noFill/>
                          </a:ln>
                          <a:solidFill>
                            <a:schemeClr val="bg2"/>
                          </a:solidFill>
                          <a:effectLst/>
                          <a:latin typeface="+mn-lt"/>
                          <a:cs typeface="Arial" charset="0"/>
                        </a:rPr>
                      </a:br>
                      <a:r>
                        <a:rPr kumimoji="0" lang="en-US" sz="1200" b="1" i="1" u="none" strike="noStrike" cap="none" normalizeH="0" baseline="0" dirty="0" smtClean="0">
                          <a:ln>
                            <a:noFill/>
                          </a:ln>
                          <a:solidFill>
                            <a:schemeClr val="bg2"/>
                          </a:solidFill>
                          <a:effectLst/>
                          <a:latin typeface="+mn-lt"/>
                          <a:cs typeface="Arial" charset="0"/>
                        </a:rPr>
                        <a:t>P</a:t>
                      </a:r>
                      <a:r>
                        <a:rPr kumimoji="0" lang="en-US" sz="1200" b="1" i="0" u="none" strike="noStrike" cap="none" normalizeH="0" baseline="0" dirty="0" smtClean="0">
                          <a:ln>
                            <a:noFill/>
                          </a:ln>
                          <a:solidFill>
                            <a:schemeClr val="bg2"/>
                          </a:solidFill>
                          <a:effectLst/>
                          <a:latin typeface="+mn-lt"/>
                          <a:cs typeface="Arial" charset="0"/>
                        </a:rPr>
                        <a:t> value</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a:noFill/>
                    </a:lnTlToBr>
                    <a:lnBlToTr>
                      <a:noFill/>
                    </a:lnBlToTr>
                    <a:solidFill>
                      <a:schemeClr val="tx2"/>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Major Bleeding</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0.7404</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rPr>
                        <a:t>Age &lt;80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260 (1.93)</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366 (2.78)</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0.70 (0.60, 0.82)</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67 (3.55)</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96 (5.41)</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066 (0.48, 0.90)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All Bleeding</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0.8332</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&lt;80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1964 (17.0)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2558 (24.4)</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0.71 (0.67, 0.76)</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392 (26.4)</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502 (37.4)</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0.73 (0.64, 0.83)</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Intracranial Bleeding</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0.6656</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&lt;80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43 (0.32)</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98 (0.73)</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0.43 (0.30, 0.62)</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9 (0.47)</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24 (1.32) </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0.63 (0.17, 0.77)</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r>
              <a:tr h="258873">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Stroke/Systemic Embolism</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0.9080</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&lt;80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179 (1.23)</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225 (1.55)</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0.79 (0.65, 0.96)</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33 (1.53)</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40 (1.90)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0.81 (0.51, 1.29)</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All-cause Mortality</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0.7259</a:t>
                      </a:r>
                    </a:p>
                  </a:txBody>
                  <a:tcPr marL="36000" marR="36000" marT="36000" marB="36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2">
                        <a:lumMod val="85000"/>
                      </a:schemeClr>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&lt;80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452 (3.03)</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507 (3.42)</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0.88 (0.78, 1.00)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206348">
                <a:tc>
                  <a:txBody>
                    <a:bodyPr/>
                    <a:lstStyle/>
                    <a:p>
                      <a:pPr marL="0" marR="0" lvl="0" indent="0" algn="l"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rPr>
                        <a:t>Age ≥80</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smtClean="0">
                          <a:ln>
                            <a:noFill/>
                          </a:ln>
                          <a:solidFill>
                            <a:schemeClr val="tx2"/>
                          </a:solidFill>
                          <a:effectLst/>
                          <a:latin typeface="+mn-lt"/>
                          <a:ea typeface="Arial Unicode MS" pitchFamily="34" charset="-128"/>
                          <a:cs typeface="Arial Unicode MS" pitchFamily="34" charset="-128"/>
                        </a:rPr>
                        <a:t>151 (6.86)</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162 (7.44)</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0" i="0" u="none" strike="noStrike" cap="none" normalizeH="0" baseline="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r>
                        <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rPr>
                        <a:t>0.93 (0.74, 1.16)</a:t>
                      </a: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Tx/>
                        <a:buSzTx/>
                        <a:buFont typeface="Wingdings" pitchFamily="2" charset="2"/>
                        <a:buNone/>
                        <a:tabLst/>
                      </a:pPr>
                      <a:endParaRPr kumimoji="0" lang="en-US" sz="1050" b="1" i="0" u="none" strike="noStrike" cap="none" normalizeH="0" baseline="0" dirty="0" smtClean="0">
                        <a:ln>
                          <a:noFill/>
                        </a:ln>
                        <a:solidFill>
                          <a:schemeClr val="tx2"/>
                        </a:solidFill>
                        <a:effectLst/>
                        <a:latin typeface="+mn-lt"/>
                        <a:ea typeface="Arial Unicode MS" pitchFamily="34" charset="-128"/>
                        <a:cs typeface="Arial Unicode MS" pitchFamily="34" charset="-128"/>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bl>
          </a:graphicData>
        </a:graphic>
      </p:graphicFrame>
      <p:sp>
        <p:nvSpPr>
          <p:cNvPr id="27770" name="TextBox 4"/>
          <p:cNvSpPr txBox="1">
            <a:spLocks noChangeArrowheads="1"/>
          </p:cNvSpPr>
          <p:nvPr/>
        </p:nvSpPr>
        <p:spPr bwMode="auto">
          <a:xfrm>
            <a:off x="4390890" y="5875960"/>
            <a:ext cx="1912938" cy="172415"/>
          </a:xfrm>
          <a:prstGeom prst="rect">
            <a:avLst/>
          </a:prstGeom>
          <a:noFill/>
          <a:ln w="9525">
            <a:noFill/>
            <a:miter lim="800000"/>
            <a:headEnd/>
            <a:tailEnd/>
          </a:ln>
        </p:spPr>
        <p:txBody>
          <a:bodyPr lIns="18288" tIns="0" rIns="0" bIns="0">
            <a:spAutoFit/>
          </a:bodyPr>
          <a:lstStyle/>
          <a:p>
            <a:pPr algn="r" defTabSz="863600" eaLnBrk="0" fontAlgn="base" hangingPunct="0">
              <a:lnSpc>
                <a:spcPct val="90000"/>
              </a:lnSpc>
              <a:spcBef>
                <a:spcPct val="0"/>
              </a:spcBef>
              <a:spcAft>
                <a:spcPct val="0"/>
              </a:spcAft>
            </a:pPr>
            <a:r>
              <a:rPr lang="en-US" altLang="en-US" sz="1200" b="1" dirty="0" err="1">
                <a:solidFill>
                  <a:srgbClr val="1F497D"/>
                </a:solidFill>
                <a:ea typeface="Arial Unicode MS" pitchFamily="34" charset="-128"/>
                <a:cs typeface="Arial Unicode MS" pitchFamily="34" charset="-128"/>
              </a:rPr>
              <a:t>Apixaban</a:t>
            </a:r>
            <a:r>
              <a:rPr lang="en-US" altLang="en-US" sz="1200" b="1" dirty="0">
                <a:solidFill>
                  <a:srgbClr val="1F497D"/>
                </a:solidFill>
                <a:ea typeface="Arial Unicode MS" pitchFamily="34" charset="-128"/>
                <a:cs typeface="Arial Unicode MS" pitchFamily="34" charset="-128"/>
              </a:rPr>
              <a:t> Better</a:t>
            </a:r>
          </a:p>
        </p:txBody>
      </p:sp>
      <p:sp>
        <p:nvSpPr>
          <p:cNvPr id="27771" name="TextBox 6"/>
          <p:cNvSpPr txBox="1">
            <a:spLocks noChangeArrowheads="1"/>
          </p:cNvSpPr>
          <p:nvPr/>
        </p:nvSpPr>
        <p:spPr bwMode="auto">
          <a:xfrm>
            <a:off x="6429240" y="5875960"/>
            <a:ext cx="1454150" cy="172415"/>
          </a:xfrm>
          <a:prstGeom prst="rect">
            <a:avLst/>
          </a:prstGeom>
          <a:noFill/>
          <a:ln w="9525">
            <a:noFill/>
            <a:miter lim="800000"/>
            <a:headEnd/>
            <a:tailEnd/>
          </a:ln>
        </p:spPr>
        <p:txBody>
          <a:bodyPr lIns="18288" tIns="0" rIns="0" bIns="0">
            <a:spAutoFit/>
          </a:bodyPr>
          <a:lstStyle/>
          <a:p>
            <a:pPr defTabSz="863600" eaLnBrk="0" fontAlgn="base" hangingPunct="0">
              <a:lnSpc>
                <a:spcPct val="90000"/>
              </a:lnSpc>
              <a:spcBef>
                <a:spcPct val="0"/>
              </a:spcBef>
              <a:spcAft>
                <a:spcPct val="0"/>
              </a:spcAft>
            </a:pPr>
            <a:r>
              <a:rPr lang="en-US" altLang="en-US" sz="1200" b="1" dirty="0" err="1">
                <a:solidFill>
                  <a:srgbClr val="1F497D"/>
                </a:solidFill>
                <a:ea typeface="Arial Unicode MS" pitchFamily="34" charset="-128"/>
                <a:cs typeface="Arial Unicode MS" pitchFamily="34" charset="-128"/>
              </a:rPr>
              <a:t>Warfarin</a:t>
            </a:r>
            <a:r>
              <a:rPr lang="en-US" altLang="en-US" sz="1200" b="1" dirty="0">
                <a:solidFill>
                  <a:srgbClr val="1F497D"/>
                </a:solidFill>
                <a:ea typeface="Arial Unicode MS" pitchFamily="34" charset="-128"/>
                <a:cs typeface="Arial Unicode MS" pitchFamily="34" charset="-128"/>
              </a:rPr>
              <a:t> Better</a:t>
            </a:r>
          </a:p>
        </p:txBody>
      </p:sp>
      <p:sp>
        <p:nvSpPr>
          <p:cNvPr id="27772" name="TextBox 9"/>
          <p:cNvSpPr txBox="1">
            <a:spLocks noChangeArrowheads="1"/>
          </p:cNvSpPr>
          <p:nvPr/>
        </p:nvSpPr>
        <p:spPr bwMode="auto">
          <a:xfrm>
            <a:off x="6284778" y="5603528"/>
            <a:ext cx="234950" cy="160887"/>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pPr>
            <a:r>
              <a:rPr lang="en-US" altLang="en-US" sz="1200" dirty="0" smtClean="0">
                <a:solidFill>
                  <a:srgbClr val="1F497D"/>
                </a:solidFill>
                <a:cs typeface="Arial" charset="0"/>
              </a:rPr>
              <a:t>1.0</a:t>
            </a:r>
            <a:endParaRPr lang="en-US" altLang="en-US" sz="1200" dirty="0">
              <a:solidFill>
                <a:srgbClr val="1F497D"/>
              </a:solidFill>
              <a:cs typeface="Arial" charset="0"/>
            </a:endParaRPr>
          </a:p>
        </p:txBody>
      </p:sp>
      <p:sp>
        <p:nvSpPr>
          <p:cNvPr id="27773" name="TextBox 12"/>
          <p:cNvSpPr txBox="1">
            <a:spLocks noChangeArrowheads="1"/>
          </p:cNvSpPr>
          <p:nvPr/>
        </p:nvSpPr>
        <p:spPr bwMode="auto">
          <a:xfrm>
            <a:off x="6902315" y="5603528"/>
            <a:ext cx="234950" cy="160887"/>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pPr>
            <a:r>
              <a:rPr lang="en-US" altLang="en-US" sz="1200" dirty="0" smtClean="0">
                <a:solidFill>
                  <a:srgbClr val="1F497D"/>
                </a:solidFill>
                <a:cs typeface="Arial" charset="0"/>
              </a:rPr>
              <a:t>2.0</a:t>
            </a:r>
            <a:endParaRPr lang="en-US" altLang="en-US" sz="1200" dirty="0">
              <a:solidFill>
                <a:srgbClr val="1F497D"/>
              </a:solidFill>
              <a:cs typeface="Arial" charset="0"/>
            </a:endParaRPr>
          </a:p>
        </p:txBody>
      </p:sp>
      <p:sp>
        <p:nvSpPr>
          <p:cNvPr id="27774" name="TextBox 13"/>
          <p:cNvSpPr txBox="1">
            <a:spLocks noChangeArrowheads="1"/>
          </p:cNvSpPr>
          <p:nvPr/>
        </p:nvSpPr>
        <p:spPr bwMode="auto">
          <a:xfrm>
            <a:off x="5695815" y="5603528"/>
            <a:ext cx="234950" cy="160887"/>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pPr>
            <a:r>
              <a:rPr lang="en-US" altLang="en-US" sz="1200">
                <a:solidFill>
                  <a:srgbClr val="1F497D"/>
                </a:solidFill>
                <a:cs typeface="Arial" charset="0"/>
              </a:rPr>
              <a:t>0.5</a:t>
            </a:r>
          </a:p>
        </p:txBody>
      </p:sp>
      <p:sp>
        <p:nvSpPr>
          <p:cNvPr id="27775" name="TextBox 14"/>
          <p:cNvSpPr txBox="1">
            <a:spLocks noChangeArrowheads="1"/>
          </p:cNvSpPr>
          <p:nvPr/>
        </p:nvSpPr>
        <p:spPr bwMode="auto">
          <a:xfrm>
            <a:off x="5022715" y="5603528"/>
            <a:ext cx="349250" cy="159959"/>
          </a:xfrm>
          <a:prstGeom prst="rect">
            <a:avLst/>
          </a:prstGeom>
          <a:noFill/>
          <a:ln w="9525">
            <a:noFill/>
            <a:miter lim="800000"/>
            <a:headEnd/>
            <a:tailEnd/>
          </a:ln>
        </p:spPr>
        <p:txBody>
          <a:bodyPr lIns="0" tIns="0" rIns="0" bIns="0">
            <a:spAutoFit/>
          </a:bodyPr>
          <a:lstStyle/>
          <a:p>
            <a:pPr algn="ctr" defTabSz="914400" fontAlgn="base">
              <a:spcBef>
                <a:spcPct val="0"/>
              </a:spcBef>
              <a:spcAft>
                <a:spcPct val="0"/>
              </a:spcAft>
            </a:pPr>
            <a:r>
              <a:rPr lang="en-US" altLang="en-US" sz="1200" dirty="0">
                <a:solidFill>
                  <a:srgbClr val="1F497D"/>
                </a:solidFill>
                <a:cs typeface="Arial" charset="0"/>
              </a:rPr>
              <a:t>0.25</a:t>
            </a:r>
          </a:p>
        </p:txBody>
      </p:sp>
      <p:sp>
        <p:nvSpPr>
          <p:cNvPr id="27788" name="Freeform 10"/>
          <p:cNvSpPr>
            <a:spLocks/>
          </p:cNvSpPr>
          <p:nvPr/>
        </p:nvSpPr>
        <p:spPr bwMode="auto">
          <a:xfrm>
            <a:off x="6411661" y="2343151"/>
            <a:ext cx="0" cy="3223249"/>
          </a:xfrm>
          <a:custGeom>
            <a:avLst/>
            <a:gdLst>
              <a:gd name="T0" fmla="*/ 0 h 1809750"/>
              <a:gd name="T1" fmla="*/ 281450854 h 1809750"/>
              <a:gd name="T2" fmla="*/ 0 60000 65536"/>
              <a:gd name="T3" fmla="*/ 0 60000 65536"/>
              <a:gd name="T4" fmla="*/ 0 h 1809750"/>
              <a:gd name="T5" fmla="*/ 1809750 h 1809750"/>
            </a:gdLst>
            <a:ahLst/>
            <a:cxnLst>
              <a:cxn ang="T2">
                <a:pos x="0" y="T0"/>
              </a:cxn>
              <a:cxn ang="T3">
                <a:pos x="0" y="T1"/>
              </a:cxn>
            </a:cxnLst>
            <a:rect l="0" t="T4" r="0" b="T5"/>
            <a:pathLst>
              <a:path h="1809750">
                <a:moveTo>
                  <a:pt x="0" y="0"/>
                </a:moveTo>
                <a:lnTo>
                  <a:pt x="0" y="1809750"/>
                </a:lnTo>
              </a:path>
            </a:pathLst>
          </a:custGeom>
          <a:noFill/>
          <a:ln w="19050" cap="flat" cmpd="sng" algn="ctr">
            <a:solidFill>
              <a:schemeClr val="tx2">
                <a:lumMod val="50000"/>
              </a:schemeClr>
            </a:solidFill>
            <a:prstDash val="solid"/>
            <a:round/>
            <a:headEnd type="none" w="med" len="med"/>
            <a:tailEnd type="none" w="med" len="med"/>
          </a:ln>
        </p:spPr>
        <p:txBody>
          <a:bodyPr wrap="none" lIns="18288" tIns="0" rIns="0" bIns="0"/>
          <a:lstStyle/>
          <a:p>
            <a:pPr defTabSz="914400" fontAlgn="base">
              <a:spcBef>
                <a:spcPct val="0"/>
              </a:spcBef>
              <a:spcAft>
                <a:spcPct val="0"/>
              </a:spcAft>
            </a:pPr>
            <a:endParaRPr lang="en-US">
              <a:solidFill>
                <a:srgbClr val="0064A5"/>
              </a:solidFill>
              <a:latin typeface="Arial" charset="0"/>
              <a:cs typeface="Arial" charset="0"/>
            </a:endParaRPr>
          </a:p>
        </p:txBody>
      </p:sp>
      <p:grpSp>
        <p:nvGrpSpPr>
          <p:cNvPr id="27789" name="Group 46"/>
          <p:cNvGrpSpPr>
            <a:grpSpLocks/>
          </p:cNvGrpSpPr>
          <p:nvPr/>
        </p:nvGrpSpPr>
        <p:grpSpPr bwMode="auto">
          <a:xfrm>
            <a:off x="6148371" y="5172737"/>
            <a:ext cx="228423" cy="131992"/>
            <a:chOff x="5562035" y="5219803"/>
            <a:chExt cx="228600" cy="152400"/>
          </a:xfrm>
          <a:solidFill>
            <a:srgbClr val="00B050"/>
          </a:solidFill>
        </p:grpSpPr>
        <p:cxnSp>
          <p:nvCxnSpPr>
            <p:cNvPr id="27815" name="Straight Connector 15"/>
            <p:cNvCxnSpPr>
              <a:cxnSpLocks noChangeShapeType="1"/>
            </p:cNvCxnSpPr>
            <p:nvPr/>
          </p:nvCxnSpPr>
          <p:spPr bwMode="auto">
            <a:xfrm>
              <a:off x="5562035" y="5296003"/>
              <a:ext cx="228600" cy="0"/>
            </a:xfrm>
            <a:prstGeom prst="line">
              <a:avLst/>
            </a:prstGeom>
            <a:grpFill/>
            <a:ln w="19050">
              <a:solidFill>
                <a:srgbClr val="00B050"/>
              </a:solidFill>
              <a:round/>
              <a:headEnd/>
              <a:tailEnd/>
            </a:ln>
          </p:spPr>
        </p:cxnSp>
        <p:sp>
          <p:nvSpPr>
            <p:cNvPr id="27816" name="Rectangle 17"/>
            <p:cNvSpPr>
              <a:spLocks noChangeArrowheads="1"/>
            </p:cNvSpPr>
            <p:nvPr/>
          </p:nvSpPr>
          <p:spPr bwMode="auto">
            <a:xfrm>
              <a:off x="5608561" y="5219803"/>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grpSp>
      <p:grpSp>
        <p:nvGrpSpPr>
          <p:cNvPr id="27790" name="Group 47"/>
          <p:cNvGrpSpPr>
            <a:grpSpLocks/>
          </p:cNvGrpSpPr>
          <p:nvPr/>
        </p:nvGrpSpPr>
        <p:grpSpPr bwMode="auto">
          <a:xfrm>
            <a:off x="6116757" y="5395468"/>
            <a:ext cx="383750" cy="131992"/>
            <a:chOff x="5530397" y="5462691"/>
            <a:chExt cx="384048" cy="152400"/>
          </a:xfrm>
          <a:solidFill>
            <a:srgbClr val="00B050"/>
          </a:solidFill>
        </p:grpSpPr>
        <p:sp>
          <p:nvSpPr>
            <p:cNvPr id="27813" name="Rectangle 16"/>
            <p:cNvSpPr>
              <a:spLocks noChangeArrowheads="1"/>
            </p:cNvSpPr>
            <p:nvPr/>
          </p:nvSpPr>
          <p:spPr bwMode="auto">
            <a:xfrm>
              <a:off x="5652953" y="5462691"/>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cxnSp>
          <p:nvCxnSpPr>
            <p:cNvPr id="27814" name="Straight Connector 20"/>
            <p:cNvCxnSpPr>
              <a:cxnSpLocks noChangeShapeType="1"/>
            </p:cNvCxnSpPr>
            <p:nvPr/>
          </p:nvCxnSpPr>
          <p:spPr bwMode="auto">
            <a:xfrm>
              <a:off x="5530397" y="5538891"/>
              <a:ext cx="384048" cy="0"/>
            </a:xfrm>
            <a:prstGeom prst="line">
              <a:avLst/>
            </a:prstGeom>
            <a:grpFill/>
            <a:ln w="19050">
              <a:solidFill>
                <a:srgbClr val="00B050"/>
              </a:solidFill>
              <a:round/>
              <a:headEnd/>
              <a:tailEnd/>
            </a:ln>
          </p:spPr>
        </p:cxnSp>
      </p:grpSp>
      <p:grpSp>
        <p:nvGrpSpPr>
          <p:cNvPr id="27791" name="Group 45"/>
          <p:cNvGrpSpPr>
            <a:grpSpLocks/>
          </p:cNvGrpSpPr>
          <p:nvPr/>
        </p:nvGrpSpPr>
        <p:grpSpPr bwMode="auto">
          <a:xfrm>
            <a:off x="5784718" y="4713240"/>
            <a:ext cx="822322" cy="131992"/>
            <a:chOff x="5198100" y="4748316"/>
            <a:chExt cx="822960" cy="152400"/>
          </a:xfrm>
          <a:solidFill>
            <a:srgbClr val="00B050"/>
          </a:solidFill>
        </p:grpSpPr>
        <p:sp>
          <p:nvSpPr>
            <p:cNvPr id="27811" name="Rectangle 19"/>
            <p:cNvSpPr>
              <a:spLocks noChangeArrowheads="1"/>
            </p:cNvSpPr>
            <p:nvPr/>
          </p:nvSpPr>
          <p:spPr bwMode="auto">
            <a:xfrm>
              <a:off x="5539091" y="4748316"/>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cxnSp>
          <p:nvCxnSpPr>
            <p:cNvPr id="27812" name="Straight Connector 21"/>
            <p:cNvCxnSpPr>
              <a:cxnSpLocks noChangeShapeType="1"/>
            </p:cNvCxnSpPr>
            <p:nvPr/>
          </p:nvCxnSpPr>
          <p:spPr bwMode="auto">
            <a:xfrm>
              <a:off x="5198100" y="4824516"/>
              <a:ext cx="822960" cy="0"/>
            </a:xfrm>
            <a:prstGeom prst="line">
              <a:avLst/>
            </a:prstGeom>
            <a:grpFill/>
            <a:ln w="19050">
              <a:solidFill>
                <a:srgbClr val="00B050"/>
              </a:solidFill>
              <a:round/>
              <a:headEnd/>
              <a:tailEnd/>
            </a:ln>
          </p:spPr>
        </p:cxnSp>
      </p:grpSp>
      <p:grpSp>
        <p:nvGrpSpPr>
          <p:cNvPr id="27792" name="Group 44"/>
          <p:cNvGrpSpPr>
            <a:grpSpLocks/>
          </p:cNvGrpSpPr>
          <p:nvPr/>
        </p:nvGrpSpPr>
        <p:grpSpPr bwMode="auto">
          <a:xfrm>
            <a:off x="6005325" y="4482252"/>
            <a:ext cx="338066" cy="131992"/>
            <a:chOff x="5418878" y="4505429"/>
            <a:chExt cx="338328" cy="152400"/>
          </a:xfrm>
          <a:solidFill>
            <a:srgbClr val="00B050"/>
          </a:solidFill>
        </p:grpSpPr>
        <p:cxnSp>
          <p:nvCxnSpPr>
            <p:cNvPr id="27809" name="Straight Connector 22"/>
            <p:cNvCxnSpPr>
              <a:cxnSpLocks noChangeShapeType="1"/>
            </p:cNvCxnSpPr>
            <p:nvPr/>
          </p:nvCxnSpPr>
          <p:spPr bwMode="auto">
            <a:xfrm>
              <a:off x="5418878" y="4581629"/>
              <a:ext cx="338328" cy="0"/>
            </a:xfrm>
            <a:prstGeom prst="line">
              <a:avLst/>
            </a:prstGeom>
            <a:grpFill/>
            <a:ln w="19050">
              <a:solidFill>
                <a:srgbClr val="00B050"/>
              </a:solidFill>
              <a:round/>
              <a:headEnd/>
              <a:tailEnd/>
            </a:ln>
          </p:spPr>
        </p:cxnSp>
        <p:sp>
          <p:nvSpPr>
            <p:cNvPr id="27810" name="Rectangle 24"/>
            <p:cNvSpPr>
              <a:spLocks noChangeArrowheads="1"/>
            </p:cNvSpPr>
            <p:nvPr/>
          </p:nvSpPr>
          <p:spPr bwMode="auto">
            <a:xfrm>
              <a:off x="5513321" y="4505429"/>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grpSp>
      <p:grpSp>
        <p:nvGrpSpPr>
          <p:cNvPr id="27793" name="Group 43"/>
          <p:cNvGrpSpPr>
            <a:grpSpLocks/>
          </p:cNvGrpSpPr>
          <p:nvPr/>
        </p:nvGrpSpPr>
        <p:grpSpPr bwMode="auto">
          <a:xfrm>
            <a:off x="5176703" y="3993052"/>
            <a:ext cx="986786" cy="131992"/>
            <a:chOff x="4589613" y="4029179"/>
            <a:chExt cx="987552" cy="152400"/>
          </a:xfrm>
          <a:solidFill>
            <a:srgbClr val="00B050"/>
          </a:solidFill>
        </p:grpSpPr>
        <p:cxnSp>
          <p:nvCxnSpPr>
            <p:cNvPr id="27807" name="Straight Connector 23"/>
            <p:cNvCxnSpPr>
              <a:cxnSpLocks noChangeShapeType="1"/>
            </p:cNvCxnSpPr>
            <p:nvPr/>
          </p:nvCxnSpPr>
          <p:spPr bwMode="auto">
            <a:xfrm>
              <a:off x="4589613" y="4105379"/>
              <a:ext cx="987552" cy="0"/>
            </a:xfrm>
            <a:prstGeom prst="line">
              <a:avLst/>
            </a:prstGeom>
            <a:grpFill/>
            <a:ln w="19050">
              <a:solidFill>
                <a:srgbClr val="00B050"/>
              </a:solidFill>
              <a:round/>
              <a:headEnd type="none" w="lg" len="lg"/>
              <a:tailEnd/>
            </a:ln>
          </p:spPr>
        </p:cxnSp>
        <p:sp>
          <p:nvSpPr>
            <p:cNvPr id="27808" name="Rectangle 25"/>
            <p:cNvSpPr>
              <a:spLocks noChangeArrowheads="1"/>
            </p:cNvSpPr>
            <p:nvPr/>
          </p:nvSpPr>
          <p:spPr bwMode="auto">
            <a:xfrm>
              <a:off x="4837047" y="4029179"/>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grpSp>
      <p:grpSp>
        <p:nvGrpSpPr>
          <p:cNvPr id="27794" name="Group 42"/>
          <p:cNvGrpSpPr>
            <a:grpSpLocks/>
          </p:cNvGrpSpPr>
          <p:nvPr/>
        </p:nvGrpSpPr>
        <p:grpSpPr bwMode="auto">
          <a:xfrm>
            <a:off x="5338107" y="3764539"/>
            <a:ext cx="621310" cy="131992"/>
            <a:chOff x="4751142" y="3786292"/>
            <a:chExt cx="621792" cy="152400"/>
          </a:xfrm>
          <a:solidFill>
            <a:srgbClr val="00B050"/>
          </a:solidFill>
        </p:grpSpPr>
        <p:sp>
          <p:nvSpPr>
            <p:cNvPr id="27805" name="Rectangle 26"/>
            <p:cNvSpPr>
              <a:spLocks noChangeArrowheads="1"/>
            </p:cNvSpPr>
            <p:nvPr/>
          </p:nvSpPr>
          <p:spPr bwMode="auto">
            <a:xfrm>
              <a:off x="4990273" y="3786292"/>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cxnSp>
          <p:nvCxnSpPr>
            <p:cNvPr id="27806" name="Straight Connector 27"/>
            <p:cNvCxnSpPr>
              <a:cxnSpLocks noChangeShapeType="1"/>
            </p:cNvCxnSpPr>
            <p:nvPr/>
          </p:nvCxnSpPr>
          <p:spPr bwMode="auto">
            <a:xfrm>
              <a:off x="4751142" y="3862492"/>
              <a:ext cx="621792" cy="0"/>
            </a:xfrm>
            <a:prstGeom prst="line">
              <a:avLst/>
            </a:prstGeom>
            <a:grpFill/>
            <a:ln w="19050">
              <a:solidFill>
                <a:srgbClr val="00B050"/>
              </a:solidFill>
              <a:round/>
              <a:headEnd/>
              <a:tailEnd/>
            </a:ln>
          </p:spPr>
        </p:cxnSp>
      </p:grpSp>
      <p:grpSp>
        <p:nvGrpSpPr>
          <p:cNvPr id="27795" name="Group 41"/>
          <p:cNvGrpSpPr>
            <a:grpSpLocks/>
          </p:cNvGrpSpPr>
          <p:nvPr/>
        </p:nvGrpSpPr>
        <p:grpSpPr bwMode="auto">
          <a:xfrm>
            <a:off x="5992118" y="3324436"/>
            <a:ext cx="228423" cy="131992"/>
            <a:chOff x="5405661" y="3312423"/>
            <a:chExt cx="228600" cy="152400"/>
          </a:xfrm>
          <a:solidFill>
            <a:srgbClr val="00B050"/>
          </a:solidFill>
        </p:grpSpPr>
        <p:cxnSp>
          <p:nvCxnSpPr>
            <p:cNvPr id="27803" name="Straight Connector 28"/>
            <p:cNvCxnSpPr>
              <a:cxnSpLocks noChangeShapeType="1"/>
            </p:cNvCxnSpPr>
            <p:nvPr/>
          </p:nvCxnSpPr>
          <p:spPr bwMode="auto">
            <a:xfrm>
              <a:off x="5405661" y="3388623"/>
              <a:ext cx="228600" cy="0"/>
            </a:xfrm>
            <a:prstGeom prst="line">
              <a:avLst/>
            </a:prstGeom>
            <a:grpFill/>
            <a:ln w="19050">
              <a:solidFill>
                <a:srgbClr val="00B050"/>
              </a:solidFill>
              <a:round/>
              <a:headEnd/>
              <a:tailEnd/>
            </a:ln>
          </p:spPr>
        </p:cxnSp>
        <p:sp>
          <p:nvSpPr>
            <p:cNvPr id="27804" name="Rectangle 29"/>
            <p:cNvSpPr>
              <a:spLocks noChangeArrowheads="1"/>
            </p:cNvSpPr>
            <p:nvPr/>
          </p:nvSpPr>
          <p:spPr bwMode="auto">
            <a:xfrm>
              <a:off x="5448957" y="3312423"/>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grpSp>
      <p:sp>
        <p:nvSpPr>
          <p:cNvPr id="27796" name="Rectangle 30"/>
          <p:cNvSpPr>
            <a:spLocks noChangeArrowheads="1"/>
          </p:cNvSpPr>
          <p:nvPr/>
        </p:nvSpPr>
        <p:spPr bwMode="auto">
          <a:xfrm>
            <a:off x="6008992" y="3087260"/>
            <a:ext cx="141897" cy="131992"/>
          </a:xfrm>
          <a:prstGeom prst="rect">
            <a:avLst/>
          </a:prstGeom>
          <a:solidFill>
            <a:srgbClr val="00B050"/>
          </a:solid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grpSp>
        <p:nvGrpSpPr>
          <p:cNvPr id="27797" name="Group 40"/>
          <p:cNvGrpSpPr>
            <a:grpSpLocks/>
          </p:cNvGrpSpPr>
          <p:nvPr/>
        </p:nvGrpSpPr>
        <p:grpSpPr bwMode="auto">
          <a:xfrm>
            <a:off x="5745432" y="2641446"/>
            <a:ext cx="548215" cy="131992"/>
            <a:chOff x="5158783" y="2593285"/>
            <a:chExt cx="548640" cy="152400"/>
          </a:xfrm>
          <a:solidFill>
            <a:srgbClr val="00B050"/>
          </a:solidFill>
        </p:grpSpPr>
        <p:sp>
          <p:nvSpPr>
            <p:cNvPr id="27801" name="Rectangle 31"/>
            <p:cNvSpPr>
              <a:spLocks noChangeArrowheads="1"/>
            </p:cNvSpPr>
            <p:nvPr/>
          </p:nvSpPr>
          <p:spPr bwMode="auto">
            <a:xfrm>
              <a:off x="5359818" y="2593285"/>
              <a:ext cx="142007" cy="152400"/>
            </a:xfrm>
            <a:prstGeom prst="rect">
              <a:avLst/>
            </a:prstGeom>
            <a:grpFill/>
            <a:ln w="9525">
              <a:solidFill>
                <a:srgbClr val="00B050"/>
              </a:solid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cxnSp>
          <p:nvCxnSpPr>
            <p:cNvPr id="27802" name="Straight Connector 32"/>
            <p:cNvCxnSpPr>
              <a:cxnSpLocks noChangeShapeType="1"/>
            </p:cNvCxnSpPr>
            <p:nvPr/>
          </p:nvCxnSpPr>
          <p:spPr bwMode="auto">
            <a:xfrm>
              <a:off x="5158783" y="2669485"/>
              <a:ext cx="548640" cy="0"/>
            </a:xfrm>
            <a:prstGeom prst="line">
              <a:avLst/>
            </a:prstGeom>
            <a:grpFill/>
            <a:ln w="19050">
              <a:solidFill>
                <a:srgbClr val="00B050"/>
              </a:solidFill>
              <a:round/>
              <a:headEnd/>
              <a:tailEnd/>
            </a:ln>
          </p:spPr>
        </p:cxnSp>
      </p:grpSp>
      <p:grpSp>
        <p:nvGrpSpPr>
          <p:cNvPr id="27798" name="Group 39"/>
          <p:cNvGrpSpPr>
            <a:grpSpLocks/>
          </p:cNvGrpSpPr>
          <p:nvPr/>
        </p:nvGrpSpPr>
        <p:grpSpPr bwMode="auto">
          <a:xfrm>
            <a:off x="5935066" y="2396165"/>
            <a:ext cx="274107" cy="131992"/>
            <a:chOff x="5348565" y="2350398"/>
            <a:chExt cx="274320" cy="152400"/>
          </a:xfrm>
          <a:solidFill>
            <a:srgbClr val="00B050"/>
          </a:solidFill>
        </p:grpSpPr>
        <p:sp>
          <p:nvSpPr>
            <p:cNvPr id="27799" name="Rectangle 33"/>
            <p:cNvSpPr>
              <a:spLocks noChangeArrowheads="1"/>
            </p:cNvSpPr>
            <p:nvPr/>
          </p:nvSpPr>
          <p:spPr bwMode="auto">
            <a:xfrm>
              <a:off x="5412195" y="2350398"/>
              <a:ext cx="142007" cy="152400"/>
            </a:xfrm>
            <a:prstGeom prst="rect">
              <a:avLst/>
            </a:prstGeom>
            <a:grpFill/>
            <a:ln w="9525">
              <a:noFill/>
              <a:miter lim="800000"/>
              <a:headEnd/>
              <a:tailEnd/>
            </a:ln>
          </p:spPr>
          <p:txBody>
            <a:bodyPr lIns="18288" tIns="0" rIns="0" bIns="0" anchor="ctr"/>
            <a:lstStyle/>
            <a:p>
              <a:pPr defTabSz="914400" fontAlgn="base">
                <a:spcBef>
                  <a:spcPct val="0"/>
                </a:spcBef>
                <a:spcAft>
                  <a:spcPct val="0"/>
                </a:spcAft>
              </a:pPr>
              <a:endParaRPr lang="en-US" altLang="en-US">
                <a:solidFill>
                  <a:srgbClr val="2A4364"/>
                </a:solidFill>
                <a:latin typeface="Arial" charset="0"/>
                <a:ea typeface="Arial Unicode MS" pitchFamily="34" charset="-128"/>
                <a:cs typeface="Arial Unicode MS" pitchFamily="34" charset="-128"/>
              </a:endParaRPr>
            </a:p>
          </p:txBody>
        </p:sp>
        <p:cxnSp>
          <p:nvCxnSpPr>
            <p:cNvPr id="27800" name="Straight Connector 35"/>
            <p:cNvCxnSpPr>
              <a:cxnSpLocks noChangeShapeType="1"/>
            </p:cNvCxnSpPr>
            <p:nvPr/>
          </p:nvCxnSpPr>
          <p:spPr bwMode="auto">
            <a:xfrm>
              <a:off x="5348565" y="2431360"/>
              <a:ext cx="274320" cy="0"/>
            </a:xfrm>
            <a:prstGeom prst="line">
              <a:avLst/>
            </a:prstGeom>
            <a:grpFill/>
            <a:ln w="19050">
              <a:solidFill>
                <a:srgbClr val="00B050"/>
              </a:solidFill>
              <a:round/>
              <a:headEnd/>
              <a:tailEnd/>
            </a:ln>
          </p:spPr>
        </p:cxnSp>
      </p:grpSp>
      <p:grpSp>
        <p:nvGrpSpPr>
          <p:cNvPr id="27777" name="Group 53"/>
          <p:cNvGrpSpPr>
            <a:grpSpLocks/>
          </p:cNvGrpSpPr>
          <p:nvPr/>
        </p:nvGrpSpPr>
        <p:grpSpPr bwMode="auto">
          <a:xfrm>
            <a:off x="5197340" y="5529273"/>
            <a:ext cx="1828800" cy="52254"/>
            <a:chOff x="4571180" y="5778792"/>
            <a:chExt cx="1828800" cy="60325"/>
          </a:xfrm>
        </p:grpSpPr>
        <p:sp>
          <p:nvSpPr>
            <p:cNvPr id="27783" name="Freeform 11"/>
            <p:cNvSpPr>
              <a:spLocks/>
            </p:cNvSpPr>
            <p:nvPr/>
          </p:nvSpPr>
          <p:spPr bwMode="auto">
            <a:xfrm rot="-5400000">
              <a:off x="5485580" y="4867567"/>
              <a:ext cx="0" cy="1828800"/>
            </a:xfrm>
            <a:custGeom>
              <a:avLst/>
              <a:gdLst>
                <a:gd name="T0" fmla="*/ 0 h 1809750"/>
                <a:gd name="T1" fmla="*/ 1947386 h 1809750"/>
                <a:gd name="T2" fmla="*/ 0 60000 65536"/>
                <a:gd name="T3" fmla="*/ 0 60000 65536"/>
                <a:gd name="T4" fmla="*/ 0 h 1809750"/>
                <a:gd name="T5" fmla="*/ 1809750 h 1809750"/>
              </a:gdLst>
              <a:ahLst/>
              <a:cxnLst>
                <a:cxn ang="T2">
                  <a:pos x="0" y="T0"/>
                </a:cxn>
                <a:cxn ang="T3">
                  <a:pos x="0" y="T1"/>
                </a:cxn>
              </a:cxnLst>
              <a:rect l="0" t="T4" r="0" b="T5"/>
              <a:pathLst>
                <a:path h="1809750">
                  <a:moveTo>
                    <a:pt x="0" y="0"/>
                  </a:moveTo>
                  <a:lnTo>
                    <a:pt x="0" y="1809750"/>
                  </a:lnTo>
                </a:path>
              </a:pathLst>
            </a:custGeom>
            <a:noFill/>
            <a:ln w="19050" cap="flat" cmpd="sng" algn="ctr">
              <a:solidFill>
                <a:schemeClr val="tx2">
                  <a:lumMod val="50000"/>
                </a:schemeClr>
              </a:solidFill>
              <a:prstDash val="solid"/>
              <a:round/>
              <a:headEnd type="none" w="med" len="med"/>
              <a:tailEnd type="none" w="med" len="med"/>
            </a:ln>
          </p:spPr>
          <p:txBody>
            <a:bodyPr wrap="none" lIns="18288" tIns="0" rIns="0" bIns="0"/>
            <a:lstStyle/>
            <a:p>
              <a:pPr defTabSz="914400" fontAlgn="base">
                <a:spcBef>
                  <a:spcPct val="0"/>
                </a:spcBef>
                <a:spcAft>
                  <a:spcPct val="0"/>
                </a:spcAft>
              </a:pPr>
              <a:endParaRPr lang="en-US">
                <a:solidFill>
                  <a:srgbClr val="0064A5"/>
                </a:solidFill>
                <a:latin typeface="Arial" charset="0"/>
                <a:cs typeface="Arial" charset="0"/>
              </a:endParaRPr>
            </a:p>
          </p:txBody>
        </p:sp>
        <p:cxnSp>
          <p:nvCxnSpPr>
            <p:cNvPr id="27784" name="Straight Connector 49"/>
            <p:cNvCxnSpPr>
              <a:cxnSpLocks noChangeShapeType="1"/>
            </p:cNvCxnSpPr>
            <p:nvPr/>
          </p:nvCxnSpPr>
          <p:spPr bwMode="auto">
            <a:xfrm>
              <a:off x="6393744" y="5778792"/>
              <a:ext cx="0" cy="60325"/>
            </a:xfrm>
            <a:prstGeom prst="line">
              <a:avLst/>
            </a:prstGeom>
            <a:noFill/>
            <a:ln w="19050" algn="ctr">
              <a:solidFill>
                <a:schemeClr val="tx2">
                  <a:lumMod val="50000"/>
                </a:schemeClr>
              </a:solidFill>
              <a:round/>
              <a:headEnd/>
              <a:tailEnd/>
            </a:ln>
          </p:spPr>
        </p:cxnSp>
        <p:cxnSp>
          <p:nvCxnSpPr>
            <p:cNvPr id="27785" name="Straight Connector 50"/>
            <p:cNvCxnSpPr>
              <a:cxnSpLocks noChangeShapeType="1"/>
            </p:cNvCxnSpPr>
            <p:nvPr/>
          </p:nvCxnSpPr>
          <p:spPr bwMode="auto">
            <a:xfrm>
              <a:off x="5787400" y="5778792"/>
              <a:ext cx="0" cy="60325"/>
            </a:xfrm>
            <a:prstGeom prst="line">
              <a:avLst/>
            </a:prstGeom>
            <a:noFill/>
            <a:ln w="19050" algn="ctr">
              <a:solidFill>
                <a:schemeClr val="tx2">
                  <a:lumMod val="50000"/>
                </a:schemeClr>
              </a:solidFill>
              <a:round/>
              <a:headEnd/>
              <a:tailEnd/>
            </a:ln>
          </p:spPr>
        </p:cxnSp>
        <p:cxnSp>
          <p:nvCxnSpPr>
            <p:cNvPr id="27786" name="Straight Connector 51"/>
            <p:cNvCxnSpPr>
              <a:cxnSpLocks noChangeShapeType="1"/>
            </p:cNvCxnSpPr>
            <p:nvPr/>
          </p:nvCxnSpPr>
          <p:spPr bwMode="auto">
            <a:xfrm>
              <a:off x="5200650" y="5778792"/>
              <a:ext cx="0" cy="60325"/>
            </a:xfrm>
            <a:prstGeom prst="line">
              <a:avLst/>
            </a:prstGeom>
            <a:noFill/>
            <a:ln w="19050" algn="ctr">
              <a:solidFill>
                <a:schemeClr val="tx2">
                  <a:lumMod val="50000"/>
                </a:schemeClr>
              </a:solidFill>
              <a:round/>
              <a:headEnd/>
              <a:tailEnd/>
            </a:ln>
          </p:spPr>
        </p:cxnSp>
        <p:cxnSp>
          <p:nvCxnSpPr>
            <p:cNvPr id="27787" name="Straight Connector 52"/>
            <p:cNvCxnSpPr>
              <a:cxnSpLocks noChangeShapeType="1"/>
            </p:cNvCxnSpPr>
            <p:nvPr/>
          </p:nvCxnSpPr>
          <p:spPr bwMode="auto">
            <a:xfrm>
              <a:off x="4571180" y="5778792"/>
              <a:ext cx="0" cy="60325"/>
            </a:xfrm>
            <a:prstGeom prst="line">
              <a:avLst/>
            </a:prstGeom>
            <a:noFill/>
            <a:ln w="19050" algn="ctr">
              <a:solidFill>
                <a:schemeClr val="tx2">
                  <a:lumMod val="50000"/>
                </a:schemeClr>
              </a:solidFill>
              <a:round/>
              <a:headEnd/>
              <a:tailEnd/>
            </a:ln>
          </p:spPr>
        </p:cxnSp>
      </p:grpSp>
      <p:cxnSp>
        <p:nvCxnSpPr>
          <p:cNvPr id="27778" name="Straight Arrow Connector 58"/>
          <p:cNvCxnSpPr>
            <a:cxnSpLocks noChangeShapeType="1"/>
          </p:cNvCxnSpPr>
          <p:nvPr/>
        </p:nvCxnSpPr>
        <p:spPr bwMode="auto">
          <a:xfrm>
            <a:off x="6434003" y="5842956"/>
            <a:ext cx="581025" cy="0"/>
          </a:xfrm>
          <a:prstGeom prst="straightConnector1">
            <a:avLst/>
          </a:prstGeom>
          <a:noFill/>
          <a:ln w="19050" algn="ctr">
            <a:solidFill>
              <a:schemeClr val="tx2">
                <a:lumMod val="50000"/>
              </a:schemeClr>
            </a:solidFill>
            <a:round/>
            <a:headEnd/>
            <a:tailEnd type="triangle" w="med" len="med"/>
          </a:ln>
        </p:spPr>
      </p:cxnSp>
      <p:cxnSp>
        <p:nvCxnSpPr>
          <p:cNvPr id="27779" name="Straight Arrow Connector 59"/>
          <p:cNvCxnSpPr>
            <a:cxnSpLocks noChangeShapeType="1"/>
          </p:cNvCxnSpPr>
          <p:nvPr/>
        </p:nvCxnSpPr>
        <p:spPr bwMode="auto">
          <a:xfrm flipH="1">
            <a:off x="5062403" y="5842956"/>
            <a:ext cx="1247775" cy="0"/>
          </a:xfrm>
          <a:prstGeom prst="straightConnector1">
            <a:avLst/>
          </a:prstGeom>
          <a:noFill/>
          <a:ln w="19050" algn="ctr">
            <a:solidFill>
              <a:schemeClr val="tx2">
                <a:lumMod val="50000"/>
              </a:schemeClr>
            </a:solidFill>
            <a:round/>
            <a:headEnd/>
            <a:tailEnd type="triangle" w="med" len="med"/>
          </a:ln>
        </p:spPr>
      </p:cxnSp>
      <p:sp>
        <p:nvSpPr>
          <p:cNvPr id="52" name="TextBox 51"/>
          <p:cNvSpPr txBox="1"/>
          <p:nvPr/>
        </p:nvSpPr>
        <p:spPr>
          <a:xfrm>
            <a:off x="1262062" y="1380123"/>
            <a:ext cx="6619876" cy="338554"/>
          </a:xfrm>
          <a:prstGeom prst="rect">
            <a:avLst/>
          </a:prstGeom>
          <a:noFill/>
        </p:spPr>
        <p:txBody>
          <a:bodyPr wrap="square" rtlCol="0">
            <a:spAutoFit/>
          </a:bodyPr>
          <a:lstStyle/>
          <a:p>
            <a:pPr marL="0" lvl="1" algn="ctr" defTabSz="914400" fontAlgn="base">
              <a:spcBef>
                <a:spcPct val="0"/>
              </a:spcBef>
              <a:spcAft>
                <a:spcPct val="0"/>
              </a:spcAft>
            </a:pPr>
            <a:r>
              <a:rPr lang="en-US" sz="1600" b="1" dirty="0" smtClean="0">
                <a:solidFill>
                  <a:srgbClr val="1F497D"/>
                </a:solidFill>
                <a:cs typeface="Arial" charset="0"/>
              </a:rPr>
              <a:t>2654 patients (13%) were ≥80 years of age in ARISTOTLE</a:t>
            </a:r>
            <a:endParaRPr lang="en-US" sz="1600" b="1" baseline="30000" dirty="0" smtClean="0">
              <a:solidFill>
                <a:srgbClr val="1F497D"/>
              </a:solidFill>
              <a:cs typeface="Arial" charset="0"/>
            </a:endParaRPr>
          </a:p>
        </p:txBody>
      </p:sp>
      <p:sp>
        <p:nvSpPr>
          <p:cNvPr id="54" name="Text Box 4"/>
          <p:cNvSpPr txBox="1">
            <a:spLocks noChangeArrowheads="1"/>
          </p:cNvSpPr>
          <p:nvPr/>
        </p:nvSpPr>
        <p:spPr bwMode="auto">
          <a:xfrm>
            <a:off x="150813" y="5964292"/>
            <a:ext cx="7993062" cy="60130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b" anchorCtr="0">
            <a:noAutofit/>
          </a:bodyPr>
          <a:lstStyle/>
          <a:p>
            <a:pPr defTabSz="914400" fontAlgn="base">
              <a:spcBef>
                <a:spcPct val="0"/>
              </a:spcBef>
              <a:spcAft>
                <a:spcPct val="0"/>
              </a:spcAft>
              <a:defRPr/>
            </a:pPr>
            <a:r>
              <a:rPr lang="en-US" altLang="en-US" sz="1200" dirty="0" smtClean="0">
                <a:solidFill>
                  <a:srgbClr val="0064A5"/>
                </a:solidFill>
                <a:cs typeface="Arial" charset="0"/>
              </a:rPr>
              <a:t>HR, hazard ratio; CI, confidence interval</a:t>
            </a:r>
          </a:p>
          <a:p>
            <a:pPr defTabSz="914400" fontAlgn="base">
              <a:spcBef>
                <a:spcPct val="0"/>
              </a:spcBef>
              <a:spcAft>
                <a:spcPct val="0"/>
              </a:spcAft>
              <a:defRPr/>
            </a:pPr>
            <a:r>
              <a:rPr lang="en-US" altLang="en-US" sz="1200" dirty="0" smtClean="0">
                <a:solidFill>
                  <a:srgbClr val="0064A5"/>
                </a:solidFill>
                <a:cs typeface="Arial" charset="0"/>
              </a:rPr>
              <a:t>Adapted from </a:t>
            </a:r>
            <a:r>
              <a:rPr lang="en-US" altLang="en-US" sz="1200" dirty="0" err="1" smtClean="0">
                <a:solidFill>
                  <a:srgbClr val="0064A5"/>
                </a:solidFill>
                <a:cs typeface="Arial" charset="0"/>
              </a:rPr>
              <a:t>Halvorsen</a:t>
            </a:r>
            <a:r>
              <a:rPr lang="en-US" altLang="en-US" sz="1200" dirty="0" smtClean="0">
                <a:solidFill>
                  <a:srgbClr val="0064A5"/>
                </a:solidFill>
                <a:cs typeface="Arial" charset="0"/>
              </a:rPr>
              <a:t> S et al. ACC Congress; March 9-11, 2013; San Francisco, CA.</a:t>
            </a:r>
          </a:p>
        </p:txBody>
      </p:sp>
      <p:sp>
        <p:nvSpPr>
          <p:cNvPr id="49" name="CasellaDiTesto 48"/>
          <p:cNvSpPr txBox="1"/>
          <p:nvPr/>
        </p:nvSpPr>
        <p:spPr>
          <a:xfrm>
            <a:off x="806492" y="280527"/>
            <a:ext cx="7168796" cy="858440"/>
          </a:xfrm>
          <a:prstGeom prst="rect">
            <a:avLst/>
          </a:prstGeom>
          <a:noFill/>
        </p:spPr>
        <p:txBody>
          <a:bodyPr wrap="square" rtlCol="0">
            <a:spAutoFit/>
          </a:bodyPr>
          <a:lstStyle/>
          <a:p>
            <a:pPr algn="ctr" fontAlgn="auto">
              <a:spcBef>
                <a:spcPts val="0"/>
              </a:spcBef>
              <a:spcAft>
                <a:spcPts val="0"/>
              </a:spcAft>
            </a:pPr>
            <a:r>
              <a:rPr lang="en-GB" sz="2489" dirty="0">
                <a:solidFill>
                  <a:srgbClr val="5A5A5A"/>
                </a:solidFill>
                <a:latin typeface="Calibri" charset="0"/>
                <a:ea typeface="Calibri" charset="0"/>
                <a:cs typeface="Calibri" charset="0"/>
              </a:rPr>
              <a:t>ARISTOTLE: Efficacy and safety benefits of </a:t>
            </a:r>
            <a:r>
              <a:rPr lang="en-GB" sz="2489" b="1" dirty="0" err="1" smtClean="0">
                <a:solidFill>
                  <a:srgbClr val="FF0000"/>
                </a:solidFill>
                <a:latin typeface="Calibri" charset="0"/>
                <a:ea typeface="Calibri" charset="0"/>
                <a:cs typeface="Calibri" charset="0"/>
              </a:rPr>
              <a:t>Apixaban</a:t>
            </a:r>
            <a:r>
              <a:rPr lang="en-GB" sz="2489" dirty="0" smtClean="0">
                <a:solidFill>
                  <a:srgbClr val="FF0000"/>
                </a:solidFill>
                <a:latin typeface="Calibri" charset="0"/>
                <a:ea typeface="Calibri" charset="0"/>
                <a:cs typeface="Calibri" charset="0"/>
              </a:rPr>
              <a:t> </a:t>
            </a:r>
            <a:r>
              <a:rPr lang="en-GB" sz="2489" dirty="0">
                <a:solidFill>
                  <a:srgbClr val="5A5A5A"/>
                </a:solidFill>
                <a:latin typeface="Calibri" charset="0"/>
                <a:ea typeface="Calibri" charset="0"/>
                <a:cs typeface="Calibri" charset="0"/>
              </a:rPr>
              <a:t>vs. warfarin were consistent in patients ≥ 80 years</a:t>
            </a:r>
            <a:endParaRPr lang="it-IT" sz="2489" dirty="0">
              <a:solidFill>
                <a:srgbClr val="5A5A5A"/>
              </a:solidFill>
              <a:latin typeface="Calibri" charset="0"/>
              <a:ea typeface="Calibri" charset="0"/>
              <a:cs typeface="Calibri" charset="0"/>
            </a:endParaRPr>
          </a:p>
        </p:txBody>
      </p:sp>
    </p:spTree>
    <p:extLst>
      <p:ext uri="{BB962C8B-B14F-4D97-AF65-F5344CB8AC3E}">
        <p14:creationId xmlns:p14="http://schemas.microsoft.com/office/powerpoint/2010/main" val="16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4" y="1844830"/>
            <a:ext cx="8424936" cy="4524297"/>
          </a:xfrm>
          <a:prstGeom prst="rect">
            <a:avLst/>
          </a:prstGeom>
          <a:noFill/>
        </p:spPr>
        <p:txBody>
          <a:bodyPr wrap="square" lIns="91420" tIns="45711" rIns="91420" bIns="45711" rtlCol="0">
            <a:spAutoFit/>
          </a:bodyPr>
          <a:lstStyle/>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ne </a:t>
            </a:r>
            <a:r>
              <a:rPr lang="en-US" sz="3200" dirty="0" err="1" smtClean="0">
                <a:latin typeface="Times New Roman"/>
                <a:cs typeface="Times New Roman"/>
              </a:rPr>
              <a:t>abbiamo</a:t>
            </a:r>
            <a:r>
              <a:rPr lang="en-US" sz="3200" dirty="0" smtClean="0">
                <a:latin typeface="Times New Roman"/>
                <a:cs typeface="Times New Roman"/>
              </a:rPr>
              <a:t> </a:t>
            </a:r>
            <a:r>
              <a:rPr lang="en-US" sz="3200" dirty="0" err="1" smtClean="0">
                <a:latin typeface="Times New Roman"/>
                <a:cs typeface="Times New Roman"/>
              </a:rPr>
              <a:t>bisogno</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efficaci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sicuri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maneggevoli</a:t>
            </a: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p:txBody>
      </p:sp>
      <p:sp>
        <p:nvSpPr>
          <p:cNvPr id="3" name="Rectangle 2"/>
          <p:cNvSpPr>
            <a:spLocks noChangeArrowheads="1"/>
          </p:cNvSpPr>
          <p:nvPr/>
        </p:nvSpPr>
        <p:spPr bwMode="auto">
          <a:xfrm>
            <a:off x="72008" y="260648"/>
            <a:ext cx="8964488" cy="1008112"/>
          </a:xfrm>
          <a:prstGeom prst="rect">
            <a:avLst/>
          </a:prstGeom>
          <a:no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err="1" smtClean="0">
                <a:solidFill>
                  <a:srgbClr val="CC3300"/>
                </a:solidFill>
                <a:latin typeface="Times New Roman" charset="0"/>
                <a:cs typeface="Arial" charset="0"/>
              </a:rPr>
              <a:t>Perchè</a:t>
            </a:r>
            <a:r>
              <a:rPr lang="en-US" sz="3200" dirty="0" smtClean="0">
                <a:solidFill>
                  <a:srgbClr val="CC3300"/>
                </a:solidFill>
                <a:latin typeface="Times New Roman" charset="0"/>
                <a:cs typeface="Arial" charset="0"/>
              </a:rPr>
              <a:t> </a:t>
            </a:r>
            <a:r>
              <a:rPr lang="en-US" sz="3200" dirty="0" err="1" smtClean="0">
                <a:solidFill>
                  <a:srgbClr val="CC3300"/>
                </a:solidFill>
                <a:latin typeface="Times New Roman" charset="0"/>
                <a:cs typeface="Arial" charset="0"/>
              </a:rPr>
              <a:t>scegliere</a:t>
            </a:r>
            <a:r>
              <a:rPr lang="en-US" sz="3200" dirty="0" smtClean="0">
                <a:solidFill>
                  <a:srgbClr val="CC3300"/>
                </a:solidFill>
                <a:latin typeface="Times New Roman" charset="0"/>
                <a:cs typeface="Arial" charset="0"/>
              </a:rPr>
              <a:t> </a:t>
            </a:r>
            <a:r>
              <a:rPr lang="it-IT" sz="3200" dirty="0">
                <a:solidFill>
                  <a:srgbClr val="CC3300"/>
                </a:solidFill>
                <a:latin typeface="Times New Roman" charset="0"/>
                <a:cs typeface="Arial" charset="0"/>
              </a:rPr>
              <a:t>i</a:t>
            </a:r>
            <a:r>
              <a:rPr lang="en-US" sz="3200" dirty="0" smtClean="0">
                <a:solidFill>
                  <a:srgbClr val="CC3300"/>
                </a:solidFill>
                <a:latin typeface="Times New Roman" charset="0"/>
                <a:cs typeface="Arial" charset="0"/>
              </a:rPr>
              <a:t> NAO?</a:t>
            </a:r>
            <a:endParaRPr lang="en-US" sz="3200" dirty="0">
              <a:solidFill>
                <a:srgbClr val="CC3300"/>
              </a:solidFill>
              <a:latin typeface="Times New Roman" charset="0"/>
              <a:cs typeface="Arial" charset="0"/>
            </a:endParaRPr>
          </a:p>
        </p:txBody>
      </p:sp>
    </p:spTree>
    <p:extLst>
      <p:ext uri="{BB962C8B-B14F-4D97-AF65-F5344CB8AC3E}">
        <p14:creationId xmlns:p14="http://schemas.microsoft.com/office/powerpoint/2010/main" val="24350366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20"/>
          <p:cNvSpPr/>
          <p:nvPr/>
        </p:nvSpPr>
        <p:spPr>
          <a:xfrm>
            <a:off x="1417770" y="2023862"/>
            <a:ext cx="6356747" cy="2917650"/>
          </a:xfrm>
          <a:prstGeom prst="rect">
            <a:avLst/>
          </a:prstGeom>
          <a:solidFill>
            <a:srgbClr val="B5CBD9">
              <a:lumMod val="20000"/>
              <a:lumOff val="80000"/>
            </a:srgbClr>
          </a:solidFill>
          <a:ln w="25400"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srgbClr val="0F5385"/>
              </a:solidFill>
              <a:effectLst/>
              <a:uLnTx/>
              <a:uFillTx/>
              <a:latin typeface="Arial"/>
              <a:ea typeface=""/>
              <a:cs typeface=""/>
            </a:endParaRPr>
          </a:p>
        </p:txBody>
      </p:sp>
      <p:sp>
        <p:nvSpPr>
          <p:cNvPr id="119" name="Rectangle 149"/>
          <p:cNvSpPr/>
          <p:nvPr/>
        </p:nvSpPr>
        <p:spPr>
          <a:xfrm>
            <a:off x="1417769" y="4197103"/>
            <a:ext cx="6348678" cy="403049"/>
          </a:xfrm>
          <a:prstGeom prst="rect">
            <a:avLst/>
          </a:prstGeom>
          <a:solidFill>
            <a:srgbClr val="B5CBD9">
              <a:lumMod val="60000"/>
              <a:lumOff val="40000"/>
            </a:srgbClr>
          </a:solidFill>
          <a:ln w="25400"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srgbClr val="0F5385"/>
              </a:solidFill>
              <a:effectLst/>
              <a:uLnTx/>
              <a:uFillTx/>
              <a:latin typeface="Arial"/>
              <a:ea typeface=""/>
              <a:cs typeface=""/>
            </a:endParaRPr>
          </a:p>
        </p:txBody>
      </p:sp>
      <p:sp>
        <p:nvSpPr>
          <p:cNvPr id="120" name="Rectangle 148"/>
          <p:cNvSpPr/>
          <p:nvPr/>
        </p:nvSpPr>
        <p:spPr>
          <a:xfrm>
            <a:off x="1411846" y="2795655"/>
            <a:ext cx="6356747" cy="698349"/>
          </a:xfrm>
          <a:prstGeom prst="rect">
            <a:avLst/>
          </a:prstGeom>
          <a:solidFill>
            <a:srgbClr val="B5CBD9">
              <a:lumMod val="60000"/>
              <a:lumOff val="40000"/>
            </a:srgbClr>
          </a:solidFill>
          <a:ln w="25400"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srgbClr val="0F5385"/>
              </a:solidFill>
              <a:effectLst/>
              <a:uLnTx/>
              <a:uFillTx/>
              <a:latin typeface="Arial"/>
              <a:ea typeface=""/>
              <a:cs typeface=""/>
            </a:endParaRPr>
          </a:p>
        </p:txBody>
      </p:sp>
      <p:sp>
        <p:nvSpPr>
          <p:cNvPr id="121" name="Rectangle 147"/>
          <p:cNvSpPr/>
          <p:nvPr/>
        </p:nvSpPr>
        <p:spPr>
          <a:xfrm>
            <a:off x="1417769" y="2023862"/>
            <a:ext cx="6356747" cy="300767"/>
          </a:xfrm>
          <a:prstGeom prst="rect">
            <a:avLst/>
          </a:prstGeom>
          <a:solidFill>
            <a:srgbClr val="B5CBD9">
              <a:lumMod val="60000"/>
              <a:lumOff val="40000"/>
            </a:srgbClr>
          </a:solidFill>
          <a:ln w="25400"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srgbClr val="0F5385"/>
              </a:solidFill>
              <a:effectLst/>
              <a:uLnTx/>
              <a:uFillTx/>
              <a:latin typeface="Arial"/>
              <a:ea typeface=""/>
              <a:cs typeface=""/>
            </a:endParaRPr>
          </a:p>
        </p:txBody>
      </p:sp>
      <p:sp>
        <p:nvSpPr>
          <p:cNvPr id="122" name="Text Placeholder 1"/>
          <p:cNvSpPr txBox="1">
            <a:spLocks/>
          </p:cNvSpPr>
          <p:nvPr/>
        </p:nvSpPr>
        <p:spPr>
          <a:xfrm>
            <a:off x="323528" y="6271713"/>
            <a:ext cx="8478000" cy="504825"/>
          </a:xfrm>
          <a:prstGeom prst="rect">
            <a:avLst/>
          </a:prstGeom>
        </p:spPr>
        <p:txBody>
          <a:bodyPr vert="horz" lIns="0" tIns="45715" rIns="91429" bIns="45715" rtlCol="0" anchor="b" anchorCtr="0">
            <a:noAutofit/>
          </a:bodyPr>
          <a:lstStyle>
            <a:lvl1pPr marL="0" indent="0" algn="l" defTabSz="685718" rtl="0" eaLnBrk="1" latinLnBrk="0" hangingPunct="1">
              <a:spcBef>
                <a:spcPct val="20000"/>
              </a:spcBef>
              <a:buFont typeface="Arial" panose="020B0604020202020204" pitchFamily="34" charset="0"/>
              <a:buNone/>
              <a:defRPr sz="900" kern="1200" baseline="0">
                <a:solidFill>
                  <a:schemeClr val="tx1"/>
                </a:solidFill>
                <a:latin typeface="Arial" pitchFamily="34" charset="0"/>
                <a:ea typeface="Tahoma" pitchFamily="34" charset="0"/>
                <a:cs typeface="Arial" pitchFamily="34" charset="0"/>
              </a:defRPr>
            </a:lvl1pPr>
            <a:lvl2pPr marL="557146" indent="-214287" algn="l" defTabSz="68571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147" indent="-171429" algn="l" defTabSz="685718"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006" indent="-171429" algn="l" defTabSz="685718"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2865" indent="-171429" algn="l" defTabSz="685718"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724" indent="-171429" algn="l" defTabSz="685718"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583" indent="-171429" algn="l" defTabSz="685718"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442" indent="-171429" algn="l" defTabSz="685718"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300" indent="-171429" algn="l" defTabSz="685718"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algn="l" defTabSz="685718"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900" b="0" i="0" u="none" strike="noStrike" kern="1200" cap="none" spc="0" normalizeH="0" baseline="0" noProof="0" smtClean="0">
                <a:ln>
                  <a:noFill/>
                </a:ln>
                <a:solidFill>
                  <a:srgbClr val="03497C"/>
                </a:solidFill>
                <a:effectLst/>
                <a:uLnTx/>
                <a:uFillTx/>
                <a:latin typeface="Arial" pitchFamily="34" charset="0"/>
                <a:ea typeface="Tahoma" pitchFamily="34" charset="0"/>
                <a:cs typeface="Arial" pitchFamily="34" charset="0"/>
              </a:rPr>
              <a:t>Weighted net clinical benefit (events weighted according to their impact on death)</a:t>
            </a:r>
          </a:p>
          <a:p>
            <a:pPr marL="0" marR="0" lvl="0" indent="0" algn="l" defTabSz="685718"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900" b="0" i="0" u="none" strike="noStrike" kern="1200" cap="none" spc="0" normalizeH="0" baseline="0" noProof="0" smtClean="0">
                <a:ln>
                  <a:noFill/>
                </a:ln>
                <a:solidFill>
                  <a:srgbClr val="03497C"/>
                </a:solidFill>
                <a:effectLst/>
                <a:uLnTx/>
                <a:uFillTx/>
                <a:latin typeface="Arial" pitchFamily="34" charset="0"/>
                <a:ea typeface="Tahoma" pitchFamily="34" charset="0"/>
                <a:cs typeface="Arial" pitchFamily="34" charset="0"/>
              </a:rPr>
              <a:t>1. Eikelboom JW et al. J Am Coll Cardiol 2013</a:t>
            </a:r>
            <a:endParaRPr kumimoji="0" lang="en-GB" sz="900" b="0" i="0" u="none" strike="noStrike" kern="1200" cap="none" spc="0" normalizeH="0" baseline="0" noProof="0" dirty="0">
              <a:ln>
                <a:noFill/>
              </a:ln>
              <a:solidFill>
                <a:srgbClr val="03497C"/>
              </a:solidFill>
              <a:effectLst/>
              <a:uLnTx/>
              <a:uFillTx/>
              <a:latin typeface="Arial" pitchFamily="34" charset="0"/>
              <a:ea typeface="Tahoma" pitchFamily="34" charset="0"/>
              <a:cs typeface="Arial" pitchFamily="34" charset="0"/>
            </a:endParaRPr>
          </a:p>
        </p:txBody>
      </p:sp>
      <p:cxnSp>
        <p:nvCxnSpPr>
          <p:cNvPr id="123" name="Straight Connector 6"/>
          <p:cNvCxnSpPr/>
          <p:nvPr/>
        </p:nvCxnSpPr>
        <p:spPr>
          <a:xfrm>
            <a:off x="4002203" y="4959385"/>
            <a:ext cx="2710434" cy="0"/>
          </a:xfrm>
          <a:prstGeom prst="line">
            <a:avLst/>
          </a:prstGeom>
          <a:noFill/>
          <a:ln w="15875" cap="flat" cmpd="sng" algn="ctr">
            <a:solidFill>
              <a:srgbClr val="03497C"/>
            </a:solidFill>
            <a:prstDash val="solid"/>
          </a:ln>
          <a:effectLst/>
        </p:spPr>
      </p:cxnSp>
      <p:cxnSp>
        <p:nvCxnSpPr>
          <p:cNvPr id="124" name="Straight Connector 7"/>
          <p:cNvCxnSpPr/>
          <p:nvPr/>
        </p:nvCxnSpPr>
        <p:spPr>
          <a:xfrm>
            <a:off x="6039477" y="4964147"/>
            <a:ext cx="0" cy="100013"/>
          </a:xfrm>
          <a:prstGeom prst="line">
            <a:avLst/>
          </a:prstGeom>
          <a:noFill/>
          <a:ln w="15875" cap="flat" cmpd="sng" algn="ctr">
            <a:solidFill>
              <a:srgbClr val="03497C"/>
            </a:solidFill>
            <a:prstDash val="solid"/>
          </a:ln>
          <a:effectLst/>
        </p:spPr>
      </p:cxnSp>
      <p:cxnSp>
        <p:nvCxnSpPr>
          <p:cNvPr id="125" name="Straight Connector 9"/>
          <p:cNvCxnSpPr/>
          <p:nvPr/>
        </p:nvCxnSpPr>
        <p:spPr>
          <a:xfrm>
            <a:off x="5363245" y="4960576"/>
            <a:ext cx="0" cy="100013"/>
          </a:xfrm>
          <a:prstGeom prst="line">
            <a:avLst/>
          </a:prstGeom>
          <a:noFill/>
          <a:ln w="15875" cap="flat" cmpd="sng" algn="ctr">
            <a:solidFill>
              <a:srgbClr val="03497C"/>
            </a:solidFill>
            <a:prstDash val="solid"/>
          </a:ln>
          <a:effectLst/>
        </p:spPr>
      </p:cxnSp>
      <p:sp>
        <p:nvSpPr>
          <p:cNvPr id="126" name="TextBox 10"/>
          <p:cNvSpPr txBox="1"/>
          <p:nvPr/>
        </p:nvSpPr>
        <p:spPr>
          <a:xfrm>
            <a:off x="5165010" y="5044517"/>
            <a:ext cx="44755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–1.0</a:t>
            </a:r>
          </a:p>
        </p:txBody>
      </p:sp>
      <p:sp>
        <p:nvSpPr>
          <p:cNvPr id="127" name="TextBox 11"/>
          <p:cNvSpPr txBox="1"/>
          <p:nvPr/>
        </p:nvSpPr>
        <p:spPr>
          <a:xfrm>
            <a:off x="5585541" y="5044517"/>
            <a:ext cx="26000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1</a:t>
            </a:r>
          </a:p>
        </p:txBody>
      </p:sp>
      <p:sp>
        <p:nvSpPr>
          <p:cNvPr id="128" name="TextBox 12"/>
          <p:cNvSpPr txBox="1"/>
          <p:nvPr/>
        </p:nvSpPr>
        <p:spPr>
          <a:xfrm>
            <a:off x="5877429" y="5049875"/>
            <a:ext cx="37221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1.0</a:t>
            </a:r>
          </a:p>
        </p:txBody>
      </p:sp>
      <p:sp>
        <p:nvSpPr>
          <p:cNvPr id="129" name="TextBox 13"/>
          <p:cNvSpPr txBox="1"/>
          <p:nvPr/>
        </p:nvSpPr>
        <p:spPr>
          <a:xfrm>
            <a:off x="6212140" y="5050304"/>
            <a:ext cx="37221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2.0</a:t>
            </a:r>
          </a:p>
        </p:txBody>
      </p:sp>
      <p:cxnSp>
        <p:nvCxnSpPr>
          <p:cNvPr id="130" name="Straight Connector 14"/>
          <p:cNvCxnSpPr/>
          <p:nvPr/>
        </p:nvCxnSpPr>
        <p:spPr>
          <a:xfrm>
            <a:off x="6374564" y="4959385"/>
            <a:ext cx="0" cy="100013"/>
          </a:xfrm>
          <a:prstGeom prst="line">
            <a:avLst/>
          </a:prstGeom>
          <a:noFill/>
          <a:ln w="15875" cap="flat" cmpd="sng" algn="ctr">
            <a:solidFill>
              <a:srgbClr val="03497C"/>
            </a:solidFill>
            <a:prstDash val="solid"/>
          </a:ln>
          <a:effectLst/>
        </p:spPr>
      </p:cxnSp>
      <p:cxnSp>
        <p:nvCxnSpPr>
          <p:cNvPr id="131" name="Straight Connector 15"/>
          <p:cNvCxnSpPr/>
          <p:nvPr/>
        </p:nvCxnSpPr>
        <p:spPr>
          <a:xfrm>
            <a:off x="5695853" y="4958791"/>
            <a:ext cx="0" cy="100013"/>
          </a:xfrm>
          <a:prstGeom prst="line">
            <a:avLst/>
          </a:prstGeom>
          <a:noFill/>
          <a:ln w="15875" cap="flat" cmpd="sng" algn="ctr">
            <a:solidFill>
              <a:srgbClr val="03497C"/>
            </a:solidFill>
            <a:prstDash val="solid"/>
          </a:ln>
          <a:effectLst/>
        </p:spPr>
      </p:cxnSp>
      <p:sp>
        <p:nvSpPr>
          <p:cNvPr id="132" name="TextBox 17"/>
          <p:cNvSpPr txBox="1"/>
          <p:nvPr/>
        </p:nvSpPr>
        <p:spPr>
          <a:xfrm>
            <a:off x="5529221" y="5226052"/>
            <a:ext cx="380232"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HR</a:t>
            </a:r>
          </a:p>
        </p:txBody>
      </p:sp>
      <p:sp>
        <p:nvSpPr>
          <p:cNvPr id="133" name="TextBox 20"/>
          <p:cNvSpPr txBox="1"/>
          <p:nvPr/>
        </p:nvSpPr>
        <p:spPr>
          <a:xfrm>
            <a:off x="6544347" y="5046720"/>
            <a:ext cx="37221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3.0</a:t>
            </a:r>
          </a:p>
        </p:txBody>
      </p:sp>
      <p:cxnSp>
        <p:nvCxnSpPr>
          <p:cNvPr id="134" name="Straight Connector 21"/>
          <p:cNvCxnSpPr/>
          <p:nvPr/>
        </p:nvCxnSpPr>
        <p:spPr>
          <a:xfrm>
            <a:off x="6706772" y="4955800"/>
            <a:ext cx="0" cy="100013"/>
          </a:xfrm>
          <a:prstGeom prst="line">
            <a:avLst/>
          </a:prstGeom>
          <a:noFill/>
          <a:ln w="15875" cap="flat" cmpd="sng" algn="ctr">
            <a:solidFill>
              <a:srgbClr val="03497C"/>
            </a:solidFill>
            <a:prstDash val="solid"/>
          </a:ln>
          <a:effectLst/>
        </p:spPr>
      </p:cxnSp>
      <p:cxnSp>
        <p:nvCxnSpPr>
          <p:cNvPr id="135" name="Straight Connector 22"/>
          <p:cNvCxnSpPr/>
          <p:nvPr/>
        </p:nvCxnSpPr>
        <p:spPr>
          <a:xfrm>
            <a:off x="5031014" y="4960564"/>
            <a:ext cx="0" cy="100013"/>
          </a:xfrm>
          <a:prstGeom prst="line">
            <a:avLst/>
          </a:prstGeom>
          <a:noFill/>
          <a:ln w="15875" cap="flat" cmpd="sng" algn="ctr">
            <a:solidFill>
              <a:srgbClr val="03497C"/>
            </a:solidFill>
            <a:prstDash val="solid"/>
          </a:ln>
          <a:effectLst/>
        </p:spPr>
      </p:cxnSp>
      <p:sp>
        <p:nvSpPr>
          <p:cNvPr id="136" name="TextBox 23"/>
          <p:cNvSpPr txBox="1"/>
          <p:nvPr/>
        </p:nvSpPr>
        <p:spPr>
          <a:xfrm>
            <a:off x="4832779" y="5044505"/>
            <a:ext cx="44755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–2.0</a:t>
            </a:r>
          </a:p>
        </p:txBody>
      </p:sp>
      <p:cxnSp>
        <p:nvCxnSpPr>
          <p:cNvPr id="137" name="Straight Connector 24"/>
          <p:cNvCxnSpPr/>
          <p:nvPr/>
        </p:nvCxnSpPr>
        <p:spPr>
          <a:xfrm>
            <a:off x="4680921" y="4960552"/>
            <a:ext cx="0" cy="100013"/>
          </a:xfrm>
          <a:prstGeom prst="line">
            <a:avLst/>
          </a:prstGeom>
          <a:noFill/>
          <a:ln w="15875" cap="flat" cmpd="sng" algn="ctr">
            <a:solidFill>
              <a:srgbClr val="03497C"/>
            </a:solidFill>
            <a:prstDash val="solid"/>
          </a:ln>
          <a:effectLst/>
        </p:spPr>
      </p:cxnSp>
      <p:sp>
        <p:nvSpPr>
          <p:cNvPr id="138" name="TextBox 25"/>
          <p:cNvSpPr txBox="1"/>
          <p:nvPr/>
        </p:nvSpPr>
        <p:spPr>
          <a:xfrm>
            <a:off x="4482686" y="5044493"/>
            <a:ext cx="44755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–3.0</a:t>
            </a:r>
          </a:p>
        </p:txBody>
      </p:sp>
      <p:cxnSp>
        <p:nvCxnSpPr>
          <p:cNvPr id="139" name="Straight Connector 26"/>
          <p:cNvCxnSpPr/>
          <p:nvPr/>
        </p:nvCxnSpPr>
        <p:spPr>
          <a:xfrm>
            <a:off x="4334401" y="4964112"/>
            <a:ext cx="0" cy="100013"/>
          </a:xfrm>
          <a:prstGeom prst="line">
            <a:avLst/>
          </a:prstGeom>
          <a:noFill/>
          <a:ln w="15875" cap="flat" cmpd="sng" algn="ctr">
            <a:solidFill>
              <a:srgbClr val="03497C"/>
            </a:solidFill>
            <a:prstDash val="solid"/>
          </a:ln>
          <a:effectLst/>
        </p:spPr>
      </p:cxnSp>
      <p:sp>
        <p:nvSpPr>
          <p:cNvPr id="140" name="TextBox 27"/>
          <p:cNvSpPr txBox="1"/>
          <p:nvPr/>
        </p:nvSpPr>
        <p:spPr>
          <a:xfrm>
            <a:off x="4136166" y="5048053"/>
            <a:ext cx="44755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–4.0</a:t>
            </a:r>
          </a:p>
        </p:txBody>
      </p:sp>
      <p:cxnSp>
        <p:nvCxnSpPr>
          <p:cNvPr id="141" name="Straight Connector 28"/>
          <p:cNvCxnSpPr/>
          <p:nvPr/>
        </p:nvCxnSpPr>
        <p:spPr>
          <a:xfrm>
            <a:off x="4094883" y="4960528"/>
            <a:ext cx="0" cy="100013"/>
          </a:xfrm>
          <a:prstGeom prst="line">
            <a:avLst/>
          </a:prstGeom>
          <a:noFill/>
          <a:ln w="15875" cap="flat" cmpd="sng" algn="ctr">
            <a:solidFill>
              <a:srgbClr val="03497C"/>
            </a:solidFill>
            <a:prstDash val="solid"/>
          </a:ln>
          <a:effectLst/>
        </p:spPr>
      </p:cxnSp>
      <p:sp>
        <p:nvSpPr>
          <p:cNvPr id="142" name="TextBox 30"/>
          <p:cNvSpPr txBox="1"/>
          <p:nvPr/>
        </p:nvSpPr>
        <p:spPr>
          <a:xfrm>
            <a:off x="3814651" y="5044469"/>
            <a:ext cx="447558" cy="253916"/>
          </a:xfrm>
          <a:prstGeom prst="rect">
            <a:avLst/>
          </a:prstGeom>
          <a:noFill/>
          <a:ln>
            <a:noFill/>
          </a:ln>
        </p:spPr>
        <p:txBody>
          <a:bodyPr wrap="none" rtlCol="0">
            <a:spAutoFit/>
          </a:bodyPr>
          <a:lstStyle/>
          <a:p>
            <a:pPr defTabSz="342900" fontAlgn="auto">
              <a:spcBef>
                <a:spcPts val="0"/>
              </a:spcBef>
              <a:spcAft>
                <a:spcPts val="0"/>
              </a:spcAft>
            </a:pPr>
            <a:r>
              <a:rPr lang="en-GB" sz="1050" dirty="0">
                <a:solidFill>
                  <a:srgbClr val="03497C"/>
                </a:solidFill>
                <a:latin typeface="Arial" panose="020B0604020202020204" pitchFamily="34" charset="0"/>
                <a:ea typeface=""/>
              </a:rPr>
              <a:t>–5.0</a:t>
            </a:r>
          </a:p>
        </p:txBody>
      </p:sp>
      <p:grpSp>
        <p:nvGrpSpPr>
          <p:cNvPr id="143" name="Group 31"/>
          <p:cNvGrpSpPr/>
          <p:nvPr/>
        </p:nvGrpSpPr>
        <p:grpSpPr>
          <a:xfrm>
            <a:off x="5111356" y="2131574"/>
            <a:ext cx="514677" cy="97631"/>
            <a:chOff x="4001593" y="4689065"/>
            <a:chExt cx="686236" cy="130174"/>
          </a:xfrm>
          <a:solidFill>
            <a:srgbClr val="0084CB"/>
          </a:solidFill>
        </p:grpSpPr>
        <p:cxnSp>
          <p:nvCxnSpPr>
            <p:cNvPr id="144" name="Straight Connector 32"/>
            <p:cNvCxnSpPr/>
            <p:nvPr/>
          </p:nvCxnSpPr>
          <p:spPr>
            <a:xfrm>
              <a:off x="4687829" y="4689065"/>
              <a:ext cx="0" cy="130174"/>
            </a:xfrm>
            <a:prstGeom prst="line">
              <a:avLst/>
            </a:prstGeom>
            <a:grpFill/>
            <a:ln w="22225" cap="flat" cmpd="sng" algn="ctr">
              <a:solidFill>
                <a:srgbClr val="0084CB"/>
              </a:solidFill>
              <a:prstDash val="solid"/>
            </a:ln>
            <a:effectLst/>
          </p:spPr>
        </p:cxnSp>
        <p:cxnSp>
          <p:nvCxnSpPr>
            <p:cNvPr id="145" name="Straight Connector 33"/>
            <p:cNvCxnSpPr/>
            <p:nvPr/>
          </p:nvCxnSpPr>
          <p:spPr>
            <a:xfrm>
              <a:off x="4001593" y="4753362"/>
              <a:ext cx="686236" cy="0"/>
            </a:xfrm>
            <a:prstGeom prst="line">
              <a:avLst/>
            </a:prstGeom>
            <a:grpFill/>
            <a:ln w="22225" cap="flat" cmpd="sng" algn="ctr">
              <a:solidFill>
                <a:srgbClr val="0084CB"/>
              </a:solidFill>
              <a:prstDash val="solid"/>
            </a:ln>
            <a:effectLst/>
          </p:spPr>
        </p:cxnSp>
        <p:cxnSp>
          <p:nvCxnSpPr>
            <p:cNvPr id="146" name="Straight Connector 34"/>
            <p:cNvCxnSpPr/>
            <p:nvPr/>
          </p:nvCxnSpPr>
          <p:spPr>
            <a:xfrm>
              <a:off x="4001593" y="4689065"/>
              <a:ext cx="0" cy="130174"/>
            </a:xfrm>
            <a:prstGeom prst="line">
              <a:avLst/>
            </a:prstGeom>
            <a:grpFill/>
            <a:ln w="22225" cap="flat" cmpd="sng" algn="ctr">
              <a:solidFill>
                <a:srgbClr val="0084CB"/>
              </a:solidFill>
              <a:prstDash val="solid"/>
            </a:ln>
            <a:effectLst/>
          </p:spPr>
        </p:cxnSp>
        <p:sp>
          <p:nvSpPr>
            <p:cNvPr id="147" name="Oval 35"/>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48" name="Group 43"/>
          <p:cNvGrpSpPr/>
          <p:nvPr/>
        </p:nvGrpSpPr>
        <p:grpSpPr>
          <a:xfrm>
            <a:off x="4985042" y="2430175"/>
            <a:ext cx="464676" cy="97631"/>
            <a:chOff x="3925401" y="4689065"/>
            <a:chExt cx="619568" cy="130174"/>
          </a:xfrm>
          <a:solidFill>
            <a:srgbClr val="0084CB"/>
          </a:solidFill>
        </p:grpSpPr>
        <p:cxnSp>
          <p:nvCxnSpPr>
            <p:cNvPr id="149" name="Straight Connector 44"/>
            <p:cNvCxnSpPr/>
            <p:nvPr/>
          </p:nvCxnSpPr>
          <p:spPr>
            <a:xfrm>
              <a:off x="4544969" y="4689065"/>
              <a:ext cx="0" cy="130174"/>
            </a:xfrm>
            <a:prstGeom prst="line">
              <a:avLst/>
            </a:prstGeom>
            <a:grpFill/>
            <a:ln w="22225" cap="flat" cmpd="sng" algn="ctr">
              <a:solidFill>
                <a:srgbClr val="0084CB"/>
              </a:solidFill>
              <a:prstDash val="solid"/>
            </a:ln>
            <a:effectLst/>
          </p:spPr>
        </p:cxnSp>
        <p:cxnSp>
          <p:nvCxnSpPr>
            <p:cNvPr id="150" name="Straight Connector 45"/>
            <p:cNvCxnSpPr/>
            <p:nvPr/>
          </p:nvCxnSpPr>
          <p:spPr>
            <a:xfrm>
              <a:off x="3930163" y="4753362"/>
              <a:ext cx="614806" cy="0"/>
            </a:xfrm>
            <a:prstGeom prst="line">
              <a:avLst/>
            </a:prstGeom>
            <a:grpFill/>
            <a:ln w="22225" cap="flat" cmpd="sng" algn="ctr">
              <a:solidFill>
                <a:srgbClr val="0084CB"/>
              </a:solidFill>
              <a:prstDash val="solid"/>
            </a:ln>
            <a:effectLst/>
          </p:spPr>
        </p:cxnSp>
        <p:cxnSp>
          <p:nvCxnSpPr>
            <p:cNvPr id="151" name="Straight Connector 46"/>
            <p:cNvCxnSpPr/>
            <p:nvPr/>
          </p:nvCxnSpPr>
          <p:spPr>
            <a:xfrm>
              <a:off x="3925401" y="4689065"/>
              <a:ext cx="0" cy="130174"/>
            </a:xfrm>
            <a:prstGeom prst="line">
              <a:avLst/>
            </a:prstGeom>
            <a:grpFill/>
            <a:ln w="22225" cap="flat" cmpd="sng" algn="ctr">
              <a:solidFill>
                <a:srgbClr val="0084CB"/>
              </a:solidFill>
              <a:prstDash val="solid"/>
            </a:ln>
            <a:effectLst/>
          </p:spPr>
        </p:cxnSp>
        <p:sp>
          <p:nvSpPr>
            <p:cNvPr id="152" name="Oval 47"/>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53" name="Group 49"/>
          <p:cNvGrpSpPr/>
          <p:nvPr/>
        </p:nvGrpSpPr>
        <p:grpSpPr>
          <a:xfrm>
            <a:off x="5078692" y="2589124"/>
            <a:ext cx="809326" cy="97631"/>
            <a:chOff x="3777779" y="4689065"/>
            <a:chExt cx="1079101" cy="130174"/>
          </a:xfrm>
          <a:solidFill>
            <a:srgbClr val="0084CB"/>
          </a:solidFill>
        </p:grpSpPr>
        <p:cxnSp>
          <p:nvCxnSpPr>
            <p:cNvPr id="154" name="Straight Connector 50"/>
            <p:cNvCxnSpPr/>
            <p:nvPr/>
          </p:nvCxnSpPr>
          <p:spPr>
            <a:xfrm>
              <a:off x="4856880" y="4689065"/>
              <a:ext cx="0" cy="130174"/>
            </a:xfrm>
            <a:prstGeom prst="line">
              <a:avLst/>
            </a:prstGeom>
            <a:grpFill/>
            <a:ln w="22225" cap="flat" cmpd="sng" algn="ctr">
              <a:solidFill>
                <a:srgbClr val="0084CB"/>
              </a:solidFill>
              <a:prstDash val="solid"/>
            </a:ln>
            <a:effectLst/>
          </p:spPr>
        </p:cxnSp>
        <p:cxnSp>
          <p:nvCxnSpPr>
            <p:cNvPr id="155" name="Straight Connector 51"/>
            <p:cNvCxnSpPr/>
            <p:nvPr/>
          </p:nvCxnSpPr>
          <p:spPr>
            <a:xfrm>
              <a:off x="3782292" y="4753362"/>
              <a:ext cx="1072207" cy="0"/>
            </a:xfrm>
            <a:prstGeom prst="line">
              <a:avLst/>
            </a:prstGeom>
            <a:grpFill/>
            <a:ln w="22225" cap="flat" cmpd="sng" algn="ctr">
              <a:solidFill>
                <a:srgbClr val="0084CB"/>
              </a:solidFill>
              <a:prstDash val="solid"/>
            </a:ln>
            <a:effectLst/>
          </p:spPr>
        </p:cxnSp>
        <p:cxnSp>
          <p:nvCxnSpPr>
            <p:cNvPr id="156" name="Straight Connector 52"/>
            <p:cNvCxnSpPr/>
            <p:nvPr/>
          </p:nvCxnSpPr>
          <p:spPr>
            <a:xfrm>
              <a:off x="3777779" y="4689065"/>
              <a:ext cx="0" cy="130174"/>
            </a:xfrm>
            <a:prstGeom prst="line">
              <a:avLst/>
            </a:prstGeom>
            <a:grpFill/>
            <a:ln w="22225" cap="flat" cmpd="sng" algn="ctr">
              <a:solidFill>
                <a:srgbClr val="0084CB"/>
              </a:solidFill>
              <a:prstDash val="solid"/>
            </a:ln>
            <a:effectLst/>
          </p:spPr>
        </p:cxnSp>
        <p:sp>
          <p:nvSpPr>
            <p:cNvPr id="157" name="Oval 53"/>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58" name="Group 55"/>
          <p:cNvGrpSpPr/>
          <p:nvPr/>
        </p:nvGrpSpPr>
        <p:grpSpPr>
          <a:xfrm>
            <a:off x="4837606" y="4247190"/>
            <a:ext cx="1341479" cy="99416"/>
            <a:chOff x="3434915" y="4689065"/>
            <a:chExt cx="1788639" cy="132555"/>
          </a:xfrm>
          <a:solidFill>
            <a:srgbClr val="0084CB"/>
          </a:solidFill>
        </p:grpSpPr>
        <p:cxnSp>
          <p:nvCxnSpPr>
            <p:cNvPr id="159" name="Straight Connector 56"/>
            <p:cNvCxnSpPr/>
            <p:nvPr/>
          </p:nvCxnSpPr>
          <p:spPr>
            <a:xfrm>
              <a:off x="5223554" y="4689065"/>
              <a:ext cx="0" cy="130174"/>
            </a:xfrm>
            <a:prstGeom prst="line">
              <a:avLst/>
            </a:prstGeom>
            <a:grpFill/>
            <a:ln w="22225" cap="flat" cmpd="sng" algn="ctr">
              <a:solidFill>
                <a:srgbClr val="0084CB"/>
              </a:solidFill>
              <a:prstDash val="solid"/>
            </a:ln>
            <a:effectLst/>
          </p:spPr>
        </p:cxnSp>
        <p:cxnSp>
          <p:nvCxnSpPr>
            <p:cNvPr id="160" name="Straight Connector 57"/>
            <p:cNvCxnSpPr/>
            <p:nvPr/>
          </p:nvCxnSpPr>
          <p:spPr>
            <a:xfrm>
              <a:off x="3439428" y="4755743"/>
              <a:ext cx="1784126" cy="0"/>
            </a:xfrm>
            <a:prstGeom prst="line">
              <a:avLst/>
            </a:prstGeom>
            <a:grpFill/>
            <a:ln w="22225" cap="flat" cmpd="sng" algn="ctr">
              <a:solidFill>
                <a:srgbClr val="0084CB"/>
              </a:solidFill>
              <a:prstDash val="solid"/>
            </a:ln>
            <a:effectLst/>
          </p:spPr>
        </p:cxnSp>
        <p:cxnSp>
          <p:nvCxnSpPr>
            <p:cNvPr id="161" name="Straight Connector 58"/>
            <p:cNvCxnSpPr/>
            <p:nvPr/>
          </p:nvCxnSpPr>
          <p:spPr>
            <a:xfrm>
              <a:off x="3434915" y="4691446"/>
              <a:ext cx="0" cy="130174"/>
            </a:xfrm>
            <a:prstGeom prst="line">
              <a:avLst/>
            </a:prstGeom>
            <a:grpFill/>
            <a:ln w="22225" cap="flat" cmpd="sng" algn="ctr">
              <a:solidFill>
                <a:srgbClr val="0084CB"/>
              </a:solidFill>
              <a:prstDash val="solid"/>
            </a:ln>
            <a:effectLst/>
          </p:spPr>
        </p:cxnSp>
        <p:sp>
          <p:nvSpPr>
            <p:cNvPr id="162" name="Oval 59"/>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63" name="Group 61"/>
          <p:cNvGrpSpPr/>
          <p:nvPr/>
        </p:nvGrpSpPr>
        <p:grpSpPr>
          <a:xfrm>
            <a:off x="5011727" y="4400416"/>
            <a:ext cx="811514" cy="99416"/>
            <a:chOff x="3973021" y="4689065"/>
            <a:chExt cx="1082019" cy="132555"/>
          </a:xfrm>
          <a:solidFill>
            <a:srgbClr val="0084CB"/>
          </a:solidFill>
        </p:grpSpPr>
        <p:cxnSp>
          <p:nvCxnSpPr>
            <p:cNvPr id="164" name="Straight Connector 62"/>
            <p:cNvCxnSpPr/>
            <p:nvPr/>
          </p:nvCxnSpPr>
          <p:spPr>
            <a:xfrm>
              <a:off x="5049741" y="4689065"/>
              <a:ext cx="0" cy="130174"/>
            </a:xfrm>
            <a:prstGeom prst="line">
              <a:avLst/>
            </a:prstGeom>
            <a:grpFill/>
            <a:ln w="22225" cap="flat" cmpd="sng" algn="ctr">
              <a:solidFill>
                <a:srgbClr val="0084CB"/>
              </a:solidFill>
              <a:prstDash val="solid"/>
            </a:ln>
            <a:effectLst/>
          </p:spPr>
        </p:cxnSp>
        <p:cxnSp>
          <p:nvCxnSpPr>
            <p:cNvPr id="165" name="Straight Connector 63"/>
            <p:cNvCxnSpPr/>
            <p:nvPr/>
          </p:nvCxnSpPr>
          <p:spPr>
            <a:xfrm>
              <a:off x="3977534" y="4755743"/>
              <a:ext cx="1077506" cy="0"/>
            </a:xfrm>
            <a:prstGeom prst="line">
              <a:avLst/>
            </a:prstGeom>
            <a:grpFill/>
            <a:ln w="22225" cap="flat" cmpd="sng" algn="ctr">
              <a:solidFill>
                <a:srgbClr val="0084CB"/>
              </a:solidFill>
              <a:prstDash val="solid"/>
            </a:ln>
            <a:effectLst/>
          </p:spPr>
        </p:cxnSp>
        <p:cxnSp>
          <p:nvCxnSpPr>
            <p:cNvPr id="166" name="Straight Connector 64"/>
            <p:cNvCxnSpPr/>
            <p:nvPr/>
          </p:nvCxnSpPr>
          <p:spPr>
            <a:xfrm>
              <a:off x="3973021" y="4691446"/>
              <a:ext cx="0" cy="130174"/>
            </a:xfrm>
            <a:prstGeom prst="line">
              <a:avLst/>
            </a:prstGeom>
            <a:grpFill/>
            <a:ln w="22225" cap="flat" cmpd="sng" algn="ctr">
              <a:solidFill>
                <a:srgbClr val="0084CB"/>
              </a:solidFill>
              <a:prstDash val="solid"/>
            </a:ln>
            <a:effectLst/>
          </p:spPr>
        </p:cxnSp>
        <p:sp>
          <p:nvSpPr>
            <p:cNvPr id="167" name="Oval 65"/>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68" name="Group 68"/>
          <p:cNvGrpSpPr/>
          <p:nvPr/>
        </p:nvGrpSpPr>
        <p:grpSpPr>
          <a:xfrm>
            <a:off x="4706665" y="3592226"/>
            <a:ext cx="1278978" cy="99416"/>
            <a:chOff x="3323008" y="4689065"/>
            <a:chExt cx="1705304" cy="132555"/>
          </a:xfrm>
          <a:solidFill>
            <a:srgbClr val="0084CB"/>
          </a:solidFill>
        </p:grpSpPr>
        <p:cxnSp>
          <p:nvCxnSpPr>
            <p:cNvPr id="169" name="Straight Connector 69"/>
            <p:cNvCxnSpPr/>
            <p:nvPr/>
          </p:nvCxnSpPr>
          <p:spPr>
            <a:xfrm>
              <a:off x="5028312" y="4689065"/>
              <a:ext cx="0" cy="130174"/>
            </a:xfrm>
            <a:prstGeom prst="line">
              <a:avLst/>
            </a:prstGeom>
            <a:grpFill/>
            <a:ln w="22225" cap="flat" cmpd="sng" algn="ctr">
              <a:solidFill>
                <a:srgbClr val="0084CB"/>
              </a:solidFill>
              <a:prstDash val="solid"/>
            </a:ln>
            <a:effectLst/>
          </p:spPr>
        </p:cxnSp>
        <p:cxnSp>
          <p:nvCxnSpPr>
            <p:cNvPr id="170" name="Straight Connector 70"/>
            <p:cNvCxnSpPr/>
            <p:nvPr/>
          </p:nvCxnSpPr>
          <p:spPr>
            <a:xfrm>
              <a:off x="3327521" y="4755743"/>
              <a:ext cx="1700791" cy="0"/>
            </a:xfrm>
            <a:prstGeom prst="line">
              <a:avLst/>
            </a:prstGeom>
            <a:grpFill/>
            <a:ln w="22225" cap="flat" cmpd="sng" algn="ctr">
              <a:solidFill>
                <a:srgbClr val="0084CB"/>
              </a:solidFill>
              <a:prstDash val="solid"/>
            </a:ln>
            <a:effectLst/>
          </p:spPr>
        </p:cxnSp>
        <p:cxnSp>
          <p:nvCxnSpPr>
            <p:cNvPr id="171" name="Straight Connector 71"/>
            <p:cNvCxnSpPr/>
            <p:nvPr/>
          </p:nvCxnSpPr>
          <p:spPr>
            <a:xfrm>
              <a:off x="3323008" y="4691446"/>
              <a:ext cx="0" cy="130174"/>
            </a:xfrm>
            <a:prstGeom prst="line">
              <a:avLst/>
            </a:prstGeom>
            <a:grpFill/>
            <a:ln w="22225" cap="flat" cmpd="sng" algn="ctr">
              <a:solidFill>
                <a:srgbClr val="0084CB"/>
              </a:solidFill>
              <a:prstDash val="solid"/>
            </a:ln>
            <a:effectLst/>
          </p:spPr>
        </p:cxnSp>
        <p:sp>
          <p:nvSpPr>
            <p:cNvPr id="172" name="Oval 72"/>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73" name="Group 73"/>
          <p:cNvGrpSpPr/>
          <p:nvPr/>
        </p:nvGrpSpPr>
        <p:grpSpPr>
          <a:xfrm>
            <a:off x="5105137" y="3770326"/>
            <a:ext cx="629118" cy="99416"/>
            <a:chOff x="3953724" y="4689065"/>
            <a:chExt cx="838824" cy="132555"/>
          </a:xfrm>
          <a:solidFill>
            <a:srgbClr val="0084CB"/>
          </a:solidFill>
        </p:grpSpPr>
        <p:cxnSp>
          <p:nvCxnSpPr>
            <p:cNvPr id="174" name="Straight Connector 74"/>
            <p:cNvCxnSpPr/>
            <p:nvPr/>
          </p:nvCxnSpPr>
          <p:spPr>
            <a:xfrm>
              <a:off x="4785450" y="4689065"/>
              <a:ext cx="0" cy="130174"/>
            </a:xfrm>
            <a:prstGeom prst="line">
              <a:avLst/>
            </a:prstGeom>
            <a:grpFill/>
            <a:ln w="22225" cap="flat" cmpd="sng" algn="ctr">
              <a:solidFill>
                <a:srgbClr val="0084CB"/>
              </a:solidFill>
              <a:prstDash val="solid"/>
            </a:ln>
            <a:effectLst/>
          </p:spPr>
        </p:cxnSp>
        <p:cxnSp>
          <p:nvCxnSpPr>
            <p:cNvPr id="175" name="Straight Connector 75"/>
            <p:cNvCxnSpPr/>
            <p:nvPr/>
          </p:nvCxnSpPr>
          <p:spPr>
            <a:xfrm>
              <a:off x="3953724" y="4755743"/>
              <a:ext cx="838824" cy="0"/>
            </a:xfrm>
            <a:prstGeom prst="line">
              <a:avLst/>
            </a:prstGeom>
            <a:grpFill/>
            <a:ln w="22225" cap="flat" cmpd="sng" algn="ctr">
              <a:solidFill>
                <a:srgbClr val="0084CB"/>
              </a:solidFill>
              <a:prstDash val="solid"/>
            </a:ln>
            <a:effectLst/>
          </p:spPr>
        </p:cxnSp>
        <p:cxnSp>
          <p:nvCxnSpPr>
            <p:cNvPr id="176" name="Straight Connector 76"/>
            <p:cNvCxnSpPr/>
            <p:nvPr/>
          </p:nvCxnSpPr>
          <p:spPr>
            <a:xfrm>
              <a:off x="3961116" y="4691446"/>
              <a:ext cx="0" cy="130174"/>
            </a:xfrm>
            <a:prstGeom prst="line">
              <a:avLst/>
            </a:prstGeom>
            <a:grpFill/>
            <a:ln w="22225" cap="flat" cmpd="sng" algn="ctr">
              <a:solidFill>
                <a:srgbClr val="0084CB"/>
              </a:solidFill>
              <a:prstDash val="solid"/>
            </a:ln>
            <a:effectLst/>
          </p:spPr>
        </p:cxnSp>
        <p:sp>
          <p:nvSpPr>
            <p:cNvPr id="177" name="Oval 77"/>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78" name="Group 78"/>
          <p:cNvGrpSpPr/>
          <p:nvPr/>
        </p:nvGrpSpPr>
        <p:grpSpPr>
          <a:xfrm>
            <a:off x="4071342" y="3944983"/>
            <a:ext cx="1920062" cy="99416"/>
            <a:chOff x="3006335" y="4689065"/>
            <a:chExt cx="2560083" cy="132555"/>
          </a:xfrm>
          <a:solidFill>
            <a:srgbClr val="0084CB"/>
          </a:solidFill>
        </p:grpSpPr>
        <p:cxnSp>
          <p:nvCxnSpPr>
            <p:cNvPr id="179" name="Straight Connector 79"/>
            <p:cNvCxnSpPr/>
            <p:nvPr/>
          </p:nvCxnSpPr>
          <p:spPr>
            <a:xfrm>
              <a:off x="5566418" y="4689065"/>
              <a:ext cx="0" cy="130174"/>
            </a:xfrm>
            <a:prstGeom prst="line">
              <a:avLst/>
            </a:prstGeom>
            <a:grpFill/>
            <a:ln w="22225" cap="flat" cmpd="sng" algn="ctr">
              <a:solidFill>
                <a:srgbClr val="0084CB"/>
              </a:solidFill>
              <a:prstDash val="solid"/>
            </a:ln>
            <a:effectLst/>
          </p:spPr>
        </p:cxnSp>
        <p:cxnSp>
          <p:nvCxnSpPr>
            <p:cNvPr id="180" name="Straight Connector 80"/>
            <p:cNvCxnSpPr/>
            <p:nvPr/>
          </p:nvCxnSpPr>
          <p:spPr>
            <a:xfrm>
              <a:off x="3006335" y="4755743"/>
              <a:ext cx="2560083" cy="0"/>
            </a:xfrm>
            <a:prstGeom prst="line">
              <a:avLst/>
            </a:prstGeom>
            <a:grpFill/>
            <a:ln w="22225" cap="flat" cmpd="sng" algn="ctr">
              <a:solidFill>
                <a:srgbClr val="0084CB"/>
              </a:solidFill>
              <a:prstDash val="solid"/>
            </a:ln>
            <a:effectLst/>
          </p:spPr>
        </p:cxnSp>
        <p:cxnSp>
          <p:nvCxnSpPr>
            <p:cNvPr id="181" name="Straight Connector 81"/>
            <p:cNvCxnSpPr/>
            <p:nvPr/>
          </p:nvCxnSpPr>
          <p:spPr>
            <a:xfrm>
              <a:off x="3006335" y="4691446"/>
              <a:ext cx="0" cy="130174"/>
            </a:xfrm>
            <a:prstGeom prst="line">
              <a:avLst/>
            </a:prstGeom>
            <a:grpFill/>
            <a:ln w="22225" cap="flat" cmpd="sng" algn="ctr">
              <a:solidFill>
                <a:srgbClr val="0084CB"/>
              </a:solidFill>
              <a:prstDash val="solid"/>
            </a:ln>
            <a:effectLst/>
          </p:spPr>
        </p:cxnSp>
        <p:sp>
          <p:nvSpPr>
            <p:cNvPr id="182" name="Oval 82"/>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83" name="Group 86"/>
          <p:cNvGrpSpPr/>
          <p:nvPr/>
        </p:nvGrpSpPr>
        <p:grpSpPr>
          <a:xfrm>
            <a:off x="5036572" y="2918410"/>
            <a:ext cx="1032545" cy="99416"/>
            <a:chOff x="3706349" y="4689065"/>
            <a:chExt cx="1376726" cy="132555"/>
          </a:xfrm>
          <a:solidFill>
            <a:srgbClr val="0084CB"/>
          </a:solidFill>
        </p:grpSpPr>
        <p:cxnSp>
          <p:nvCxnSpPr>
            <p:cNvPr id="184" name="Straight Connector 87"/>
            <p:cNvCxnSpPr/>
            <p:nvPr/>
          </p:nvCxnSpPr>
          <p:spPr>
            <a:xfrm>
              <a:off x="5083075" y="4689065"/>
              <a:ext cx="0" cy="130174"/>
            </a:xfrm>
            <a:prstGeom prst="line">
              <a:avLst/>
            </a:prstGeom>
            <a:grpFill/>
            <a:ln w="22225" cap="flat" cmpd="sng" algn="ctr">
              <a:solidFill>
                <a:srgbClr val="0084CB"/>
              </a:solidFill>
              <a:prstDash val="solid"/>
            </a:ln>
            <a:effectLst/>
          </p:spPr>
        </p:cxnSp>
        <p:cxnSp>
          <p:nvCxnSpPr>
            <p:cNvPr id="185" name="Straight Connector 88"/>
            <p:cNvCxnSpPr/>
            <p:nvPr/>
          </p:nvCxnSpPr>
          <p:spPr>
            <a:xfrm>
              <a:off x="3710862" y="4755743"/>
              <a:ext cx="1372213" cy="0"/>
            </a:xfrm>
            <a:prstGeom prst="line">
              <a:avLst/>
            </a:prstGeom>
            <a:grpFill/>
            <a:ln w="22225" cap="flat" cmpd="sng" algn="ctr">
              <a:solidFill>
                <a:srgbClr val="0084CB"/>
              </a:solidFill>
              <a:prstDash val="solid"/>
            </a:ln>
            <a:effectLst/>
          </p:spPr>
        </p:cxnSp>
        <p:cxnSp>
          <p:nvCxnSpPr>
            <p:cNvPr id="186" name="Straight Connector 89"/>
            <p:cNvCxnSpPr/>
            <p:nvPr/>
          </p:nvCxnSpPr>
          <p:spPr>
            <a:xfrm>
              <a:off x="3706349" y="4691446"/>
              <a:ext cx="0" cy="130174"/>
            </a:xfrm>
            <a:prstGeom prst="line">
              <a:avLst/>
            </a:prstGeom>
            <a:grpFill/>
            <a:ln w="22225" cap="flat" cmpd="sng" algn="ctr">
              <a:solidFill>
                <a:srgbClr val="0084CB"/>
              </a:solidFill>
              <a:prstDash val="solid"/>
            </a:ln>
            <a:effectLst/>
          </p:spPr>
        </p:cxnSp>
        <p:sp>
          <p:nvSpPr>
            <p:cNvPr id="187" name="Oval 90"/>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88" name="Group 91"/>
          <p:cNvGrpSpPr/>
          <p:nvPr/>
        </p:nvGrpSpPr>
        <p:grpSpPr>
          <a:xfrm>
            <a:off x="5089407" y="3093067"/>
            <a:ext cx="637894" cy="99416"/>
            <a:chOff x="3965878" y="4689065"/>
            <a:chExt cx="850525" cy="132555"/>
          </a:xfrm>
          <a:solidFill>
            <a:srgbClr val="0084CB"/>
          </a:solidFill>
        </p:grpSpPr>
        <p:cxnSp>
          <p:nvCxnSpPr>
            <p:cNvPr id="189" name="Straight Connector 92"/>
            <p:cNvCxnSpPr/>
            <p:nvPr/>
          </p:nvCxnSpPr>
          <p:spPr>
            <a:xfrm>
              <a:off x="4816403" y="4689065"/>
              <a:ext cx="0" cy="130174"/>
            </a:xfrm>
            <a:prstGeom prst="line">
              <a:avLst/>
            </a:prstGeom>
            <a:grpFill/>
            <a:ln w="22225" cap="flat" cmpd="sng" algn="ctr">
              <a:solidFill>
                <a:srgbClr val="0084CB"/>
              </a:solidFill>
              <a:prstDash val="solid"/>
            </a:ln>
            <a:effectLst/>
          </p:spPr>
        </p:cxnSp>
        <p:cxnSp>
          <p:nvCxnSpPr>
            <p:cNvPr id="190" name="Straight Connector 93"/>
            <p:cNvCxnSpPr/>
            <p:nvPr/>
          </p:nvCxnSpPr>
          <p:spPr>
            <a:xfrm>
              <a:off x="3966007" y="4755743"/>
              <a:ext cx="850396" cy="0"/>
            </a:xfrm>
            <a:prstGeom prst="line">
              <a:avLst/>
            </a:prstGeom>
            <a:grpFill/>
            <a:ln w="22225" cap="flat" cmpd="sng" algn="ctr">
              <a:solidFill>
                <a:srgbClr val="0084CB"/>
              </a:solidFill>
              <a:prstDash val="solid"/>
            </a:ln>
            <a:effectLst/>
          </p:spPr>
        </p:cxnSp>
        <p:cxnSp>
          <p:nvCxnSpPr>
            <p:cNvPr id="191" name="Straight Connector 94"/>
            <p:cNvCxnSpPr/>
            <p:nvPr/>
          </p:nvCxnSpPr>
          <p:spPr>
            <a:xfrm>
              <a:off x="3965878" y="4691446"/>
              <a:ext cx="0" cy="130174"/>
            </a:xfrm>
            <a:prstGeom prst="line">
              <a:avLst/>
            </a:prstGeom>
            <a:grpFill/>
            <a:ln w="22225" cap="flat" cmpd="sng" algn="ctr">
              <a:solidFill>
                <a:srgbClr val="0084CB"/>
              </a:solidFill>
              <a:prstDash val="solid"/>
            </a:ln>
            <a:effectLst/>
          </p:spPr>
        </p:cxnSp>
        <p:sp>
          <p:nvSpPr>
            <p:cNvPr id="192" name="Oval 95"/>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grpSp>
        <p:nvGrpSpPr>
          <p:cNvPr id="193" name="Group 96"/>
          <p:cNvGrpSpPr/>
          <p:nvPr/>
        </p:nvGrpSpPr>
        <p:grpSpPr>
          <a:xfrm>
            <a:off x="4662380" y="3259278"/>
            <a:ext cx="1186682" cy="99416"/>
            <a:chOff x="3455594" y="4689065"/>
            <a:chExt cx="1582242" cy="132555"/>
          </a:xfrm>
          <a:solidFill>
            <a:srgbClr val="0084CB"/>
          </a:solidFill>
        </p:grpSpPr>
        <p:cxnSp>
          <p:nvCxnSpPr>
            <p:cNvPr id="194" name="Straight Connector 97"/>
            <p:cNvCxnSpPr/>
            <p:nvPr/>
          </p:nvCxnSpPr>
          <p:spPr>
            <a:xfrm>
              <a:off x="5037836" y="4689065"/>
              <a:ext cx="0" cy="130174"/>
            </a:xfrm>
            <a:prstGeom prst="line">
              <a:avLst/>
            </a:prstGeom>
            <a:grpFill/>
            <a:ln w="22225" cap="flat" cmpd="sng" algn="ctr">
              <a:solidFill>
                <a:srgbClr val="0084CB"/>
              </a:solidFill>
              <a:prstDash val="solid"/>
            </a:ln>
            <a:effectLst/>
          </p:spPr>
        </p:cxnSp>
        <p:cxnSp>
          <p:nvCxnSpPr>
            <p:cNvPr id="195" name="Straight Connector 98"/>
            <p:cNvCxnSpPr/>
            <p:nvPr/>
          </p:nvCxnSpPr>
          <p:spPr>
            <a:xfrm>
              <a:off x="3455594" y="4755743"/>
              <a:ext cx="1582242" cy="0"/>
            </a:xfrm>
            <a:prstGeom prst="line">
              <a:avLst/>
            </a:prstGeom>
            <a:grpFill/>
            <a:ln w="22225" cap="flat" cmpd="sng" algn="ctr">
              <a:solidFill>
                <a:srgbClr val="0084CB"/>
              </a:solidFill>
              <a:prstDash val="solid"/>
            </a:ln>
            <a:effectLst/>
          </p:spPr>
        </p:cxnSp>
        <p:cxnSp>
          <p:nvCxnSpPr>
            <p:cNvPr id="196" name="Straight Connector 99"/>
            <p:cNvCxnSpPr/>
            <p:nvPr/>
          </p:nvCxnSpPr>
          <p:spPr>
            <a:xfrm>
              <a:off x="3465868" y="4691446"/>
              <a:ext cx="0" cy="130174"/>
            </a:xfrm>
            <a:prstGeom prst="line">
              <a:avLst/>
            </a:prstGeom>
            <a:grpFill/>
            <a:ln w="22225" cap="flat" cmpd="sng" algn="ctr">
              <a:solidFill>
                <a:srgbClr val="0084CB"/>
              </a:solidFill>
              <a:prstDash val="solid"/>
            </a:ln>
            <a:effectLst/>
          </p:spPr>
        </p:cxnSp>
        <p:sp>
          <p:nvSpPr>
            <p:cNvPr id="197" name="Oval 100"/>
            <p:cNvSpPr>
              <a:spLocks noChangeAspect="1"/>
            </p:cNvSpPr>
            <p:nvPr/>
          </p:nvSpPr>
          <p:spPr>
            <a:xfrm>
              <a:off x="4317193" y="4702866"/>
              <a:ext cx="108000" cy="108000"/>
            </a:xfrm>
            <a:prstGeom prst="ellipse">
              <a:avLst/>
            </a:prstGeom>
            <a:grpFill/>
            <a:ln w="25400" cap="flat" cmpd="sng" algn="ctr">
              <a:solidFill>
                <a:srgbClr val="0084CB"/>
              </a:solid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GB" sz="1350" b="0" i="0" u="none" strike="noStrike" kern="0" cap="none" spc="0" normalizeH="0" baseline="0" noProof="0" dirty="0" smtClean="0">
                <a:ln>
                  <a:noFill/>
                </a:ln>
                <a:solidFill>
                  <a:prstClr val="white"/>
                </a:solidFill>
                <a:effectLst/>
                <a:uLnTx/>
                <a:uFillTx/>
                <a:latin typeface="Arial"/>
                <a:ea typeface=""/>
                <a:cs typeface=""/>
              </a:endParaRPr>
            </a:p>
          </p:txBody>
        </p:sp>
      </p:grpSp>
      <p:sp>
        <p:nvSpPr>
          <p:cNvPr id="198" name="TextBox 106"/>
          <p:cNvSpPr txBox="1"/>
          <p:nvPr/>
        </p:nvSpPr>
        <p:spPr>
          <a:xfrm>
            <a:off x="1531144" y="2081161"/>
            <a:ext cx="575799"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Overall</a:t>
            </a:r>
          </a:p>
        </p:txBody>
      </p:sp>
      <p:sp>
        <p:nvSpPr>
          <p:cNvPr id="199" name="TextBox 107"/>
          <p:cNvSpPr txBox="1"/>
          <p:nvPr/>
        </p:nvSpPr>
        <p:spPr>
          <a:xfrm>
            <a:off x="1531145" y="2326899"/>
            <a:ext cx="777777" cy="276999"/>
          </a:xfrm>
          <a:prstGeom prst="rect">
            <a:avLst/>
          </a:prstGeom>
          <a:noFill/>
        </p:spPr>
        <p:txBody>
          <a:bodyPr wrap="none" rtlCol="0">
            <a:spAutoFit/>
          </a:bodyPr>
          <a:lstStyle/>
          <a:p>
            <a:pPr defTabSz="342900" fontAlgn="auto">
              <a:spcBef>
                <a:spcPts val="0"/>
              </a:spcBef>
              <a:spcAft>
                <a:spcPts val="0"/>
              </a:spcAft>
            </a:pPr>
            <a:r>
              <a:rPr lang="en-GB" sz="1200" b="1" dirty="0">
                <a:solidFill>
                  <a:srgbClr val="03497C"/>
                </a:solidFill>
                <a:latin typeface="Arial" panose="020B0604020202020204" pitchFamily="34" charset="0"/>
                <a:ea typeface=""/>
              </a:rPr>
              <a:t>Age &lt;75</a:t>
            </a:r>
          </a:p>
        </p:txBody>
      </p:sp>
      <p:sp>
        <p:nvSpPr>
          <p:cNvPr id="200" name="TextBox 108"/>
          <p:cNvSpPr txBox="1"/>
          <p:nvPr/>
        </p:nvSpPr>
        <p:spPr>
          <a:xfrm>
            <a:off x="1531145" y="2506897"/>
            <a:ext cx="772969" cy="276999"/>
          </a:xfrm>
          <a:prstGeom prst="rect">
            <a:avLst/>
          </a:prstGeom>
          <a:noFill/>
        </p:spPr>
        <p:txBody>
          <a:bodyPr wrap="none" rtlCol="0">
            <a:spAutoFit/>
          </a:bodyPr>
          <a:lstStyle/>
          <a:p>
            <a:pPr defTabSz="342900" fontAlgn="auto">
              <a:spcBef>
                <a:spcPts val="0"/>
              </a:spcBef>
              <a:spcAft>
                <a:spcPts val="0"/>
              </a:spcAft>
            </a:pPr>
            <a:r>
              <a:rPr lang="en-GB" sz="1200" b="1" dirty="0">
                <a:solidFill>
                  <a:srgbClr val="03497C"/>
                </a:solidFill>
                <a:latin typeface="Arial" panose="020B0604020202020204" pitchFamily="34" charset="0"/>
                <a:ea typeface=""/>
              </a:rPr>
              <a:t>Age ≥75</a:t>
            </a:r>
          </a:p>
        </p:txBody>
      </p:sp>
      <p:sp>
        <p:nvSpPr>
          <p:cNvPr id="201" name="TextBox 109"/>
          <p:cNvSpPr txBox="1"/>
          <p:nvPr/>
        </p:nvSpPr>
        <p:spPr>
          <a:xfrm>
            <a:off x="1520654" y="2870124"/>
            <a:ext cx="1245854"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CHA</a:t>
            </a:r>
            <a:r>
              <a:rPr lang="en-GB" sz="900" b="1" baseline="-25000" dirty="0">
                <a:solidFill>
                  <a:srgbClr val="03497C"/>
                </a:solidFill>
                <a:latin typeface="Arial" panose="020B0604020202020204" pitchFamily="34" charset="0"/>
                <a:ea typeface=""/>
              </a:rPr>
              <a:t>2</a:t>
            </a:r>
            <a:r>
              <a:rPr lang="en-GB" sz="900" b="1" dirty="0">
                <a:solidFill>
                  <a:srgbClr val="03497C"/>
                </a:solidFill>
                <a:latin typeface="Arial" panose="020B0604020202020204" pitchFamily="34" charset="0"/>
                <a:ea typeface=""/>
              </a:rPr>
              <a:t>DS</a:t>
            </a:r>
            <a:r>
              <a:rPr lang="en-GB" sz="900" b="1" baseline="-25000" dirty="0">
                <a:solidFill>
                  <a:srgbClr val="03497C"/>
                </a:solidFill>
                <a:latin typeface="Arial" panose="020B0604020202020204" pitchFamily="34" charset="0"/>
                <a:ea typeface=""/>
              </a:rPr>
              <a:t>2</a:t>
            </a:r>
            <a:r>
              <a:rPr lang="en-GB" sz="900" b="1" dirty="0">
                <a:solidFill>
                  <a:srgbClr val="03497C"/>
                </a:solidFill>
                <a:latin typeface="Arial" panose="020B0604020202020204" pitchFamily="34" charset="0"/>
                <a:ea typeface=""/>
              </a:rPr>
              <a:t>-VASc 0–1</a:t>
            </a:r>
          </a:p>
        </p:txBody>
      </p:sp>
      <p:sp>
        <p:nvSpPr>
          <p:cNvPr id="202" name="TextBox 110"/>
          <p:cNvSpPr txBox="1"/>
          <p:nvPr/>
        </p:nvSpPr>
        <p:spPr>
          <a:xfrm>
            <a:off x="1520654" y="3047282"/>
            <a:ext cx="1245854"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CHA</a:t>
            </a:r>
            <a:r>
              <a:rPr lang="en-GB" sz="900" b="1" baseline="-25000" dirty="0">
                <a:solidFill>
                  <a:srgbClr val="03497C"/>
                </a:solidFill>
                <a:latin typeface="Arial" panose="020B0604020202020204" pitchFamily="34" charset="0"/>
                <a:ea typeface=""/>
              </a:rPr>
              <a:t>2</a:t>
            </a:r>
            <a:r>
              <a:rPr lang="en-GB" sz="900" b="1" dirty="0">
                <a:solidFill>
                  <a:srgbClr val="03497C"/>
                </a:solidFill>
                <a:latin typeface="Arial" panose="020B0604020202020204" pitchFamily="34" charset="0"/>
                <a:ea typeface=""/>
              </a:rPr>
              <a:t>DS</a:t>
            </a:r>
            <a:r>
              <a:rPr lang="en-GB" sz="900" b="1" baseline="-25000" dirty="0">
                <a:solidFill>
                  <a:srgbClr val="03497C"/>
                </a:solidFill>
                <a:latin typeface="Arial" panose="020B0604020202020204" pitchFamily="34" charset="0"/>
                <a:ea typeface=""/>
              </a:rPr>
              <a:t>2</a:t>
            </a:r>
            <a:r>
              <a:rPr lang="en-GB" sz="900" b="1" dirty="0">
                <a:solidFill>
                  <a:srgbClr val="03497C"/>
                </a:solidFill>
                <a:latin typeface="Arial" panose="020B0604020202020204" pitchFamily="34" charset="0"/>
                <a:ea typeface=""/>
              </a:rPr>
              <a:t>-VASc 2–4</a:t>
            </a:r>
          </a:p>
        </p:txBody>
      </p:sp>
      <p:sp>
        <p:nvSpPr>
          <p:cNvPr id="203" name="TextBox 111"/>
          <p:cNvSpPr txBox="1"/>
          <p:nvPr/>
        </p:nvSpPr>
        <p:spPr>
          <a:xfrm>
            <a:off x="1520653" y="3220136"/>
            <a:ext cx="1181734"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CHA</a:t>
            </a:r>
            <a:r>
              <a:rPr lang="en-GB" sz="900" b="1" baseline="-25000" dirty="0">
                <a:solidFill>
                  <a:srgbClr val="03497C"/>
                </a:solidFill>
                <a:latin typeface="Arial" panose="020B0604020202020204" pitchFamily="34" charset="0"/>
                <a:ea typeface=""/>
              </a:rPr>
              <a:t>2</a:t>
            </a:r>
            <a:r>
              <a:rPr lang="en-GB" sz="900" b="1" dirty="0">
                <a:solidFill>
                  <a:srgbClr val="03497C"/>
                </a:solidFill>
                <a:latin typeface="Arial" panose="020B0604020202020204" pitchFamily="34" charset="0"/>
                <a:ea typeface=""/>
              </a:rPr>
              <a:t>DS</a:t>
            </a:r>
            <a:r>
              <a:rPr lang="en-GB" sz="900" b="1" baseline="-25000" dirty="0">
                <a:solidFill>
                  <a:srgbClr val="03497C"/>
                </a:solidFill>
                <a:latin typeface="Arial" panose="020B0604020202020204" pitchFamily="34" charset="0"/>
                <a:ea typeface=""/>
              </a:rPr>
              <a:t>2</a:t>
            </a:r>
            <a:r>
              <a:rPr lang="en-GB" sz="900" b="1" dirty="0">
                <a:solidFill>
                  <a:srgbClr val="03497C"/>
                </a:solidFill>
                <a:latin typeface="Arial" panose="020B0604020202020204" pitchFamily="34" charset="0"/>
                <a:ea typeface=""/>
              </a:rPr>
              <a:t>-VASc ≥5</a:t>
            </a:r>
          </a:p>
        </p:txBody>
      </p:sp>
      <p:sp>
        <p:nvSpPr>
          <p:cNvPr id="204" name="TextBox 112"/>
          <p:cNvSpPr txBox="1"/>
          <p:nvPr/>
        </p:nvSpPr>
        <p:spPr>
          <a:xfrm>
            <a:off x="1522483" y="3558179"/>
            <a:ext cx="877163"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HAS-BLED 0</a:t>
            </a:r>
          </a:p>
        </p:txBody>
      </p:sp>
      <p:sp>
        <p:nvSpPr>
          <p:cNvPr id="205" name="TextBox 113"/>
          <p:cNvSpPr txBox="1"/>
          <p:nvPr/>
        </p:nvSpPr>
        <p:spPr>
          <a:xfrm>
            <a:off x="1522483" y="3735338"/>
            <a:ext cx="1005403"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HAS-BLED 1–2</a:t>
            </a:r>
          </a:p>
        </p:txBody>
      </p:sp>
      <p:sp>
        <p:nvSpPr>
          <p:cNvPr id="206" name="TextBox 114"/>
          <p:cNvSpPr txBox="1"/>
          <p:nvPr/>
        </p:nvSpPr>
        <p:spPr>
          <a:xfrm>
            <a:off x="1522483" y="3915335"/>
            <a:ext cx="944489"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HAS-BLED &gt;3</a:t>
            </a:r>
          </a:p>
        </p:txBody>
      </p:sp>
      <p:sp>
        <p:nvSpPr>
          <p:cNvPr id="207" name="TextBox 116"/>
          <p:cNvSpPr txBox="1"/>
          <p:nvPr/>
        </p:nvSpPr>
        <p:spPr>
          <a:xfrm>
            <a:off x="1520774" y="4212310"/>
            <a:ext cx="1024639"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CrCl ≤50ml/min</a:t>
            </a:r>
          </a:p>
        </p:txBody>
      </p:sp>
      <p:sp>
        <p:nvSpPr>
          <p:cNvPr id="208" name="TextBox 117"/>
          <p:cNvSpPr txBox="1"/>
          <p:nvPr/>
        </p:nvSpPr>
        <p:spPr>
          <a:xfrm>
            <a:off x="1520775" y="4346606"/>
            <a:ext cx="1027845"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CrCl &gt;50ml/min</a:t>
            </a:r>
          </a:p>
        </p:txBody>
      </p:sp>
      <p:sp>
        <p:nvSpPr>
          <p:cNvPr id="209" name="Rectangle 121"/>
          <p:cNvSpPr/>
          <p:nvPr/>
        </p:nvSpPr>
        <p:spPr>
          <a:xfrm>
            <a:off x="5695853" y="4601501"/>
            <a:ext cx="2078663" cy="334992"/>
          </a:xfrm>
          <a:prstGeom prst="rect">
            <a:avLst/>
          </a:prstGeom>
          <a:solidFill>
            <a:srgbClr val="FFFFFF">
              <a:lumMod val="65000"/>
            </a:srgbClr>
          </a:solidFill>
          <a:ln w="25400" cap="flat" cmpd="sng" algn="ctr">
            <a:noFill/>
            <a:prstDash val="solid"/>
          </a:ln>
          <a:effectLst/>
        </p:spPr>
        <p:txBody>
          <a:bodyPr lIns="0" rIns="0" rtlCol="0" anchor="ctr"/>
          <a:lstStyle/>
          <a:p>
            <a:pPr>
              <a:defRPr/>
            </a:pPr>
            <a:endParaRPr lang="en-GB" sz="1350" b="1" kern="0" dirty="0">
              <a:solidFill>
                <a:srgbClr val="FFFFFF"/>
              </a:solidFill>
              <a:latin typeface="Arial" panose="020B0604020202020204" pitchFamily="34" charset="0"/>
              <a:ea typeface=""/>
            </a:endParaRPr>
          </a:p>
        </p:txBody>
      </p:sp>
      <p:sp>
        <p:nvSpPr>
          <p:cNvPr id="210" name="Rectangle 122"/>
          <p:cNvSpPr/>
          <p:nvPr/>
        </p:nvSpPr>
        <p:spPr>
          <a:xfrm>
            <a:off x="1417769" y="4601501"/>
            <a:ext cx="4274293" cy="334992"/>
          </a:xfrm>
          <a:prstGeom prst="rect">
            <a:avLst/>
          </a:prstGeom>
          <a:solidFill>
            <a:srgbClr val="03497C"/>
          </a:solidFill>
          <a:ln w="25400" cap="flat" cmpd="sng" algn="ctr">
            <a:noFill/>
            <a:prstDash val="solid"/>
          </a:ln>
          <a:effectLst/>
        </p:spPr>
        <p:txBody>
          <a:bodyPr lIns="0" rIns="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1350" b="1" i="0" u="none" strike="noStrike" kern="0" cap="none" spc="0" normalizeH="0" baseline="0" noProof="0" dirty="0">
              <a:ln>
                <a:noFill/>
              </a:ln>
              <a:solidFill>
                <a:srgbClr val="FFFFFF"/>
              </a:solidFill>
              <a:effectLst/>
              <a:uLnTx/>
              <a:uFillTx/>
              <a:latin typeface="Arial" panose="020B0604020202020204" pitchFamily="34" charset="0"/>
              <a:ea typeface=""/>
            </a:endParaRPr>
          </a:p>
        </p:txBody>
      </p:sp>
      <p:sp>
        <p:nvSpPr>
          <p:cNvPr id="211" name="Rectangle 123"/>
          <p:cNvSpPr/>
          <p:nvPr/>
        </p:nvSpPr>
        <p:spPr>
          <a:xfrm>
            <a:off x="5749161" y="4669009"/>
            <a:ext cx="1357399" cy="244583"/>
          </a:xfrm>
          <a:prstGeom prst="rect">
            <a:avLst/>
          </a:prstGeom>
          <a:noFill/>
          <a:ln w="25400" cap="flat" cmpd="sng" algn="ctr">
            <a:noFill/>
            <a:prstDash val="solid"/>
          </a:ln>
          <a:effectLst/>
        </p:spPr>
        <p:txBody>
          <a:bodyPr lIns="0" rIns="0" rtlCol="0" anchor="ctr"/>
          <a:lstStyle/>
          <a:p>
            <a:pPr>
              <a:defRPr/>
            </a:pPr>
            <a:r>
              <a:rPr lang="en-GB" sz="1200" b="1" kern="0" dirty="0">
                <a:solidFill>
                  <a:srgbClr val="FFFFFF"/>
                </a:solidFill>
                <a:latin typeface="Arial" panose="020B0604020202020204" pitchFamily="34" charset="0"/>
                <a:ea typeface=""/>
              </a:rPr>
              <a:t> Favours warfarin</a:t>
            </a:r>
          </a:p>
        </p:txBody>
      </p:sp>
      <p:sp>
        <p:nvSpPr>
          <p:cNvPr id="212" name="Rectangle 124"/>
          <p:cNvSpPr/>
          <p:nvPr/>
        </p:nvSpPr>
        <p:spPr>
          <a:xfrm>
            <a:off x="4076851" y="4669009"/>
            <a:ext cx="1488878" cy="244583"/>
          </a:xfrm>
          <a:prstGeom prst="rect">
            <a:avLst/>
          </a:prstGeom>
          <a:noFill/>
          <a:ln w="25400" cap="flat" cmpd="sng" algn="ctr">
            <a:noFill/>
            <a:prstDash val="solid"/>
          </a:ln>
          <a:effectLst/>
        </p:spPr>
        <p:txBody>
          <a:bodyPr lIns="0" rIns="0" rtlCol="0" anchor="ctr"/>
          <a:lstStyle/>
          <a:p>
            <a:pPr algn="r">
              <a:defRPr/>
            </a:pPr>
            <a:r>
              <a:rPr lang="en-GB" sz="1200" b="1" kern="0" dirty="0">
                <a:solidFill>
                  <a:srgbClr val="FFFFFF"/>
                </a:solidFill>
                <a:latin typeface="Arial" panose="020B0604020202020204" pitchFamily="34" charset="0"/>
                <a:ea typeface=""/>
              </a:rPr>
              <a:t>Favours dabigatran</a:t>
            </a:r>
          </a:p>
        </p:txBody>
      </p:sp>
      <p:cxnSp>
        <p:nvCxnSpPr>
          <p:cNvPr id="213" name="Straight Connector 5"/>
          <p:cNvCxnSpPr/>
          <p:nvPr/>
        </p:nvCxnSpPr>
        <p:spPr>
          <a:xfrm>
            <a:off x="5693619" y="2023863"/>
            <a:ext cx="0" cy="2940286"/>
          </a:xfrm>
          <a:prstGeom prst="line">
            <a:avLst/>
          </a:prstGeom>
          <a:noFill/>
          <a:ln w="25400" cap="flat" cmpd="sng" algn="ctr">
            <a:solidFill>
              <a:srgbClr val="03497C"/>
            </a:solidFill>
            <a:prstDash val="dash"/>
          </a:ln>
          <a:effectLst/>
        </p:spPr>
      </p:cxnSp>
      <p:sp>
        <p:nvSpPr>
          <p:cNvPr id="214" name="TextBox 126"/>
          <p:cNvSpPr txBox="1"/>
          <p:nvPr/>
        </p:nvSpPr>
        <p:spPr>
          <a:xfrm>
            <a:off x="3227467" y="2081161"/>
            <a:ext cx="505267"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12037</a:t>
            </a:r>
          </a:p>
        </p:txBody>
      </p:sp>
      <p:sp>
        <p:nvSpPr>
          <p:cNvPr id="215" name="TextBox 127"/>
          <p:cNvSpPr txBox="1"/>
          <p:nvPr/>
        </p:nvSpPr>
        <p:spPr>
          <a:xfrm>
            <a:off x="3216047" y="2326899"/>
            <a:ext cx="524503" cy="276999"/>
          </a:xfrm>
          <a:prstGeom prst="rect">
            <a:avLst/>
          </a:prstGeom>
          <a:noFill/>
        </p:spPr>
        <p:txBody>
          <a:bodyPr wrap="none" rtlCol="0">
            <a:spAutoFit/>
          </a:bodyPr>
          <a:lstStyle/>
          <a:p>
            <a:pPr defTabSz="342900" fontAlgn="auto">
              <a:spcBef>
                <a:spcPts val="0"/>
              </a:spcBef>
              <a:spcAft>
                <a:spcPts val="0"/>
              </a:spcAft>
            </a:pPr>
            <a:r>
              <a:rPr lang="en-GB" sz="1200" b="1" dirty="0">
                <a:solidFill>
                  <a:srgbClr val="03497C"/>
                </a:solidFill>
                <a:latin typeface="Arial" panose="020B0604020202020204" pitchFamily="34" charset="0"/>
                <a:ea typeface=""/>
              </a:rPr>
              <a:t>7265</a:t>
            </a:r>
          </a:p>
        </p:txBody>
      </p:sp>
      <p:sp>
        <p:nvSpPr>
          <p:cNvPr id="216" name="TextBox 128"/>
          <p:cNvSpPr txBox="1"/>
          <p:nvPr/>
        </p:nvSpPr>
        <p:spPr>
          <a:xfrm>
            <a:off x="3216047" y="2514040"/>
            <a:ext cx="524503" cy="276999"/>
          </a:xfrm>
          <a:prstGeom prst="rect">
            <a:avLst/>
          </a:prstGeom>
          <a:noFill/>
        </p:spPr>
        <p:txBody>
          <a:bodyPr wrap="none" rtlCol="0">
            <a:spAutoFit/>
          </a:bodyPr>
          <a:lstStyle/>
          <a:p>
            <a:pPr defTabSz="342900" fontAlgn="auto">
              <a:spcBef>
                <a:spcPts val="0"/>
              </a:spcBef>
              <a:spcAft>
                <a:spcPts val="0"/>
              </a:spcAft>
            </a:pPr>
            <a:r>
              <a:rPr lang="en-GB" sz="1200" b="1" dirty="0">
                <a:solidFill>
                  <a:srgbClr val="03497C"/>
                </a:solidFill>
                <a:latin typeface="Arial" panose="020B0604020202020204" pitchFamily="34" charset="0"/>
                <a:ea typeface=""/>
              </a:rPr>
              <a:t>4772</a:t>
            </a:r>
          </a:p>
        </p:txBody>
      </p:sp>
      <p:sp>
        <p:nvSpPr>
          <p:cNvPr id="217" name="TextBox 129"/>
          <p:cNvSpPr txBox="1"/>
          <p:nvPr/>
        </p:nvSpPr>
        <p:spPr>
          <a:xfrm>
            <a:off x="3259327" y="3220136"/>
            <a:ext cx="44114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2848</a:t>
            </a:r>
          </a:p>
        </p:txBody>
      </p:sp>
      <p:sp>
        <p:nvSpPr>
          <p:cNvPr id="218" name="TextBox 130"/>
          <p:cNvSpPr txBox="1"/>
          <p:nvPr/>
        </p:nvSpPr>
        <p:spPr>
          <a:xfrm>
            <a:off x="3291186" y="3558179"/>
            <a:ext cx="37702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960</a:t>
            </a:r>
          </a:p>
        </p:txBody>
      </p:sp>
      <p:sp>
        <p:nvSpPr>
          <p:cNvPr id="219" name="TextBox 131"/>
          <p:cNvSpPr txBox="1"/>
          <p:nvPr/>
        </p:nvSpPr>
        <p:spPr>
          <a:xfrm>
            <a:off x="3259327" y="3735338"/>
            <a:ext cx="44114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9825</a:t>
            </a:r>
          </a:p>
        </p:txBody>
      </p:sp>
      <p:sp>
        <p:nvSpPr>
          <p:cNvPr id="220" name="TextBox 132"/>
          <p:cNvSpPr txBox="1"/>
          <p:nvPr/>
        </p:nvSpPr>
        <p:spPr>
          <a:xfrm>
            <a:off x="3259327" y="3915335"/>
            <a:ext cx="44114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1252</a:t>
            </a:r>
          </a:p>
        </p:txBody>
      </p:sp>
      <p:sp>
        <p:nvSpPr>
          <p:cNvPr id="221" name="TextBox 133"/>
          <p:cNvSpPr txBox="1"/>
          <p:nvPr/>
        </p:nvSpPr>
        <p:spPr>
          <a:xfrm>
            <a:off x="3259327" y="4212310"/>
            <a:ext cx="44114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2322</a:t>
            </a:r>
          </a:p>
        </p:txBody>
      </p:sp>
      <p:sp>
        <p:nvSpPr>
          <p:cNvPr id="222" name="TextBox 134"/>
          <p:cNvSpPr txBox="1"/>
          <p:nvPr/>
        </p:nvSpPr>
        <p:spPr>
          <a:xfrm>
            <a:off x="3259327" y="4346606"/>
            <a:ext cx="44114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9600</a:t>
            </a:r>
          </a:p>
        </p:txBody>
      </p:sp>
      <p:sp>
        <p:nvSpPr>
          <p:cNvPr id="223" name="TextBox 135"/>
          <p:cNvSpPr txBox="1"/>
          <p:nvPr/>
        </p:nvSpPr>
        <p:spPr>
          <a:xfrm>
            <a:off x="3259327" y="3041543"/>
            <a:ext cx="44114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8754</a:t>
            </a:r>
          </a:p>
        </p:txBody>
      </p:sp>
      <p:sp>
        <p:nvSpPr>
          <p:cNvPr id="224" name="TextBox 136"/>
          <p:cNvSpPr txBox="1"/>
          <p:nvPr/>
        </p:nvSpPr>
        <p:spPr>
          <a:xfrm>
            <a:off x="3291186" y="2849309"/>
            <a:ext cx="37702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434</a:t>
            </a:r>
          </a:p>
        </p:txBody>
      </p:sp>
      <p:sp>
        <p:nvSpPr>
          <p:cNvPr id="225" name="TextBox 137"/>
          <p:cNvSpPr txBox="1"/>
          <p:nvPr/>
        </p:nvSpPr>
        <p:spPr>
          <a:xfrm>
            <a:off x="1516856" y="1793030"/>
            <a:ext cx="587020" cy="253916"/>
          </a:xfrm>
          <a:prstGeom prst="rect">
            <a:avLst/>
          </a:prstGeom>
          <a:noFill/>
        </p:spPr>
        <p:txBody>
          <a:bodyPr wrap="none" rtlCol="0">
            <a:spAutoFit/>
          </a:bodyPr>
          <a:lstStyle/>
          <a:p>
            <a:pPr defTabSz="342900" fontAlgn="auto">
              <a:spcBef>
                <a:spcPts val="0"/>
              </a:spcBef>
              <a:spcAft>
                <a:spcPts val="0"/>
              </a:spcAft>
            </a:pPr>
            <a:r>
              <a:rPr lang="en-GB" sz="1050" b="1" dirty="0">
                <a:solidFill>
                  <a:srgbClr val="03497C"/>
                </a:solidFill>
                <a:latin typeface="Arial" panose="020B0604020202020204" pitchFamily="34" charset="0"/>
                <a:ea typeface=""/>
              </a:rPr>
              <a:t>Group</a:t>
            </a:r>
          </a:p>
        </p:txBody>
      </p:sp>
      <p:sp>
        <p:nvSpPr>
          <p:cNvPr id="226" name="TextBox 138"/>
          <p:cNvSpPr txBox="1"/>
          <p:nvPr/>
        </p:nvSpPr>
        <p:spPr>
          <a:xfrm>
            <a:off x="3070575" y="1793030"/>
            <a:ext cx="819455" cy="253916"/>
          </a:xfrm>
          <a:prstGeom prst="rect">
            <a:avLst/>
          </a:prstGeom>
          <a:noFill/>
        </p:spPr>
        <p:txBody>
          <a:bodyPr wrap="none" rtlCol="0">
            <a:spAutoFit/>
          </a:bodyPr>
          <a:lstStyle/>
          <a:p>
            <a:pPr defTabSz="342900" fontAlgn="auto">
              <a:spcBef>
                <a:spcPts val="0"/>
              </a:spcBef>
              <a:spcAft>
                <a:spcPts val="0"/>
              </a:spcAft>
            </a:pPr>
            <a:r>
              <a:rPr lang="en-GB" sz="1050" b="1" dirty="0">
                <a:solidFill>
                  <a:srgbClr val="03497C"/>
                </a:solidFill>
                <a:latin typeface="Arial" panose="020B0604020202020204" pitchFamily="34" charset="0"/>
                <a:ea typeface=""/>
              </a:rPr>
              <a:t>n patients</a:t>
            </a:r>
          </a:p>
        </p:txBody>
      </p:sp>
      <p:sp>
        <p:nvSpPr>
          <p:cNvPr id="227" name="TextBox 140"/>
          <p:cNvSpPr txBox="1"/>
          <p:nvPr/>
        </p:nvSpPr>
        <p:spPr>
          <a:xfrm>
            <a:off x="5867513" y="1793030"/>
            <a:ext cx="1596912" cy="253916"/>
          </a:xfrm>
          <a:prstGeom prst="rect">
            <a:avLst/>
          </a:prstGeom>
          <a:noFill/>
        </p:spPr>
        <p:txBody>
          <a:bodyPr wrap="none" rtlCol="0">
            <a:spAutoFit/>
          </a:bodyPr>
          <a:lstStyle/>
          <a:p>
            <a:pPr defTabSz="342900" fontAlgn="auto">
              <a:spcBef>
                <a:spcPts val="0"/>
              </a:spcBef>
              <a:spcAft>
                <a:spcPts val="0"/>
              </a:spcAft>
            </a:pPr>
            <a:r>
              <a:rPr lang="en-GB" sz="1050" b="1" dirty="0">
                <a:solidFill>
                  <a:srgbClr val="03497C"/>
                </a:solidFill>
                <a:latin typeface="Arial" panose="020B0604020202020204" pitchFamily="34" charset="0"/>
                <a:ea typeface=""/>
              </a:rPr>
              <a:t>P value for interaction</a:t>
            </a:r>
          </a:p>
        </p:txBody>
      </p:sp>
      <p:sp>
        <p:nvSpPr>
          <p:cNvPr id="228" name="TextBox 119"/>
          <p:cNvSpPr txBox="1"/>
          <p:nvPr/>
        </p:nvSpPr>
        <p:spPr>
          <a:xfrm>
            <a:off x="6492556" y="2464511"/>
            <a:ext cx="40908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0.43</a:t>
            </a:r>
          </a:p>
        </p:txBody>
      </p:sp>
      <p:sp>
        <p:nvSpPr>
          <p:cNvPr id="229" name="TextBox 125"/>
          <p:cNvSpPr txBox="1"/>
          <p:nvPr/>
        </p:nvSpPr>
        <p:spPr>
          <a:xfrm>
            <a:off x="6482066" y="3063451"/>
            <a:ext cx="40908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0.96</a:t>
            </a:r>
          </a:p>
        </p:txBody>
      </p:sp>
      <p:sp>
        <p:nvSpPr>
          <p:cNvPr id="230" name="TextBox 142"/>
          <p:cNvSpPr txBox="1"/>
          <p:nvPr/>
        </p:nvSpPr>
        <p:spPr>
          <a:xfrm>
            <a:off x="6483895" y="3708644"/>
            <a:ext cx="40908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0.72</a:t>
            </a:r>
          </a:p>
        </p:txBody>
      </p:sp>
      <p:sp>
        <p:nvSpPr>
          <p:cNvPr id="231" name="TextBox 144"/>
          <p:cNvSpPr txBox="1"/>
          <p:nvPr/>
        </p:nvSpPr>
        <p:spPr>
          <a:xfrm>
            <a:off x="6482186" y="4289933"/>
            <a:ext cx="409086" cy="230832"/>
          </a:xfrm>
          <a:prstGeom prst="rect">
            <a:avLst/>
          </a:prstGeom>
          <a:noFill/>
        </p:spPr>
        <p:txBody>
          <a:bodyPr wrap="none" rtlCol="0">
            <a:spAutoFit/>
          </a:bodyPr>
          <a:lstStyle/>
          <a:p>
            <a:pPr defTabSz="342900" fontAlgn="auto">
              <a:spcBef>
                <a:spcPts val="0"/>
              </a:spcBef>
              <a:spcAft>
                <a:spcPts val="0"/>
              </a:spcAft>
            </a:pPr>
            <a:r>
              <a:rPr lang="en-GB" sz="900" b="1" dirty="0">
                <a:solidFill>
                  <a:srgbClr val="03497C"/>
                </a:solidFill>
                <a:latin typeface="Arial" panose="020B0604020202020204" pitchFamily="34" charset="0"/>
                <a:ea typeface=""/>
              </a:rPr>
              <a:t>0.56</a:t>
            </a:r>
          </a:p>
        </p:txBody>
      </p:sp>
      <p:sp>
        <p:nvSpPr>
          <p:cNvPr id="232" name="CasellaDiTesto 231"/>
          <p:cNvSpPr txBox="1"/>
          <p:nvPr/>
        </p:nvSpPr>
        <p:spPr>
          <a:xfrm>
            <a:off x="924885" y="417777"/>
            <a:ext cx="7168796" cy="858440"/>
          </a:xfrm>
          <a:prstGeom prst="rect">
            <a:avLst/>
          </a:prstGeom>
          <a:noFill/>
        </p:spPr>
        <p:txBody>
          <a:bodyPr wrap="square" rtlCol="0">
            <a:spAutoFit/>
          </a:bodyPr>
          <a:lstStyle/>
          <a:p>
            <a:pPr algn="ctr" fontAlgn="auto">
              <a:spcBef>
                <a:spcPts val="0"/>
              </a:spcBef>
              <a:spcAft>
                <a:spcPts val="0"/>
              </a:spcAft>
            </a:pPr>
            <a:r>
              <a:rPr lang="en-GB" sz="2489" dirty="0">
                <a:solidFill>
                  <a:srgbClr val="5A5A5A"/>
                </a:solidFill>
                <a:latin typeface="Calibri" charset="0"/>
                <a:ea typeface="Calibri" charset="0"/>
                <a:cs typeface="Calibri" charset="0"/>
              </a:rPr>
              <a:t>Net clinical benefit with </a:t>
            </a:r>
            <a:r>
              <a:rPr lang="en-GB" sz="2489" b="1" dirty="0" smtClean="0">
                <a:solidFill>
                  <a:srgbClr val="FF0000"/>
                </a:solidFill>
                <a:latin typeface="Calibri" charset="0"/>
                <a:ea typeface="Calibri" charset="0"/>
                <a:cs typeface="Calibri" charset="0"/>
              </a:rPr>
              <a:t>Dabigatran</a:t>
            </a:r>
            <a:r>
              <a:rPr lang="en-GB" sz="2489" dirty="0" smtClean="0">
                <a:solidFill>
                  <a:srgbClr val="FF0000"/>
                </a:solidFill>
                <a:latin typeface="Calibri" charset="0"/>
                <a:ea typeface="Calibri" charset="0"/>
                <a:cs typeface="Calibri" charset="0"/>
              </a:rPr>
              <a:t> </a:t>
            </a:r>
            <a:r>
              <a:rPr lang="en-GB" sz="2489" dirty="0">
                <a:solidFill>
                  <a:srgbClr val="5A5A5A"/>
                </a:solidFill>
                <a:latin typeface="Calibri" charset="0"/>
                <a:ea typeface="Calibri" charset="0"/>
                <a:cs typeface="Calibri" charset="0"/>
              </a:rPr>
              <a:t>110 mg BID is consistent across all subgroups</a:t>
            </a:r>
            <a:endParaRPr lang="it-IT" sz="2489" dirty="0">
              <a:solidFill>
                <a:srgbClr val="5A5A5A"/>
              </a:solidFill>
              <a:latin typeface="Calibri" charset="0"/>
              <a:ea typeface="Calibri" charset="0"/>
              <a:cs typeface="Calibri" charset="0"/>
            </a:endParaRPr>
          </a:p>
        </p:txBody>
      </p:sp>
    </p:spTree>
    <p:extLst>
      <p:ext uri="{BB962C8B-B14F-4D97-AF65-F5344CB8AC3E}">
        <p14:creationId xmlns:p14="http://schemas.microsoft.com/office/powerpoint/2010/main" val="1540466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gnaposto contenuto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1858800"/>
            <a:ext cx="8651780" cy="3619044"/>
          </a:xfrm>
        </p:spPr>
      </p:pic>
      <p:pic>
        <p:nvPicPr>
          <p:cNvPr id="4" name="Immagin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47" y="971268"/>
            <a:ext cx="598979" cy="323859"/>
          </a:xfrm>
          <a:prstGeom prst="rect">
            <a:avLst/>
          </a:prstGeom>
          <a:ln>
            <a:noFill/>
          </a:ln>
          <a:effectLst/>
        </p:spPr>
      </p:pic>
      <p:sp>
        <p:nvSpPr>
          <p:cNvPr id="7" name="Titolo 1"/>
          <p:cNvSpPr txBox="1">
            <a:spLocks/>
          </p:cNvSpPr>
          <p:nvPr/>
        </p:nvSpPr>
        <p:spPr>
          <a:xfrm>
            <a:off x="4837471" y="5624514"/>
            <a:ext cx="3921518" cy="273844"/>
          </a:xfrm>
          <a:prstGeom prst="rect">
            <a:avLst/>
          </a:prstGeom>
        </p:spPr>
        <p:txBody>
          <a:bodyPr vert="horz" lIns="68580" tIns="34290" rIns="68580" bIns="34290" rtlCol="0" anchor="t" anchorCtr="0">
            <a:normAutofit/>
          </a:bodyPr>
          <a:lstStyle>
            <a:lvl1pPr algn="l" defTabSz="914400" rtl="0" eaLnBrk="1" latinLnBrk="0" hangingPunct="1">
              <a:lnSpc>
                <a:spcPct val="90000"/>
              </a:lnSpc>
              <a:spcBef>
                <a:spcPct val="0"/>
              </a:spcBef>
              <a:buNone/>
              <a:defRPr sz="3500" kern="1200" baseline="0">
                <a:solidFill>
                  <a:srgbClr val="CC007B"/>
                </a:solidFill>
                <a:latin typeface="+mj-lt"/>
                <a:ea typeface="+mj-ea"/>
                <a:cs typeface="+mj-cs"/>
              </a:defRPr>
            </a:lvl1pPr>
          </a:lstStyle>
          <a:p>
            <a:pPr algn="r" fontAlgn="auto">
              <a:spcAft>
                <a:spcPts val="0"/>
              </a:spcAft>
            </a:pPr>
            <a:r>
              <a:rPr lang="it-IT" sz="825" dirty="0">
                <a:solidFill>
                  <a:srgbClr val="0A0A0A"/>
                </a:solidFill>
              </a:rPr>
              <a:t>Kato ET </a:t>
            </a:r>
            <a:r>
              <a:rPr lang="it-IT" sz="825" dirty="0" err="1">
                <a:solidFill>
                  <a:srgbClr val="0A0A0A"/>
                </a:solidFill>
              </a:rPr>
              <a:t>et</a:t>
            </a:r>
            <a:r>
              <a:rPr lang="it-IT" sz="825" dirty="0">
                <a:solidFill>
                  <a:srgbClr val="0A0A0A"/>
                </a:solidFill>
              </a:rPr>
              <a:t> al. J </a:t>
            </a:r>
            <a:r>
              <a:rPr lang="it-IT" sz="825" dirty="0" err="1">
                <a:solidFill>
                  <a:srgbClr val="0A0A0A"/>
                </a:solidFill>
              </a:rPr>
              <a:t>Am</a:t>
            </a:r>
            <a:r>
              <a:rPr lang="it-IT" sz="825" dirty="0">
                <a:solidFill>
                  <a:srgbClr val="0A0A0A"/>
                </a:solidFill>
              </a:rPr>
              <a:t> </a:t>
            </a:r>
            <a:r>
              <a:rPr lang="it-IT" sz="825" dirty="0" err="1">
                <a:solidFill>
                  <a:srgbClr val="0A0A0A"/>
                </a:solidFill>
              </a:rPr>
              <a:t>Heart</a:t>
            </a:r>
            <a:r>
              <a:rPr lang="it-IT" sz="825" dirty="0">
                <a:solidFill>
                  <a:srgbClr val="0A0A0A"/>
                </a:solidFill>
              </a:rPr>
              <a:t> </a:t>
            </a:r>
            <a:r>
              <a:rPr lang="it-IT" sz="825" dirty="0" err="1">
                <a:solidFill>
                  <a:srgbClr val="0A0A0A"/>
                </a:solidFill>
              </a:rPr>
              <a:t>Assoc</a:t>
            </a:r>
            <a:r>
              <a:rPr lang="it-IT" sz="825" dirty="0">
                <a:solidFill>
                  <a:srgbClr val="0A0A0A"/>
                </a:solidFill>
              </a:rPr>
              <a:t>. 2016;5:e003432doi:10.1161/JAHA.116.003432.</a:t>
            </a:r>
          </a:p>
        </p:txBody>
      </p:sp>
      <p:sp>
        <p:nvSpPr>
          <p:cNvPr id="6" name="Titolo 1"/>
          <p:cNvSpPr txBox="1">
            <a:spLocks/>
          </p:cNvSpPr>
          <p:nvPr/>
        </p:nvSpPr>
        <p:spPr>
          <a:xfrm>
            <a:off x="62157" y="5517198"/>
            <a:ext cx="4775315" cy="421308"/>
          </a:xfrm>
          <a:prstGeom prst="rect">
            <a:avLst/>
          </a:prstGeom>
          <a:noFill/>
        </p:spPr>
        <p:txBody>
          <a:bodyPr vert="horz" lIns="68580" tIns="34290" rIns="68580" bIns="34290" rtlCol="0" anchor="b" anchorCtr="0">
            <a:noAutofit/>
          </a:bodyPr>
          <a:lstStyle>
            <a:lvl1pPr algn="l" defTabSz="914400" rtl="0" eaLnBrk="1" latinLnBrk="0" hangingPunct="1">
              <a:lnSpc>
                <a:spcPct val="90000"/>
              </a:lnSpc>
              <a:spcBef>
                <a:spcPct val="0"/>
              </a:spcBef>
              <a:buNone/>
              <a:defRPr sz="3500" kern="1200" baseline="0">
                <a:solidFill>
                  <a:srgbClr val="CC007B"/>
                </a:solidFill>
                <a:latin typeface="+mj-lt"/>
                <a:ea typeface="+mj-ea"/>
                <a:cs typeface="+mj-cs"/>
              </a:defRPr>
            </a:lvl1pPr>
          </a:lstStyle>
          <a:p>
            <a:pPr fontAlgn="auto">
              <a:spcAft>
                <a:spcPts val="0"/>
              </a:spcAft>
            </a:pPr>
            <a:r>
              <a:rPr lang="en-US" sz="750" dirty="0">
                <a:solidFill>
                  <a:srgbClr val="0A0A0A"/>
                </a:solidFill>
              </a:rPr>
              <a:t>IC, </a:t>
            </a:r>
            <a:r>
              <a:rPr lang="en-US" sz="750" dirty="0" err="1">
                <a:solidFill>
                  <a:srgbClr val="0A0A0A"/>
                </a:solidFill>
              </a:rPr>
              <a:t>intervallo</a:t>
            </a:r>
            <a:r>
              <a:rPr lang="en-US" sz="750" dirty="0">
                <a:solidFill>
                  <a:srgbClr val="0A0A0A"/>
                </a:solidFill>
              </a:rPr>
              <a:t> di </a:t>
            </a:r>
            <a:r>
              <a:rPr lang="en-US" sz="750" dirty="0" err="1">
                <a:solidFill>
                  <a:srgbClr val="0A0A0A"/>
                </a:solidFill>
              </a:rPr>
              <a:t>confidenza</a:t>
            </a:r>
            <a:r>
              <a:rPr lang="en-US" sz="750" dirty="0">
                <a:solidFill>
                  <a:srgbClr val="0A0A0A"/>
                </a:solidFill>
              </a:rPr>
              <a:t>; ICH, </a:t>
            </a:r>
            <a:r>
              <a:rPr lang="en-US" sz="750" dirty="0" err="1">
                <a:solidFill>
                  <a:srgbClr val="0A0A0A"/>
                </a:solidFill>
              </a:rPr>
              <a:t>emorragia</a:t>
            </a:r>
            <a:r>
              <a:rPr lang="en-US" sz="750" dirty="0">
                <a:solidFill>
                  <a:srgbClr val="0A0A0A"/>
                </a:solidFill>
              </a:rPr>
              <a:t> </a:t>
            </a:r>
            <a:r>
              <a:rPr lang="en-US" sz="750" dirty="0" err="1">
                <a:solidFill>
                  <a:srgbClr val="0A0A0A"/>
                </a:solidFill>
              </a:rPr>
              <a:t>intracranica</a:t>
            </a:r>
            <a:r>
              <a:rPr lang="en-US" sz="750" dirty="0">
                <a:solidFill>
                  <a:srgbClr val="0A0A0A"/>
                </a:solidFill>
              </a:rPr>
              <a:t>; ESS, </a:t>
            </a:r>
            <a:r>
              <a:rPr lang="en-US" sz="750" dirty="0" err="1">
                <a:solidFill>
                  <a:srgbClr val="0A0A0A"/>
                </a:solidFill>
              </a:rPr>
              <a:t>eventi</a:t>
            </a:r>
            <a:r>
              <a:rPr lang="en-US" sz="750" dirty="0">
                <a:solidFill>
                  <a:srgbClr val="0A0A0A"/>
                </a:solidFill>
              </a:rPr>
              <a:t> </a:t>
            </a:r>
            <a:r>
              <a:rPr lang="en-US" sz="750" dirty="0" err="1">
                <a:solidFill>
                  <a:srgbClr val="0A0A0A"/>
                </a:solidFill>
              </a:rPr>
              <a:t>embolici</a:t>
            </a:r>
            <a:r>
              <a:rPr lang="en-US" sz="750" dirty="0">
                <a:solidFill>
                  <a:srgbClr val="0A0A0A"/>
                </a:solidFill>
              </a:rPr>
              <a:t> </a:t>
            </a:r>
            <a:r>
              <a:rPr lang="en-US" sz="750" dirty="0" err="1">
                <a:solidFill>
                  <a:srgbClr val="0A0A0A"/>
                </a:solidFill>
              </a:rPr>
              <a:t>sistemici</a:t>
            </a:r>
            <a:r>
              <a:rPr lang="en-US" sz="750" dirty="0">
                <a:solidFill>
                  <a:srgbClr val="0A0A0A"/>
                </a:solidFill>
              </a:rPr>
              <a:t>.</a:t>
            </a:r>
          </a:p>
          <a:p>
            <a:pPr fontAlgn="auto">
              <a:spcAft>
                <a:spcPts val="0"/>
              </a:spcAft>
            </a:pPr>
            <a:r>
              <a:rPr lang="it-IT" sz="750" dirty="0">
                <a:solidFill>
                  <a:srgbClr val="0A0A0A"/>
                </a:solidFill>
              </a:rPr>
              <a:t>*Pazienti trattati con </a:t>
            </a:r>
            <a:r>
              <a:rPr lang="it-IT" sz="750" dirty="0" err="1">
                <a:solidFill>
                  <a:srgbClr val="0A0A0A"/>
                </a:solidFill>
              </a:rPr>
              <a:t>edoxaban</a:t>
            </a:r>
            <a:r>
              <a:rPr lang="it-IT" sz="750" dirty="0">
                <a:solidFill>
                  <a:srgbClr val="0A0A0A"/>
                </a:solidFill>
              </a:rPr>
              <a:t> 30 mg con peso ≤60 kg, compromissione moderata della funzionalità renale</a:t>
            </a:r>
          </a:p>
          <a:p>
            <a:pPr fontAlgn="auto">
              <a:spcAft>
                <a:spcPts val="0"/>
              </a:spcAft>
            </a:pPr>
            <a:r>
              <a:rPr lang="it-IT" sz="750" dirty="0">
                <a:solidFill>
                  <a:srgbClr val="0A0A0A"/>
                </a:solidFill>
              </a:rPr>
              <a:t>  o uso concomitante di inibitori della P-</a:t>
            </a:r>
            <a:r>
              <a:rPr lang="it-IT" sz="750" dirty="0" err="1">
                <a:solidFill>
                  <a:srgbClr val="0A0A0A"/>
                </a:solidFill>
              </a:rPr>
              <a:t>gp</a:t>
            </a:r>
            <a:r>
              <a:rPr lang="it-IT" sz="750" dirty="0">
                <a:solidFill>
                  <a:srgbClr val="0A0A0A"/>
                </a:solidFill>
              </a:rPr>
              <a:t>.</a:t>
            </a:r>
          </a:p>
        </p:txBody>
      </p:sp>
      <p:sp>
        <p:nvSpPr>
          <p:cNvPr id="12" name="Titolo 1"/>
          <p:cNvSpPr txBox="1">
            <a:spLocks/>
          </p:cNvSpPr>
          <p:nvPr/>
        </p:nvSpPr>
        <p:spPr>
          <a:xfrm rot="16200000">
            <a:off x="-1386051" y="3116215"/>
            <a:ext cx="3323148" cy="275892"/>
          </a:xfrm>
          <a:prstGeom prst="rect">
            <a:avLst/>
          </a:prstGeom>
          <a:noFill/>
        </p:spPr>
        <p:txBody>
          <a:bodyPr vert="horz" lIns="68580" tIns="34290" rIns="68580" bIns="34290" rtlCol="0" anchor="t" anchorCtr="0">
            <a:noAutofit/>
          </a:bodyPr>
          <a:lstStyle>
            <a:lvl1pPr algn="l" defTabSz="914400" rtl="0" eaLnBrk="1" latinLnBrk="0" hangingPunct="1">
              <a:lnSpc>
                <a:spcPct val="90000"/>
              </a:lnSpc>
              <a:spcBef>
                <a:spcPct val="0"/>
              </a:spcBef>
              <a:buNone/>
              <a:defRPr sz="3500" kern="1200" baseline="0">
                <a:solidFill>
                  <a:srgbClr val="CC007B"/>
                </a:solidFill>
                <a:latin typeface="+mj-lt"/>
                <a:ea typeface="+mj-ea"/>
                <a:cs typeface="+mj-cs"/>
              </a:defRPr>
            </a:lvl1pPr>
          </a:lstStyle>
          <a:p>
            <a:pPr fontAlgn="auto">
              <a:spcAft>
                <a:spcPts val="0"/>
              </a:spcAft>
            </a:pPr>
            <a:r>
              <a:rPr lang="it-IT" sz="750" dirty="0">
                <a:solidFill>
                  <a:srgbClr val="0A0A0A"/>
                </a:solidFill>
              </a:rPr>
              <a:t>Figura elaborata da  Figura 3, pag. 6, Kato</a:t>
            </a:r>
          </a:p>
        </p:txBody>
      </p:sp>
      <p:sp>
        <p:nvSpPr>
          <p:cNvPr id="10" name="CasellaDiTesto 9"/>
          <p:cNvSpPr txBox="1"/>
          <p:nvPr/>
        </p:nvSpPr>
        <p:spPr>
          <a:xfrm>
            <a:off x="924885" y="417777"/>
            <a:ext cx="7168796" cy="858440"/>
          </a:xfrm>
          <a:prstGeom prst="rect">
            <a:avLst/>
          </a:prstGeom>
          <a:noFill/>
        </p:spPr>
        <p:txBody>
          <a:bodyPr wrap="square" rtlCol="0">
            <a:spAutoFit/>
          </a:bodyPr>
          <a:lstStyle/>
          <a:p>
            <a:pPr algn="ctr" fontAlgn="auto">
              <a:spcBef>
                <a:spcPts val="0"/>
              </a:spcBef>
              <a:spcAft>
                <a:spcPts val="0"/>
              </a:spcAft>
            </a:pPr>
            <a:r>
              <a:rPr lang="en-GB" sz="2489" dirty="0" smtClean="0">
                <a:solidFill>
                  <a:srgbClr val="5A5A5A"/>
                </a:solidFill>
                <a:latin typeface="Calibri" charset="0"/>
                <a:ea typeface="Calibri" charset="0"/>
                <a:cs typeface="Calibri" charset="0"/>
              </a:rPr>
              <a:t>Efficacy and safety of </a:t>
            </a:r>
            <a:r>
              <a:rPr lang="en-GB" sz="2489" b="1" dirty="0" err="1" smtClean="0">
                <a:solidFill>
                  <a:srgbClr val="FF0000"/>
                </a:solidFill>
                <a:latin typeface="Calibri" charset="0"/>
                <a:ea typeface="Calibri" charset="0"/>
                <a:cs typeface="Calibri" charset="0"/>
              </a:rPr>
              <a:t>Edoxaban</a:t>
            </a:r>
            <a:r>
              <a:rPr lang="en-GB" sz="2489" dirty="0" smtClean="0">
                <a:solidFill>
                  <a:srgbClr val="FF0000"/>
                </a:solidFill>
                <a:latin typeface="Calibri" charset="0"/>
                <a:ea typeface="Calibri" charset="0"/>
                <a:cs typeface="Calibri" charset="0"/>
              </a:rPr>
              <a:t> </a:t>
            </a:r>
          </a:p>
          <a:p>
            <a:pPr algn="ctr" fontAlgn="auto">
              <a:spcBef>
                <a:spcPts val="0"/>
              </a:spcBef>
              <a:spcAft>
                <a:spcPts val="0"/>
              </a:spcAft>
            </a:pPr>
            <a:r>
              <a:rPr lang="en-GB" sz="2489" dirty="0" smtClean="0">
                <a:solidFill>
                  <a:srgbClr val="5A5A5A"/>
                </a:solidFill>
                <a:latin typeface="Calibri" charset="0"/>
                <a:ea typeface="Calibri" charset="0"/>
                <a:cs typeface="Calibri" charset="0"/>
              </a:rPr>
              <a:t>consistent </a:t>
            </a:r>
            <a:r>
              <a:rPr lang="en-GB" sz="2489" dirty="0">
                <a:solidFill>
                  <a:srgbClr val="5A5A5A"/>
                </a:solidFill>
                <a:latin typeface="Calibri" charset="0"/>
                <a:ea typeface="Calibri" charset="0"/>
                <a:cs typeface="Calibri" charset="0"/>
              </a:rPr>
              <a:t>across all subgroups</a:t>
            </a:r>
            <a:endParaRPr lang="it-IT" sz="2489" dirty="0">
              <a:solidFill>
                <a:srgbClr val="5A5A5A"/>
              </a:solidFill>
              <a:latin typeface="Calibri" charset="0"/>
              <a:ea typeface="Calibri" charset="0"/>
              <a:cs typeface="Calibri" charset="0"/>
            </a:endParaRPr>
          </a:p>
        </p:txBody>
      </p:sp>
    </p:spTree>
    <p:extLst>
      <p:ext uri="{BB962C8B-B14F-4D97-AF65-F5344CB8AC3E}">
        <p14:creationId xmlns:p14="http://schemas.microsoft.com/office/powerpoint/2010/main" val="8311826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rotWithShape="1">
          <a:blip r:embed="rId2" cstate="print">
            <a:extLst>
              <a:ext uri="{28A0092B-C50C-407E-A947-70E740481C1C}">
                <a14:useLocalDpi xmlns:a14="http://schemas.microsoft.com/office/drawing/2010/main" val="0"/>
              </a:ext>
            </a:extLst>
          </a:blip>
          <a:srcRect l="25968" t="19944" b="16654"/>
          <a:stretch/>
        </p:blipFill>
        <p:spPr>
          <a:xfrm>
            <a:off x="2596974" y="4827607"/>
            <a:ext cx="633811" cy="290787"/>
          </a:xfrm>
          <a:prstGeom prst="rect">
            <a:avLst/>
          </a:prstGeom>
        </p:spPr>
      </p:pic>
      <p:pic>
        <p:nvPicPr>
          <p:cNvPr id="9" name="Immagine 8"/>
          <p:cNvPicPr>
            <a:picLocks noChangeAspect="1"/>
          </p:cNvPicPr>
          <p:nvPr/>
        </p:nvPicPr>
        <p:blipFill rotWithShape="1">
          <a:blip r:embed="rId3" cstate="print">
            <a:extLst>
              <a:ext uri="{28A0092B-C50C-407E-A947-70E740481C1C}">
                <a14:useLocalDpi xmlns:a14="http://schemas.microsoft.com/office/drawing/2010/main" val="0"/>
              </a:ext>
            </a:extLst>
          </a:blip>
          <a:srcRect l="11350" t="7841" r="11281" b="10879"/>
          <a:stretch/>
        </p:blipFill>
        <p:spPr>
          <a:xfrm>
            <a:off x="6004864" y="3409170"/>
            <a:ext cx="623444" cy="281061"/>
          </a:xfrm>
          <a:prstGeom prst="rect">
            <a:avLst/>
          </a:prstGeom>
        </p:spPr>
      </p:pic>
      <p:pic>
        <p:nvPicPr>
          <p:cNvPr id="8" name="Immagin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8684" y="2475250"/>
            <a:ext cx="596624" cy="357974"/>
          </a:xfrm>
          <a:prstGeom prst="rect">
            <a:avLst/>
          </a:prstGeom>
        </p:spPr>
      </p:pic>
      <p:sp>
        <p:nvSpPr>
          <p:cNvPr id="2" name="Titolo 1"/>
          <p:cNvSpPr>
            <a:spLocks noGrp="1"/>
          </p:cNvSpPr>
          <p:nvPr>
            <p:ph type="title"/>
          </p:nvPr>
        </p:nvSpPr>
        <p:spPr>
          <a:xfrm>
            <a:off x="368299" y="158044"/>
            <a:ext cx="8229600" cy="1016000"/>
          </a:xfrm>
        </p:spPr>
        <p:txBody>
          <a:bodyPr/>
          <a:lstStyle/>
          <a:p>
            <a:r>
              <a:rPr lang="it-IT" sz="2489" dirty="0">
                <a:solidFill>
                  <a:srgbClr val="5A5A5A"/>
                </a:solidFill>
              </a:rPr>
              <a:t>NOAC: Vendite per Dosaggio</a:t>
            </a:r>
          </a:p>
        </p:txBody>
      </p:sp>
      <p:graphicFrame>
        <p:nvGraphicFramePr>
          <p:cNvPr id="4" name="Grafico 3"/>
          <p:cNvGraphicFramePr>
            <a:graphicFrameLocks/>
          </p:cNvGraphicFramePr>
          <p:nvPr>
            <p:extLst/>
          </p:nvPr>
        </p:nvGraphicFramePr>
        <p:xfrm>
          <a:off x="1130893" y="1554736"/>
          <a:ext cx="3352206" cy="219900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Grafico 4"/>
          <p:cNvGraphicFramePr>
            <a:graphicFrameLocks/>
          </p:cNvGraphicFramePr>
          <p:nvPr>
            <p:extLst/>
          </p:nvPr>
        </p:nvGraphicFramePr>
        <p:xfrm>
          <a:off x="4612529" y="2453700"/>
          <a:ext cx="3352206" cy="219900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6" name="Grafico 5"/>
          <p:cNvGraphicFramePr>
            <a:graphicFrameLocks/>
          </p:cNvGraphicFramePr>
          <p:nvPr>
            <p:extLst/>
          </p:nvPr>
        </p:nvGraphicFramePr>
        <p:xfrm>
          <a:off x="1227192" y="3839906"/>
          <a:ext cx="3352206" cy="2199005"/>
        </p:xfrm>
        <a:graphic>
          <a:graphicData uri="http://schemas.openxmlformats.org/drawingml/2006/chart">
            <c:chart xmlns:c="http://schemas.openxmlformats.org/drawingml/2006/chart" xmlns:r="http://schemas.openxmlformats.org/officeDocument/2006/relationships" r:id="rId7"/>
          </a:graphicData>
        </a:graphic>
      </p:graphicFrame>
      <p:sp>
        <p:nvSpPr>
          <p:cNvPr id="3" name="CasellaDiTesto 2"/>
          <p:cNvSpPr txBox="1"/>
          <p:nvPr/>
        </p:nvSpPr>
        <p:spPr>
          <a:xfrm>
            <a:off x="257191" y="2094561"/>
            <a:ext cx="1555327" cy="967701"/>
          </a:xfrm>
          <a:prstGeom prst="rect">
            <a:avLst/>
          </a:prstGeom>
          <a:noFill/>
          <a:ln>
            <a:solidFill>
              <a:schemeClr val="tx1"/>
            </a:solidFill>
          </a:ln>
        </p:spPr>
        <p:txBody>
          <a:bodyPr wrap="square" rtlCol="0">
            <a:spAutoFit/>
          </a:bodyPr>
          <a:lstStyle/>
          <a:p>
            <a:r>
              <a:rPr lang="it-IT" sz="1422" dirty="0">
                <a:latin typeface="+mj-lt"/>
              </a:rPr>
              <a:t>Dose </a:t>
            </a:r>
            <a:r>
              <a:rPr lang="it-IT" sz="1422" dirty="0" err="1">
                <a:latin typeface="+mj-lt"/>
              </a:rPr>
              <a:t>reduction</a:t>
            </a:r>
            <a:r>
              <a:rPr lang="it-IT" sz="1422" dirty="0">
                <a:latin typeface="+mj-lt"/>
              </a:rPr>
              <a:t> in the ARISTOTLE trial in </a:t>
            </a:r>
            <a:r>
              <a:rPr lang="it-IT" sz="1422" b="1" dirty="0">
                <a:solidFill>
                  <a:srgbClr val="FF0000"/>
                </a:solidFill>
                <a:latin typeface="+mj-lt"/>
              </a:rPr>
              <a:t>4.7%</a:t>
            </a:r>
            <a:r>
              <a:rPr lang="it-IT" sz="1422" dirty="0">
                <a:latin typeface="+mj-lt"/>
              </a:rPr>
              <a:t> of </a:t>
            </a:r>
            <a:r>
              <a:rPr lang="it-IT" sz="1422" dirty="0" err="1">
                <a:latin typeface="+mj-lt"/>
              </a:rPr>
              <a:t>pts</a:t>
            </a:r>
            <a:endParaRPr lang="it-IT" sz="1422" dirty="0">
              <a:latin typeface="+mj-lt"/>
            </a:endParaRPr>
          </a:p>
        </p:txBody>
      </p:sp>
      <p:sp>
        <p:nvSpPr>
          <p:cNvPr id="13" name="CasellaDiTesto 12"/>
          <p:cNvSpPr txBox="1"/>
          <p:nvPr/>
        </p:nvSpPr>
        <p:spPr>
          <a:xfrm>
            <a:off x="257191" y="4401148"/>
            <a:ext cx="1555327" cy="967701"/>
          </a:xfrm>
          <a:prstGeom prst="rect">
            <a:avLst/>
          </a:prstGeom>
          <a:noFill/>
          <a:ln>
            <a:solidFill>
              <a:schemeClr val="tx1"/>
            </a:solidFill>
          </a:ln>
        </p:spPr>
        <p:txBody>
          <a:bodyPr wrap="square" rtlCol="0">
            <a:spAutoFit/>
          </a:bodyPr>
          <a:lstStyle/>
          <a:p>
            <a:r>
              <a:rPr lang="it-IT" sz="1422" dirty="0">
                <a:latin typeface="+mj-lt"/>
              </a:rPr>
              <a:t>Dose </a:t>
            </a:r>
            <a:r>
              <a:rPr lang="it-IT" sz="1422" dirty="0" err="1">
                <a:latin typeface="+mj-lt"/>
              </a:rPr>
              <a:t>reduction</a:t>
            </a:r>
            <a:r>
              <a:rPr lang="it-IT" sz="1422" dirty="0">
                <a:latin typeface="+mj-lt"/>
              </a:rPr>
              <a:t> in the ROCKET-AF trial in </a:t>
            </a:r>
            <a:r>
              <a:rPr lang="it-IT" sz="1422" b="1" dirty="0">
                <a:solidFill>
                  <a:srgbClr val="FF0000"/>
                </a:solidFill>
                <a:latin typeface="+mj-lt"/>
              </a:rPr>
              <a:t>20%</a:t>
            </a:r>
            <a:r>
              <a:rPr lang="it-IT" sz="1422" b="1" dirty="0">
                <a:latin typeface="+mj-lt"/>
              </a:rPr>
              <a:t> </a:t>
            </a:r>
            <a:r>
              <a:rPr lang="it-IT" sz="1422" dirty="0">
                <a:latin typeface="+mj-lt"/>
              </a:rPr>
              <a:t>of </a:t>
            </a:r>
            <a:r>
              <a:rPr lang="it-IT" sz="1422" dirty="0" err="1">
                <a:latin typeface="+mj-lt"/>
              </a:rPr>
              <a:t>pts</a:t>
            </a:r>
            <a:endParaRPr lang="it-IT" sz="1422" dirty="0">
              <a:latin typeface="+mj-lt"/>
            </a:endParaRPr>
          </a:p>
        </p:txBody>
      </p:sp>
      <p:sp>
        <p:nvSpPr>
          <p:cNvPr id="15" name="CasellaDiTesto 14"/>
          <p:cNvSpPr txBox="1"/>
          <p:nvPr/>
        </p:nvSpPr>
        <p:spPr>
          <a:xfrm>
            <a:off x="7434596" y="2907361"/>
            <a:ext cx="1555327" cy="967701"/>
          </a:xfrm>
          <a:prstGeom prst="rect">
            <a:avLst/>
          </a:prstGeom>
          <a:noFill/>
          <a:ln>
            <a:solidFill>
              <a:schemeClr val="tx1"/>
            </a:solidFill>
          </a:ln>
        </p:spPr>
        <p:txBody>
          <a:bodyPr wrap="square" rtlCol="0">
            <a:spAutoFit/>
          </a:bodyPr>
          <a:lstStyle/>
          <a:p>
            <a:r>
              <a:rPr lang="it-IT" sz="1422" dirty="0">
                <a:latin typeface="+mj-lt"/>
              </a:rPr>
              <a:t>No dose </a:t>
            </a:r>
            <a:r>
              <a:rPr lang="it-IT" sz="1422" dirty="0" err="1">
                <a:latin typeface="+mj-lt"/>
              </a:rPr>
              <a:t>reduction</a:t>
            </a:r>
            <a:r>
              <a:rPr lang="it-IT" sz="1422" dirty="0">
                <a:latin typeface="+mj-lt"/>
              </a:rPr>
              <a:t> </a:t>
            </a:r>
            <a:r>
              <a:rPr lang="it-IT" sz="1422" dirty="0" err="1">
                <a:latin typeface="+mj-lt"/>
              </a:rPr>
              <a:t>at</a:t>
            </a:r>
            <a:r>
              <a:rPr lang="it-IT" sz="1422" dirty="0">
                <a:latin typeface="+mj-lt"/>
              </a:rPr>
              <a:t> </a:t>
            </a:r>
            <a:r>
              <a:rPr lang="it-IT" sz="1422" dirty="0" err="1">
                <a:latin typeface="+mj-lt"/>
              </a:rPr>
              <a:t>randomization</a:t>
            </a:r>
            <a:r>
              <a:rPr lang="it-IT" sz="1422" dirty="0">
                <a:latin typeface="+mj-lt"/>
              </a:rPr>
              <a:t> in the RELY trial</a:t>
            </a:r>
          </a:p>
        </p:txBody>
      </p:sp>
    </p:spTree>
    <p:extLst>
      <p:ext uri="{BB962C8B-B14F-4D97-AF65-F5344CB8AC3E}">
        <p14:creationId xmlns:p14="http://schemas.microsoft.com/office/powerpoint/2010/main" val="7294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323528" y="6274258"/>
            <a:ext cx="8687122" cy="504825"/>
          </a:xfrm>
        </p:spPr>
        <p:txBody>
          <a:bodyPr/>
          <a:lstStyle/>
          <a:p>
            <a:endParaRPr lang="en-GB" dirty="0"/>
          </a:p>
          <a:p>
            <a:endParaRPr lang="en-GB" dirty="0"/>
          </a:p>
          <a:p>
            <a:pPr>
              <a:spcBef>
                <a:spcPts val="200"/>
              </a:spcBef>
            </a:pPr>
            <a:r>
              <a:rPr lang="en-GB" altLang="en-US" dirty="0"/>
              <a:t>W, warfarin</a:t>
            </a:r>
            <a:br>
              <a:rPr lang="en-GB" altLang="en-US" dirty="0"/>
            </a:br>
            <a:r>
              <a:rPr lang="en-GB" altLang="en-US" b="1" dirty="0"/>
              <a:t>1. </a:t>
            </a:r>
            <a:r>
              <a:rPr lang="en-GB" altLang="en-US" dirty="0"/>
              <a:t>Connolly et al. N Engl J Med 2009;</a:t>
            </a:r>
            <a:r>
              <a:rPr lang="en-GB" altLang="en-US" b="1" dirty="0"/>
              <a:t> 2</a:t>
            </a:r>
            <a:r>
              <a:rPr lang="en-GB" b="1" dirty="0">
                <a:ea typeface="Geneva"/>
              </a:rPr>
              <a:t>. </a:t>
            </a:r>
            <a:r>
              <a:rPr lang="en-GB" dirty="0">
                <a:ea typeface="Geneva"/>
              </a:rPr>
              <a:t>Fox et al. Eur Heart J 2011;</a:t>
            </a:r>
            <a:r>
              <a:rPr lang="en-GB" b="1" dirty="0">
                <a:ea typeface="Geneva"/>
              </a:rPr>
              <a:t> 3</a:t>
            </a:r>
            <a:r>
              <a:rPr lang="en-GB" dirty="0">
                <a:ea typeface="Geneva"/>
              </a:rPr>
              <a:t>. </a:t>
            </a:r>
            <a:r>
              <a:rPr lang="da-DK" dirty="0"/>
              <a:t>Granger et al. N Engl J Med 2011; </a:t>
            </a:r>
            <a:br>
              <a:rPr lang="da-DK" dirty="0"/>
            </a:br>
            <a:r>
              <a:rPr lang="da-DK" b="1" dirty="0"/>
              <a:t>4. </a:t>
            </a:r>
            <a:r>
              <a:rPr lang="it-IT" altLang="en-US" dirty="0"/>
              <a:t>Giugliano et al. N Engl J Med 2013</a:t>
            </a:r>
            <a:endParaRPr lang="en-GB" altLang="en-US" dirty="0"/>
          </a:p>
        </p:txBody>
      </p:sp>
      <p:graphicFrame>
        <p:nvGraphicFramePr>
          <p:cNvPr id="5" name="Chart 4"/>
          <p:cNvGraphicFramePr/>
          <p:nvPr>
            <p:extLst/>
          </p:nvPr>
        </p:nvGraphicFramePr>
        <p:xfrm>
          <a:off x="257742" y="1278271"/>
          <a:ext cx="8543793" cy="294334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297732" y="4124780"/>
            <a:ext cx="1492152" cy="784830"/>
          </a:xfrm>
          <a:prstGeom prst="rect">
            <a:avLst/>
          </a:prstGeom>
          <a:noFill/>
        </p:spPr>
        <p:txBody>
          <a:bodyPr wrap="square" rtlCol="0">
            <a:spAutoFit/>
          </a:bodyPr>
          <a:lstStyle/>
          <a:p>
            <a:pPr algn="ctr" defTabSz="912813"/>
            <a:r>
              <a:rPr lang="en-GB" sz="800" dirty="0">
                <a:solidFill>
                  <a:srgbClr val="03497C"/>
                </a:solidFill>
                <a:latin typeface="Arial" panose="020B0604020202020204" pitchFamily="34" charset="0"/>
                <a:ea typeface=""/>
                <a:cs typeface="Arial" panose="020B0604020202020204" pitchFamily="34" charset="0"/>
              </a:rPr>
              <a:t>150 mg    110 mg       W</a:t>
            </a:r>
          </a:p>
          <a:p>
            <a:pPr defTabSz="912813"/>
            <a:r>
              <a:rPr lang="en-GB" sz="800" dirty="0">
                <a:solidFill>
                  <a:srgbClr val="03497C"/>
                </a:solidFill>
                <a:latin typeface="Arial" panose="020B0604020202020204" pitchFamily="34" charset="0"/>
                <a:ea typeface=""/>
                <a:cs typeface="Arial" panose="020B0604020202020204" pitchFamily="34" charset="0"/>
              </a:rPr>
              <a:t>       BID          BID</a:t>
            </a:r>
            <a:endParaRPr lang="en-GB" sz="1200" b="1" dirty="0">
              <a:solidFill>
                <a:srgbClr val="03497C"/>
              </a:solidFill>
              <a:latin typeface="Arial" panose="020B0604020202020204" pitchFamily="34" charset="0"/>
              <a:ea typeface=""/>
              <a:cs typeface="Arial" panose="020B0604020202020204" pitchFamily="34" charset="0"/>
            </a:endParaRPr>
          </a:p>
          <a:p>
            <a:pPr algn="ctr" defTabSz="912813">
              <a:spcBef>
                <a:spcPts val="600"/>
              </a:spcBef>
            </a:pPr>
            <a:r>
              <a:rPr lang="en-GB" sz="1200" b="1" dirty="0">
                <a:solidFill>
                  <a:srgbClr val="03497C"/>
                </a:solidFill>
                <a:latin typeface="Arial" panose="020B0604020202020204" pitchFamily="34" charset="0"/>
                <a:ea typeface=""/>
                <a:cs typeface="Arial" panose="020B0604020202020204" pitchFamily="34" charset="0"/>
              </a:rPr>
              <a:t>Dabigatran</a:t>
            </a:r>
          </a:p>
          <a:p>
            <a:pPr algn="ctr" defTabSz="912813"/>
            <a:r>
              <a:rPr lang="en-GB" sz="1200" dirty="0">
                <a:solidFill>
                  <a:srgbClr val="03497C"/>
                </a:solidFill>
                <a:latin typeface="Arial" panose="020B0604020202020204" pitchFamily="34" charset="0"/>
                <a:ea typeface=""/>
                <a:cs typeface="Arial" panose="020B0604020202020204" pitchFamily="34" charset="0"/>
              </a:rPr>
              <a:t>RE-LY</a:t>
            </a:r>
            <a:r>
              <a:rPr lang="en-GB" sz="1200" baseline="30000" dirty="0">
                <a:solidFill>
                  <a:srgbClr val="03497C"/>
                </a:solidFill>
                <a:latin typeface="Arial" panose="020B0604020202020204" pitchFamily="34" charset="0"/>
                <a:ea typeface=""/>
                <a:cs typeface="Arial" panose="020B0604020202020204" pitchFamily="34" charset="0"/>
              </a:rPr>
              <a:t>®1</a:t>
            </a:r>
          </a:p>
        </p:txBody>
      </p:sp>
      <p:sp>
        <p:nvSpPr>
          <p:cNvPr id="7" name="TextBox 6"/>
          <p:cNvSpPr txBox="1"/>
          <p:nvPr/>
        </p:nvSpPr>
        <p:spPr>
          <a:xfrm>
            <a:off x="3075072" y="4115255"/>
            <a:ext cx="1376132" cy="784830"/>
          </a:xfrm>
          <a:prstGeom prst="rect">
            <a:avLst/>
          </a:prstGeom>
          <a:noFill/>
        </p:spPr>
        <p:txBody>
          <a:bodyPr wrap="square" rtlCol="0">
            <a:spAutoFit/>
          </a:bodyPr>
          <a:lstStyle/>
          <a:p>
            <a:pPr defTabSz="912813"/>
            <a:r>
              <a:rPr lang="en-GB" sz="800" dirty="0">
                <a:solidFill>
                  <a:srgbClr val="03497C"/>
                </a:solidFill>
                <a:latin typeface="Arial" panose="020B0604020202020204" pitchFamily="34" charset="0"/>
                <a:ea typeface=""/>
                <a:cs typeface="Arial" panose="020B0604020202020204" pitchFamily="34" charset="0"/>
              </a:rPr>
              <a:t> 20 mg       15 mg       W</a:t>
            </a:r>
          </a:p>
          <a:p>
            <a:pPr defTabSz="912813"/>
            <a:r>
              <a:rPr lang="en-GB" sz="800" dirty="0">
                <a:solidFill>
                  <a:srgbClr val="03497C"/>
                </a:solidFill>
                <a:latin typeface="Arial" panose="020B0604020202020204" pitchFamily="34" charset="0"/>
                <a:ea typeface=""/>
                <a:cs typeface="Arial" panose="020B0604020202020204" pitchFamily="34" charset="0"/>
              </a:rPr>
              <a:t>    OD           OD</a:t>
            </a:r>
            <a:endParaRPr lang="en-GB" sz="800" b="1" dirty="0">
              <a:solidFill>
                <a:srgbClr val="03497C"/>
              </a:solidFill>
              <a:latin typeface="Arial" panose="020B0604020202020204" pitchFamily="34" charset="0"/>
              <a:ea typeface=""/>
              <a:cs typeface="Arial" panose="020B0604020202020204" pitchFamily="34" charset="0"/>
            </a:endParaRPr>
          </a:p>
          <a:p>
            <a:pPr algn="ctr" defTabSz="912813">
              <a:spcBef>
                <a:spcPts val="600"/>
              </a:spcBef>
            </a:pPr>
            <a:r>
              <a:rPr lang="en-GB" sz="1200" b="1" dirty="0">
                <a:solidFill>
                  <a:srgbClr val="03497C"/>
                </a:solidFill>
                <a:latin typeface="Arial" panose="020B0604020202020204" pitchFamily="34" charset="0"/>
                <a:ea typeface=""/>
                <a:cs typeface="Arial" panose="020B0604020202020204" pitchFamily="34" charset="0"/>
              </a:rPr>
              <a:t>Rivaroxaban</a:t>
            </a:r>
          </a:p>
          <a:p>
            <a:pPr algn="ctr" defTabSz="912813"/>
            <a:r>
              <a:rPr lang="en-GB" sz="1200" dirty="0" smtClean="0">
                <a:solidFill>
                  <a:srgbClr val="03497C"/>
                </a:solidFill>
                <a:latin typeface="Arial" panose="020B0604020202020204" pitchFamily="34" charset="0"/>
                <a:ea typeface=""/>
                <a:cs typeface="Arial" panose="020B0604020202020204" pitchFamily="34" charset="0"/>
              </a:rPr>
              <a:t>ROCKET AF</a:t>
            </a:r>
            <a:r>
              <a:rPr lang="en-GB" sz="1200" baseline="30000" dirty="0" smtClean="0">
                <a:solidFill>
                  <a:srgbClr val="03497C"/>
                </a:solidFill>
                <a:latin typeface="Arial" panose="020B0604020202020204" pitchFamily="34" charset="0"/>
                <a:ea typeface=""/>
                <a:cs typeface="Arial" panose="020B0604020202020204" pitchFamily="34" charset="0"/>
              </a:rPr>
              <a:t>2</a:t>
            </a:r>
            <a:endParaRPr lang="en-GB" sz="1200" baseline="30000" dirty="0">
              <a:solidFill>
                <a:srgbClr val="03497C"/>
              </a:solidFill>
              <a:latin typeface="Arial" panose="020B0604020202020204" pitchFamily="34" charset="0"/>
              <a:ea typeface=""/>
              <a:cs typeface="Arial" panose="020B0604020202020204" pitchFamily="34" charset="0"/>
            </a:endParaRPr>
          </a:p>
        </p:txBody>
      </p:sp>
      <p:sp>
        <p:nvSpPr>
          <p:cNvPr id="8" name="TextBox 7"/>
          <p:cNvSpPr txBox="1"/>
          <p:nvPr/>
        </p:nvSpPr>
        <p:spPr>
          <a:xfrm>
            <a:off x="4577280" y="4115255"/>
            <a:ext cx="1476613" cy="784830"/>
          </a:xfrm>
          <a:prstGeom prst="rect">
            <a:avLst/>
          </a:prstGeom>
          <a:noFill/>
        </p:spPr>
        <p:txBody>
          <a:bodyPr wrap="square" rtlCol="0">
            <a:spAutoFit/>
          </a:bodyPr>
          <a:lstStyle/>
          <a:p>
            <a:pPr defTabSz="912813"/>
            <a:r>
              <a:rPr lang="en-GB" sz="800" dirty="0">
                <a:solidFill>
                  <a:srgbClr val="03497C"/>
                </a:solidFill>
                <a:latin typeface="Arial" panose="020B0604020202020204" pitchFamily="34" charset="0"/>
                <a:ea typeface=""/>
                <a:cs typeface="Arial" panose="020B0604020202020204" pitchFamily="34" charset="0"/>
              </a:rPr>
              <a:t>          5 mg     2.5 mg        W</a:t>
            </a:r>
          </a:p>
          <a:p>
            <a:pPr algn="ctr" defTabSz="912813"/>
            <a:r>
              <a:rPr lang="en-GB" sz="800" dirty="0">
                <a:solidFill>
                  <a:srgbClr val="03497C"/>
                </a:solidFill>
                <a:latin typeface="Arial" panose="020B0604020202020204" pitchFamily="34" charset="0"/>
                <a:ea typeface=""/>
                <a:cs typeface="Arial" panose="020B0604020202020204" pitchFamily="34" charset="0"/>
              </a:rPr>
              <a:t>BID        BID</a:t>
            </a:r>
            <a:endParaRPr lang="en-GB" sz="800" b="1" dirty="0">
              <a:solidFill>
                <a:srgbClr val="03497C"/>
              </a:solidFill>
              <a:latin typeface="Arial" panose="020B0604020202020204" pitchFamily="34" charset="0"/>
              <a:ea typeface=""/>
              <a:cs typeface="Arial" panose="020B0604020202020204" pitchFamily="34" charset="0"/>
            </a:endParaRPr>
          </a:p>
          <a:p>
            <a:pPr algn="ctr" defTabSz="912813">
              <a:spcBef>
                <a:spcPts val="600"/>
              </a:spcBef>
            </a:pPr>
            <a:r>
              <a:rPr lang="en-GB" sz="1200" b="1" dirty="0">
                <a:solidFill>
                  <a:srgbClr val="03497C"/>
                </a:solidFill>
                <a:latin typeface="Arial" panose="020B0604020202020204" pitchFamily="34" charset="0"/>
                <a:ea typeface=""/>
                <a:cs typeface="Arial" panose="020B0604020202020204" pitchFamily="34" charset="0"/>
              </a:rPr>
              <a:t>Apixaban</a:t>
            </a:r>
          </a:p>
          <a:p>
            <a:pPr algn="ctr" defTabSz="912813">
              <a:spcBef>
                <a:spcPts val="0"/>
              </a:spcBef>
            </a:pPr>
            <a:r>
              <a:rPr lang="en-GB" sz="1200" dirty="0">
                <a:solidFill>
                  <a:srgbClr val="03497C"/>
                </a:solidFill>
                <a:latin typeface="Arial" panose="020B0604020202020204" pitchFamily="34" charset="0"/>
                <a:ea typeface=""/>
                <a:cs typeface="Arial" panose="020B0604020202020204" pitchFamily="34" charset="0"/>
              </a:rPr>
              <a:t>ARISTOTLE</a:t>
            </a:r>
            <a:r>
              <a:rPr lang="en-GB" sz="1200" baseline="30000" dirty="0">
                <a:solidFill>
                  <a:srgbClr val="03497C"/>
                </a:solidFill>
                <a:latin typeface="Arial" panose="020B0604020202020204" pitchFamily="34" charset="0"/>
                <a:ea typeface=""/>
                <a:cs typeface="Arial" panose="020B0604020202020204" pitchFamily="34" charset="0"/>
              </a:rPr>
              <a:t>3</a:t>
            </a:r>
          </a:p>
        </p:txBody>
      </p:sp>
      <p:sp>
        <p:nvSpPr>
          <p:cNvPr id="9" name="TextBox 8"/>
          <p:cNvSpPr txBox="1"/>
          <p:nvPr/>
        </p:nvSpPr>
        <p:spPr>
          <a:xfrm>
            <a:off x="6008914" y="4115255"/>
            <a:ext cx="2671948" cy="784830"/>
          </a:xfrm>
          <a:prstGeom prst="rect">
            <a:avLst/>
          </a:prstGeom>
          <a:noFill/>
        </p:spPr>
        <p:txBody>
          <a:bodyPr wrap="square" rtlCol="0">
            <a:spAutoFit/>
          </a:bodyPr>
          <a:lstStyle/>
          <a:p>
            <a:pPr defTabSz="912813"/>
            <a:r>
              <a:rPr lang="en-GB" sz="800" dirty="0">
                <a:solidFill>
                  <a:srgbClr val="03497C"/>
                </a:solidFill>
                <a:latin typeface="Arial" panose="020B0604020202020204" pitchFamily="34" charset="0"/>
                <a:ea typeface=""/>
                <a:cs typeface="Arial" panose="020B0604020202020204" pitchFamily="34" charset="0"/>
              </a:rPr>
              <a:t>                 60 mg      30 mg    30 mg     15 mg       W</a:t>
            </a:r>
          </a:p>
          <a:p>
            <a:pPr defTabSz="912813"/>
            <a:r>
              <a:rPr lang="en-GB" sz="800" dirty="0">
                <a:solidFill>
                  <a:srgbClr val="03497C"/>
                </a:solidFill>
                <a:latin typeface="Arial" panose="020B0604020202020204" pitchFamily="34" charset="0"/>
                <a:ea typeface=""/>
                <a:cs typeface="Arial" panose="020B0604020202020204" pitchFamily="34" charset="0"/>
              </a:rPr>
              <a:t>                    OD           OD        OD         OD</a:t>
            </a:r>
          </a:p>
          <a:p>
            <a:pPr algn="ctr" defTabSz="912813">
              <a:spcBef>
                <a:spcPts val="600"/>
              </a:spcBef>
            </a:pPr>
            <a:r>
              <a:rPr lang="en-GB" sz="1200" b="1" dirty="0">
                <a:solidFill>
                  <a:srgbClr val="03497C"/>
                </a:solidFill>
                <a:latin typeface="Arial" panose="020B0604020202020204" pitchFamily="34" charset="0"/>
                <a:ea typeface=""/>
                <a:cs typeface="Arial" panose="020B0604020202020204" pitchFamily="34" charset="0"/>
              </a:rPr>
              <a:t>Edoxaban</a:t>
            </a:r>
          </a:p>
          <a:p>
            <a:pPr algn="ctr" defTabSz="912813"/>
            <a:r>
              <a:rPr lang="en-GB" sz="1200" dirty="0">
                <a:solidFill>
                  <a:srgbClr val="03497C"/>
                </a:solidFill>
                <a:latin typeface="Arial" panose="020B0604020202020204" pitchFamily="34" charset="0"/>
                <a:ea typeface=""/>
                <a:cs typeface="Arial" panose="020B0604020202020204" pitchFamily="34" charset="0"/>
              </a:rPr>
              <a:t>ENGAGE </a:t>
            </a:r>
            <a:r>
              <a:rPr lang="en-GB" sz="1200" dirty="0" smtClean="0">
                <a:solidFill>
                  <a:srgbClr val="03497C"/>
                </a:solidFill>
                <a:latin typeface="Arial" panose="020B0604020202020204" pitchFamily="34" charset="0"/>
                <a:ea typeface=""/>
                <a:cs typeface="Arial" panose="020B0604020202020204" pitchFamily="34" charset="0"/>
              </a:rPr>
              <a:t>AF-TIMI 48</a:t>
            </a:r>
            <a:r>
              <a:rPr lang="en-GB" sz="1200" baseline="30000" dirty="0" smtClean="0">
                <a:solidFill>
                  <a:srgbClr val="03497C"/>
                </a:solidFill>
                <a:latin typeface="Arial" panose="020B0604020202020204" pitchFamily="34" charset="0"/>
                <a:ea typeface=""/>
                <a:cs typeface="Arial" panose="020B0604020202020204" pitchFamily="34" charset="0"/>
              </a:rPr>
              <a:t>4</a:t>
            </a:r>
            <a:endParaRPr lang="en-GB" sz="1200" baseline="30000" dirty="0">
              <a:solidFill>
                <a:srgbClr val="03497C"/>
              </a:solidFill>
              <a:latin typeface="Arial" panose="020B0604020202020204" pitchFamily="34" charset="0"/>
              <a:ea typeface=""/>
              <a:cs typeface="Arial" panose="020B0604020202020204" pitchFamily="34" charset="0"/>
            </a:endParaRPr>
          </a:p>
        </p:txBody>
      </p:sp>
      <p:sp>
        <p:nvSpPr>
          <p:cNvPr id="13" name="Rectangle 12"/>
          <p:cNvSpPr/>
          <p:nvPr/>
        </p:nvSpPr>
        <p:spPr>
          <a:xfrm>
            <a:off x="1919694" y="2133600"/>
            <a:ext cx="396000" cy="2340789"/>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813"/>
            <a:endParaRPr lang="en-GB" sz="1800" dirty="0">
              <a:solidFill>
                <a:prstClr val="white"/>
              </a:solidFill>
            </a:endParaRPr>
          </a:p>
        </p:txBody>
      </p:sp>
      <p:sp>
        <p:nvSpPr>
          <p:cNvPr id="14" name="Rectangle 13"/>
          <p:cNvSpPr/>
          <p:nvPr/>
        </p:nvSpPr>
        <p:spPr>
          <a:xfrm>
            <a:off x="7376480" y="2377441"/>
            <a:ext cx="396000" cy="2096948"/>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2813"/>
            <a:endParaRPr lang="en-GB" sz="1800" dirty="0">
              <a:solidFill>
                <a:prstClr val="white"/>
              </a:solidFill>
            </a:endParaRPr>
          </a:p>
        </p:txBody>
      </p:sp>
      <p:sp>
        <p:nvSpPr>
          <p:cNvPr id="4" name="Rectangle 3"/>
          <p:cNvSpPr/>
          <p:nvPr/>
        </p:nvSpPr>
        <p:spPr>
          <a:xfrm>
            <a:off x="1751667" y="4976345"/>
            <a:ext cx="4572000" cy="369332"/>
          </a:xfrm>
          <a:prstGeom prst="rect">
            <a:avLst/>
          </a:prstGeom>
        </p:spPr>
        <p:txBody>
          <a:bodyPr>
            <a:spAutoFit/>
          </a:bodyPr>
          <a:lstStyle/>
          <a:p>
            <a:pPr defTabSz="912813"/>
            <a:endParaRPr lang="en-GB" sz="1800" dirty="0">
              <a:solidFill>
                <a:srgbClr val="03497C"/>
              </a:solidFill>
              <a:latin typeface="Calibri"/>
              <a:ea typeface=""/>
              <a:cs typeface="Arial" panose="020B0604020202020204" pitchFamily="34" charset="0"/>
            </a:endParaRPr>
          </a:p>
        </p:txBody>
      </p:sp>
      <p:sp>
        <p:nvSpPr>
          <p:cNvPr id="21" name="Rectangle 20"/>
          <p:cNvSpPr/>
          <p:nvPr/>
        </p:nvSpPr>
        <p:spPr>
          <a:xfrm>
            <a:off x="466344" y="5195719"/>
            <a:ext cx="8211312" cy="612648"/>
          </a:xfrm>
          <a:prstGeom prst="rect">
            <a:avLst/>
          </a:prstGeom>
          <a:solidFill>
            <a:srgbClr val="DAECFC"/>
          </a:solidFill>
          <a:ln w="19050" cap="flat" cmpd="sng" algn="ctr">
            <a:noFill/>
            <a:prstDash val="solid"/>
          </a:ln>
          <a:effectLst/>
        </p:spPr>
        <p:txBody>
          <a:bodyPr lIns="55162" tIns="27579" rIns="55162" bIns="27579" rtlCol="0" anchor="ctr"/>
          <a:lstStyle/>
          <a:p>
            <a:pPr algn="ctr" defTabSz="551603" eaLnBrk="0" hangingPunct="0"/>
            <a:r>
              <a:rPr lang="en-GB" sz="1400" b="1" kern="0" dirty="0">
                <a:solidFill>
                  <a:srgbClr val="0251A0"/>
                </a:solidFill>
                <a:latin typeface="Arial" panose="020B0604020202020204" pitchFamily="34" charset="0"/>
                <a:ea typeface=""/>
                <a:cs typeface="Arial" panose="020B0604020202020204" pitchFamily="34" charset="0"/>
              </a:rPr>
              <a:t>Dose adjustments for rivaroxaban and apixaban were tested in a </a:t>
            </a:r>
            <a:br>
              <a:rPr lang="en-GB" sz="1400" b="1" kern="0" dirty="0">
                <a:solidFill>
                  <a:srgbClr val="0251A0"/>
                </a:solidFill>
                <a:latin typeface="Arial" panose="020B0604020202020204" pitchFamily="34" charset="0"/>
                <a:ea typeface=""/>
                <a:cs typeface="Arial" panose="020B0604020202020204" pitchFamily="34" charset="0"/>
              </a:rPr>
            </a:br>
            <a:r>
              <a:rPr lang="en-GB" sz="1400" b="1" kern="0" dirty="0">
                <a:solidFill>
                  <a:srgbClr val="0251A0"/>
                </a:solidFill>
                <a:latin typeface="Arial" panose="020B0604020202020204" pitchFamily="34" charset="0"/>
                <a:ea typeface=""/>
                <a:cs typeface="Arial" panose="020B0604020202020204" pitchFamily="34" charset="0"/>
              </a:rPr>
              <a:t>limited prespecified population</a:t>
            </a:r>
            <a:endParaRPr lang="en-US" sz="1400" b="1" kern="0" dirty="0">
              <a:solidFill>
                <a:srgbClr val="0251A0"/>
              </a:solidFill>
              <a:latin typeface="Arial" panose="020B0604020202020204" pitchFamily="34" charset="0"/>
              <a:ea typeface=""/>
              <a:cs typeface="Arial" panose="020B0604020202020204" pitchFamily="34" charset="0"/>
            </a:endParaRPr>
          </a:p>
        </p:txBody>
      </p:sp>
      <p:sp>
        <p:nvSpPr>
          <p:cNvPr id="16" name="Title 2"/>
          <p:cNvSpPr txBox="1">
            <a:spLocks/>
          </p:cNvSpPr>
          <p:nvPr/>
        </p:nvSpPr>
        <p:spPr>
          <a:xfrm>
            <a:off x="395536" y="188640"/>
            <a:ext cx="8478000" cy="720080"/>
          </a:xfrm>
          <a:prstGeom prst="rect">
            <a:avLst/>
          </a:prstGeom>
        </p:spPr>
        <p:txBody>
          <a:bodyPr vert="horz" lIns="0" tIns="45715" rIns="91429" bIns="45715" rtlCol="0" anchor="b" anchorCtr="0">
            <a:noAutofit/>
          </a:bodyPr>
          <a:lstStyle>
            <a:lvl1pPr algn="l" defTabSz="914290" rtl="0" eaLnBrk="1" latinLnBrk="0" hangingPunct="1">
              <a:spcBef>
                <a:spcPct val="0"/>
              </a:spcBef>
              <a:buNone/>
              <a:defRPr sz="2800" b="0" kern="1200">
                <a:solidFill>
                  <a:schemeClr val="bg1"/>
                </a:solidFill>
                <a:latin typeface="Arial" pitchFamily="34" charset="0"/>
                <a:ea typeface="Tahoma" pitchFamily="34" charset="0"/>
                <a:cs typeface="Arial" pitchFamily="34" charset="0"/>
              </a:defRPr>
            </a:lvl1pPr>
          </a:lstStyle>
          <a:p>
            <a:pPr algn="ctr" fontAlgn="auto">
              <a:spcAft>
                <a:spcPts val="0"/>
              </a:spcAft>
            </a:pPr>
            <a:r>
              <a:rPr lang="en-GB" sz="2400" dirty="0">
                <a:solidFill>
                  <a:srgbClr val="5A5A5A"/>
                </a:solidFill>
              </a:rPr>
              <a:t>In RE-LY</a:t>
            </a:r>
            <a:r>
              <a:rPr lang="en-GB" sz="2400" baseline="30000" dirty="0">
                <a:solidFill>
                  <a:srgbClr val="5A5A5A"/>
                </a:solidFill>
              </a:rPr>
              <a:t>®</a:t>
            </a:r>
            <a:r>
              <a:rPr lang="en-GB" sz="2400" dirty="0">
                <a:solidFill>
                  <a:srgbClr val="5A5A5A"/>
                </a:solidFill>
              </a:rPr>
              <a:t>, both dabigatran doses were compared with warfarin in an adequately powered number of patients</a:t>
            </a:r>
            <a:endParaRPr lang="en-GB" sz="2500" dirty="0">
              <a:solidFill>
                <a:srgbClr val="5A5A5A"/>
              </a:solidFill>
            </a:endParaRPr>
          </a:p>
        </p:txBody>
      </p:sp>
      <p:cxnSp>
        <p:nvCxnSpPr>
          <p:cNvPr id="11" name="Connettore diritto 10"/>
          <p:cNvCxnSpPr/>
          <p:nvPr/>
        </p:nvCxnSpPr>
        <p:spPr>
          <a:xfrm>
            <a:off x="7344888" y="2207044"/>
            <a:ext cx="971528" cy="22331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ttore diritto 16"/>
          <p:cNvCxnSpPr/>
          <p:nvPr/>
        </p:nvCxnSpPr>
        <p:spPr>
          <a:xfrm flipH="1">
            <a:off x="7389867" y="2282894"/>
            <a:ext cx="687333" cy="21805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02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39360" y="1734540"/>
            <a:ext cx="3969173" cy="2289381"/>
          </a:xfrm>
        </p:spPr>
        <p:txBody>
          <a:bodyPr/>
          <a:lstStyle/>
          <a:p>
            <a:r>
              <a:rPr lang="it-IT" sz="2133" dirty="0">
                <a:solidFill>
                  <a:schemeClr val="bg1">
                    <a:lumMod val="75000"/>
                  </a:schemeClr>
                </a:solidFill>
              </a:rPr>
              <a:t>Pazienti anziani: </a:t>
            </a:r>
          </a:p>
          <a:p>
            <a:pPr marL="0" indent="0">
              <a:buNone/>
            </a:pPr>
            <a:r>
              <a:rPr lang="it-IT" sz="2133" dirty="0">
                <a:solidFill>
                  <a:schemeClr val="bg1">
                    <a:lumMod val="75000"/>
                  </a:schemeClr>
                </a:solidFill>
              </a:rPr>
              <a:t>     anticoagulazione? </a:t>
            </a:r>
          </a:p>
          <a:p>
            <a:pPr marL="0" indent="0">
              <a:buNone/>
            </a:pPr>
            <a:r>
              <a:rPr lang="it-IT" sz="2133" dirty="0">
                <a:solidFill>
                  <a:schemeClr val="bg1">
                    <a:lumMod val="75000"/>
                  </a:schemeClr>
                </a:solidFill>
              </a:rPr>
              <a:t>     bassa dose sempre?</a:t>
            </a:r>
          </a:p>
          <a:p>
            <a:endParaRPr lang="it-IT" sz="2133" dirty="0">
              <a:solidFill>
                <a:schemeClr val="bg1">
                  <a:lumMod val="75000"/>
                </a:schemeClr>
              </a:solidFill>
            </a:endParaRPr>
          </a:p>
          <a:p>
            <a:r>
              <a:rPr lang="it-IT" sz="2133" dirty="0"/>
              <a:t>Pazienti fragili:</a:t>
            </a:r>
          </a:p>
          <a:p>
            <a:pPr marL="0" indent="0">
              <a:buNone/>
            </a:pPr>
            <a:r>
              <a:rPr lang="it-IT" sz="2133" dirty="0"/>
              <a:t>     sicurezza dei NOAC?</a:t>
            </a:r>
          </a:p>
          <a:p>
            <a:endParaRPr lang="it-IT" sz="2133" dirty="0">
              <a:solidFill>
                <a:schemeClr val="bg1">
                  <a:lumMod val="75000"/>
                </a:schemeClr>
              </a:solidFill>
            </a:endParaRPr>
          </a:p>
          <a:p>
            <a:r>
              <a:rPr lang="it-IT" sz="2133" dirty="0">
                <a:solidFill>
                  <a:schemeClr val="bg1">
                    <a:lumMod val="75000"/>
                  </a:schemeClr>
                </a:solidFill>
              </a:rPr>
              <a:t>LAA </a:t>
            </a:r>
            <a:r>
              <a:rPr lang="it-IT" sz="2133" dirty="0" err="1">
                <a:solidFill>
                  <a:schemeClr val="bg1">
                    <a:lumMod val="75000"/>
                  </a:schemeClr>
                </a:solidFill>
              </a:rPr>
              <a:t>closure</a:t>
            </a:r>
            <a:endParaRPr lang="it-IT" sz="2133" dirty="0">
              <a:solidFill>
                <a:schemeClr val="bg1">
                  <a:lumMod val="75000"/>
                </a:schemeClr>
              </a:solidFill>
            </a:endParaRPr>
          </a:p>
          <a:p>
            <a:endParaRPr lang="it-IT" sz="2133" dirty="0">
              <a:solidFill>
                <a:schemeClr val="bg1">
                  <a:lumMod val="75000"/>
                </a:schemeClr>
              </a:solidFill>
            </a:endParaRPr>
          </a:p>
          <a:p>
            <a:endParaRPr lang="it-IT" sz="2133" dirty="0">
              <a:solidFill>
                <a:schemeClr val="bg1">
                  <a:lumMod val="75000"/>
                </a:schemeClr>
              </a:solidFill>
            </a:endParaRPr>
          </a:p>
          <a:p>
            <a:pPr marL="0" indent="0">
              <a:buNone/>
            </a:pPr>
            <a:r>
              <a:rPr lang="it-IT" sz="2133" dirty="0">
                <a:solidFill>
                  <a:schemeClr val="bg1">
                    <a:lumMod val="75000"/>
                  </a:schemeClr>
                </a:solidFill>
              </a:rPr>
              <a:t>     </a:t>
            </a:r>
          </a:p>
          <a:p>
            <a:endParaRPr lang="it-IT" sz="2133" dirty="0"/>
          </a:p>
        </p:txBody>
      </p:sp>
      <p:sp>
        <p:nvSpPr>
          <p:cNvPr id="7" name="Titolo 3"/>
          <p:cNvSpPr>
            <a:spLocks noGrp="1"/>
          </p:cNvSpPr>
          <p:nvPr>
            <p:ph type="title"/>
          </p:nvPr>
        </p:nvSpPr>
        <p:spPr>
          <a:xfrm>
            <a:off x="457200" y="224651"/>
            <a:ext cx="8229600" cy="756077"/>
          </a:xfrm>
        </p:spPr>
        <p:txBody>
          <a:bodyPr>
            <a:normAutofit/>
          </a:bodyPr>
          <a:lstStyle/>
          <a:p>
            <a:r>
              <a:rPr lang="it-IT" sz="2489" dirty="0" err="1"/>
              <a:t>NOACs</a:t>
            </a:r>
            <a:r>
              <a:rPr lang="it-IT" sz="2489" dirty="0"/>
              <a:t>: </a:t>
            </a:r>
            <a:r>
              <a:rPr lang="it-IT" sz="2489" i="1" dirty="0" err="1"/>
              <a:t>Areas</a:t>
            </a:r>
            <a:r>
              <a:rPr lang="it-IT" sz="2489" i="1" dirty="0"/>
              <a:t> of </a:t>
            </a:r>
            <a:r>
              <a:rPr lang="it-IT" sz="2489" i="1" dirty="0" err="1"/>
              <a:t>uncertanties</a:t>
            </a:r>
            <a:endParaRPr lang="it-IT" sz="2489" i="1" dirty="0"/>
          </a:p>
        </p:txBody>
      </p:sp>
      <p:pic>
        <p:nvPicPr>
          <p:cNvPr id="8" name="Immagine 7"/>
          <p:cNvPicPr>
            <a:picLocks noChangeAspect="1"/>
          </p:cNvPicPr>
          <p:nvPr/>
        </p:nvPicPr>
        <p:blipFill>
          <a:blip r:embed="rId2"/>
          <a:stretch>
            <a:fillRect/>
          </a:stretch>
        </p:blipFill>
        <p:spPr>
          <a:xfrm>
            <a:off x="1174044" y="1734540"/>
            <a:ext cx="3397956" cy="2506133"/>
          </a:xfrm>
          <a:prstGeom prst="rect">
            <a:avLst/>
          </a:prstGeom>
        </p:spPr>
      </p:pic>
      <p:sp>
        <p:nvSpPr>
          <p:cNvPr id="9" name="CasellaDiTesto 8"/>
          <p:cNvSpPr txBox="1"/>
          <p:nvPr/>
        </p:nvSpPr>
        <p:spPr>
          <a:xfrm>
            <a:off x="172720" y="4783667"/>
            <a:ext cx="4866640" cy="1679178"/>
          </a:xfrm>
          <a:prstGeom prst="rect">
            <a:avLst/>
          </a:prstGeom>
          <a:noFill/>
        </p:spPr>
        <p:txBody>
          <a:bodyPr wrap="square" rtlCol="0">
            <a:spAutoFit/>
          </a:bodyPr>
          <a:lstStyle/>
          <a:p>
            <a:r>
              <a:rPr lang="it-IT" sz="1778" dirty="0">
                <a:latin typeface="+mn-lt"/>
              </a:rPr>
              <a:t>“</a:t>
            </a:r>
            <a:r>
              <a:rPr lang="it-IT" sz="1778" i="1" dirty="0" err="1">
                <a:latin typeface="+mn-lt"/>
              </a:rPr>
              <a:t>Also</a:t>
            </a:r>
            <a:r>
              <a:rPr lang="it-IT" sz="1778" i="1" dirty="0">
                <a:latin typeface="+mn-lt"/>
              </a:rPr>
              <a:t>, </a:t>
            </a:r>
            <a:r>
              <a:rPr lang="it-IT" sz="1778" i="1" dirty="0" err="1">
                <a:latin typeface="+mn-lt"/>
              </a:rPr>
              <a:t>there</a:t>
            </a:r>
            <a:r>
              <a:rPr lang="it-IT" sz="1778" i="1" dirty="0">
                <a:latin typeface="+mn-lt"/>
              </a:rPr>
              <a:t> </a:t>
            </a:r>
            <a:r>
              <a:rPr lang="it-IT" sz="1778" i="1" dirty="0" err="1">
                <a:latin typeface="+mn-lt"/>
              </a:rPr>
              <a:t>remain</a:t>
            </a:r>
            <a:r>
              <a:rPr lang="it-IT" sz="1778" i="1" dirty="0">
                <a:latin typeface="+mn-lt"/>
              </a:rPr>
              <a:t> </a:t>
            </a:r>
            <a:r>
              <a:rPr lang="it-IT" sz="1778" i="1" dirty="0" err="1">
                <a:latin typeface="+mn-lt"/>
              </a:rPr>
              <a:t>concerns</a:t>
            </a:r>
            <a:r>
              <a:rPr lang="it-IT" sz="1778" i="1" dirty="0">
                <a:latin typeface="+mn-lt"/>
              </a:rPr>
              <a:t> over the </a:t>
            </a:r>
            <a:r>
              <a:rPr lang="it-IT" sz="1778" i="1" dirty="0" err="1">
                <a:latin typeface="+mn-lt"/>
              </a:rPr>
              <a:t>applicability</a:t>
            </a:r>
            <a:r>
              <a:rPr lang="it-IT" sz="1778" i="1" dirty="0">
                <a:latin typeface="+mn-lt"/>
              </a:rPr>
              <a:t> of data for the </a:t>
            </a:r>
            <a:r>
              <a:rPr lang="it-IT" sz="1778" i="1" dirty="0" err="1">
                <a:latin typeface="+mn-lt"/>
              </a:rPr>
              <a:t>NOACs</a:t>
            </a:r>
            <a:r>
              <a:rPr lang="it-IT" sz="1778" i="1" dirty="0">
                <a:latin typeface="+mn-lt"/>
              </a:rPr>
              <a:t> to </a:t>
            </a:r>
            <a:r>
              <a:rPr lang="it-IT" sz="1778" i="1" dirty="0" err="1">
                <a:latin typeface="+mn-lt"/>
              </a:rPr>
              <a:t>very</a:t>
            </a:r>
            <a:r>
              <a:rPr lang="it-IT" sz="1778" i="1" dirty="0">
                <a:latin typeface="+mn-lt"/>
              </a:rPr>
              <a:t> </a:t>
            </a:r>
            <a:r>
              <a:rPr lang="it-IT" sz="1778" i="1" dirty="0" err="1">
                <a:latin typeface="+mn-lt"/>
              </a:rPr>
              <a:t>elderly</a:t>
            </a:r>
            <a:r>
              <a:rPr lang="it-IT" sz="1778" i="1" dirty="0">
                <a:latin typeface="+mn-lt"/>
              </a:rPr>
              <a:t> </a:t>
            </a:r>
            <a:r>
              <a:rPr lang="it-IT" sz="1778" i="1" dirty="0" err="1">
                <a:latin typeface="+mn-lt"/>
              </a:rPr>
              <a:t>patients</a:t>
            </a:r>
            <a:r>
              <a:rPr lang="it-IT" sz="1778" i="1" dirty="0">
                <a:latin typeface="+mn-lt"/>
              </a:rPr>
              <a:t> with multiple </a:t>
            </a:r>
            <a:r>
              <a:rPr lang="it-IT" sz="1778" i="1" dirty="0" err="1">
                <a:solidFill>
                  <a:srgbClr val="FF0000"/>
                </a:solidFill>
                <a:latin typeface="+mn-lt"/>
              </a:rPr>
              <a:t>comorbidities</a:t>
            </a:r>
            <a:r>
              <a:rPr lang="it-IT" sz="1778" i="1" dirty="0">
                <a:latin typeface="+mn-lt"/>
              </a:rPr>
              <a:t>, </a:t>
            </a:r>
            <a:r>
              <a:rPr lang="it-IT" sz="1778" i="1" dirty="0" err="1">
                <a:latin typeface="+mn-lt"/>
              </a:rPr>
              <a:t>polypharmacy</a:t>
            </a:r>
            <a:r>
              <a:rPr lang="it-IT" sz="1778" i="1" dirty="0">
                <a:latin typeface="+mn-lt"/>
              </a:rPr>
              <a:t>, </a:t>
            </a:r>
            <a:r>
              <a:rPr lang="it-IT" sz="1778" i="1" dirty="0" err="1">
                <a:latin typeface="+mn-lt"/>
              </a:rPr>
              <a:t>compliance</a:t>
            </a:r>
            <a:r>
              <a:rPr lang="it-IT" sz="1778" i="1" dirty="0">
                <a:latin typeface="+mn-lt"/>
              </a:rPr>
              <a:t> </a:t>
            </a:r>
            <a:r>
              <a:rPr lang="it-IT" sz="1778" i="1" dirty="0" err="1">
                <a:latin typeface="+mn-lt"/>
              </a:rPr>
              <a:t>issues</a:t>
            </a:r>
            <a:r>
              <a:rPr lang="it-IT" sz="1778" i="1" dirty="0">
                <a:latin typeface="+mn-lt"/>
              </a:rPr>
              <a:t>, etc., </a:t>
            </a:r>
            <a:r>
              <a:rPr lang="it-IT" sz="1778" dirty="0">
                <a:latin typeface="+mn-lt"/>
              </a:rPr>
              <a:t>…”</a:t>
            </a:r>
          </a:p>
          <a:p>
            <a:pPr algn="r"/>
            <a:endParaRPr lang="it-IT" sz="1778" dirty="0">
              <a:latin typeface="+mn-lt"/>
            </a:endParaRPr>
          </a:p>
          <a:p>
            <a:pPr algn="r"/>
            <a:r>
              <a:rPr lang="it-IT" sz="1422" dirty="0">
                <a:latin typeface="+mn-lt"/>
              </a:rPr>
              <a:t>ESC </a:t>
            </a:r>
            <a:r>
              <a:rPr lang="it-IT" sz="1422" dirty="0" err="1">
                <a:latin typeface="+mn-lt"/>
              </a:rPr>
              <a:t>Atrial</a:t>
            </a:r>
            <a:r>
              <a:rPr lang="it-IT" sz="1422" dirty="0">
                <a:latin typeface="+mn-lt"/>
              </a:rPr>
              <a:t> </a:t>
            </a:r>
            <a:r>
              <a:rPr lang="it-IT" sz="1422" dirty="0" err="1">
                <a:latin typeface="+mn-lt"/>
              </a:rPr>
              <a:t>Fibrillation</a:t>
            </a:r>
            <a:r>
              <a:rPr lang="it-IT" sz="1422" dirty="0">
                <a:latin typeface="+mn-lt"/>
              </a:rPr>
              <a:t> </a:t>
            </a:r>
            <a:r>
              <a:rPr lang="it-IT" sz="1422" dirty="0" err="1">
                <a:latin typeface="+mn-lt"/>
              </a:rPr>
              <a:t>Guidelines</a:t>
            </a:r>
            <a:r>
              <a:rPr lang="it-IT" sz="1422" dirty="0">
                <a:latin typeface="+mn-lt"/>
              </a:rPr>
              <a:t> 2012</a:t>
            </a:r>
          </a:p>
        </p:txBody>
      </p:sp>
    </p:spTree>
    <p:extLst>
      <p:ext uri="{BB962C8B-B14F-4D97-AF65-F5344CB8AC3E}">
        <p14:creationId xmlns:p14="http://schemas.microsoft.com/office/powerpoint/2010/main" val="803886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Titel 1"/>
          <p:cNvSpPr>
            <a:spLocks noGrp="1"/>
          </p:cNvSpPr>
          <p:nvPr>
            <p:ph type="title"/>
          </p:nvPr>
        </p:nvSpPr>
        <p:spPr>
          <a:xfrm>
            <a:off x="468064" y="81593"/>
            <a:ext cx="8280400" cy="861774"/>
          </a:xfrm>
        </p:spPr>
        <p:txBody>
          <a:bodyPr/>
          <a:lstStyle/>
          <a:p>
            <a:pPr algn="ctr" eaLnBrk="1" hangingPunct="1"/>
            <a:r>
              <a:rPr lang="de-DE" altLang="it-IT" dirty="0" smtClean="0">
                <a:solidFill>
                  <a:srgbClr val="5A5A5A"/>
                </a:solidFill>
                <a:latin typeface="Calibri" charset="0"/>
                <a:ea typeface="Calibri" charset="0"/>
                <a:cs typeface="Calibri" charset="0"/>
              </a:rPr>
              <a:t>ROCKET AF: </a:t>
            </a:r>
            <a:r>
              <a:rPr lang="hu-HU" altLang="it-IT" dirty="0" smtClean="0">
                <a:solidFill>
                  <a:srgbClr val="5A5A5A"/>
                </a:solidFill>
                <a:latin typeface="Calibri" charset="0"/>
                <a:ea typeface="Calibri" charset="0"/>
                <a:cs typeface="Calibri" charset="0"/>
              </a:rPr>
              <a:t>P</a:t>
            </a:r>
            <a:r>
              <a:rPr lang="de-DE" altLang="it-IT" dirty="0" err="1" smtClean="0">
                <a:solidFill>
                  <a:srgbClr val="5A5A5A"/>
                </a:solidFill>
                <a:latin typeface="Calibri" charset="0"/>
                <a:ea typeface="Calibri" charset="0"/>
                <a:cs typeface="Calibri" charset="0"/>
              </a:rPr>
              <a:t>rimary</a:t>
            </a:r>
            <a:r>
              <a:rPr lang="de-DE" altLang="it-IT" dirty="0" smtClean="0">
                <a:solidFill>
                  <a:srgbClr val="5A5A5A"/>
                </a:solidFill>
                <a:latin typeface="Calibri" charset="0"/>
                <a:ea typeface="Calibri" charset="0"/>
                <a:cs typeface="Calibri" charset="0"/>
              </a:rPr>
              <a:t> </a:t>
            </a:r>
            <a:r>
              <a:rPr lang="hu-HU" altLang="it-IT" dirty="0" smtClean="0">
                <a:solidFill>
                  <a:srgbClr val="5A5A5A"/>
                </a:solidFill>
                <a:latin typeface="Calibri" charset="0"/>
                <a:ea typeface="Calibri" charset="0"/>
                <a:cs typeface="Calibri" charset="0"/>
              </a:rPr>
              <a:t>E</a:t>
            </a:r>
            <a:r>
              <a:rPr lang="de-DE" altLang="it-IT" dirty="0" err="1" smtClean="0">
                <a:solidFill>
                  <a:srgbClr val="5A5A5A"/>
                </a:solidFill>
                <a:latin typeface="Calibri" charset="0"/>
                <a:ea typeface="Calibri" charset="0"/>
                <a:cs typeface="Calibri" charset="0"/>
              </a:rPr>
              <a:t>fficacy</a:t>
            </a:r>
            <a:r>
              <a:rPr lang="de-DE" altLang="it-IT" dirty="0" smtClean="0">
                <a:solidFill>
                  <a:srgbClr val="5A5A5A"/>
                </a:solidFill>
                <a:latin typeface="Calibri" charset="0"/>
                <a:ea typeface="Calibri" charset="0"/>
                <a:cs typeface="Calibri" charset="0"/>
              </a:rPr>
              <a:t> </a:t>
            </a:r>
            <a:r>
              <a:rPr lang="hu-HU" altLang="it-IT" dirty="0" smtClean="0">
                <a:solidFill>
                  <a:srgbClr val="5A5A5A"/>
                </a:solidFill>
                <a:latin typeface="Calibri" charset="0"/>
                <a:ea typeface="Calibri" charset="0"/>
                <a:cs typeface="Calibri" charset="0"/>
              </a:rPr>
              <a:t>E</a:t>
            </a:r>
            <a:r>
              <a:rPr lang="de-DE" altLang="it-IT" dirty="0" err="1" smtClean="0">
                <a:solidFill>
                  <a:srgbClr val="5A5A5A"/>
                </a:solidFill>
                <a:latin typeface="Calibri" charset="0"/>
                <a:ea typeface="Calibri" charset="0"/>
                <a:cs typeface="Calibri" charset="0"/>
              </a:rPr>
              <a:t>ndpoint</a:t>
            </a:r>
            <a:r>
              <a:rPr lang="de-DE" altLang="it-IT" dirty="0" smtClean="0">
                <a:solidFill>
                  <a:srgbClr val="5A5A5A"/>
                </a:solidFill>
                <a:latin typeface="Calibri" charset="0"/>
                <a:ea typeface="Calibri" charset="0"/>
                <a:cs typeface="Calibri" charset="0"/>
              </a:rPr>
              <a:t> in </a:t>
            </a:r>
            <a:r>
              <a:rPr lang="hu-HU" altLang="it-IT" dirty="0" smtClean="0">
                <a:solidFill>
                  <a:srgbClr val="5A5A5A"/>
                </a:solidFill>
                <a:latin typeface="Calibri" charset="0"/>
                <a:ea typeface="Calibri" charset="0"/>
                <a:cs typeface="Calibri" charset="0"/>
              </a:rPr>
              <a:t>P</a:t>
            </a:r>
            <a:r>
              <a:rPr lang="de-DE" altLang="it-IT" dirty="0" err="1" smtClean="0">
                <a:solidFill>
                  <a:srgbClr val="5A5A5A"/>
                </a:solidFill>
                <a:latin typeface="Calibri" charset="0"/>
                <a:ea typeface="Calibri" charset="0"/>
                <a:cs typeface="Calibri" charset="0"/>
              </a:rPr>
              <a:t>atients</a:t>
            </a:r>
            <a:r>
              <a:rPr lang="de-DE" altLang="it-IT" dirty="0" smtClean="0">
                <a:solidFill>
                  <a:srgbClr val="5A5A5A"/>
                </a:solidFill>
                <a:latin typeface="Calibri" charset="0"/>
                <a:ea typeface="Calibri" charset="0"/>
                <a:cs typeface="Calibri" charset="0"/>
              </a:rPr>
              <a:t> </a:t>
            </a:r>
            <a:r>
              <a:rPr lang="hu-HU" altLang="it-IT" dirty="0" smtClean="0">
                <a:solidFill>
                  <a:srgbClr val="5A5A5A"/>
                </a:solidFill>
                <a:latin typeface="Calibri" charset="0"/>
                <a:ea typeface="Calibri" charset="0"/>
                <a:cs typeface="Calibri" charset="0"/>
              </a:rPr>
              <a:t>w</a:t>
            </a:r>
            <a:r>
              <a:rPr lang="de-DE" altLang="it-IT" dirty="0" err="1" smtClean="0">
                <a:solidFill>
                  <a:srgbClr val="5A5A5A"/>
                </a:solidFill>
                <a:latin typeface="Calibri" charset="0"/>
                <a:ea typeface="Calibri" charset="0"/>
                <a:cs typeface="Calibri" charset="0"/>
              </a:rPr>
              <a:t>ith</a:t>
            </a:r>
            <a:r>
              <a:rPr lang="de-DE" altLang="it-IT" dirty="0" smtClean="0">
                <a:solidFill>
                  <a:srgbClr val="5A5A5A"/>
                </a:solidFill>
                <a:latin typeface="Calibri" charset="0"/>
                <a:ea typeface="Calibri" charset="0"/>
                <a:cs typeface="Calibri" charset="0"/>
              </a:rPr>
              <a:t> Moderate </a:t>
            </a:r>
            <a:r>
              <a:rPr lang="hu-HU" altLang="it-IT" dirty="0" smtClean="0">
                <a:solidFill>
                  <a:srgbClr val="5A5A5A"/>
                </a:solidFill>
                <a:latin typeface="Calibri" charset="0"/>
                <a:ea typeface="Calibri" charset="0"/>
                <a:cs typeface="Calibri" charset="0"/>
              </a:rPr>
              <a:t>R</a:t>
            </a:r>
            <a:r>
              <a:rPr lang="de-DE" altLang="it-IT" dirty="0" err="1" smtClean="0">
                <a:solidFill>
                  <a:srgbClr val="5A5A5A"/>
                </a:solidFill>
                <a:latin typeface="Calibri" charset="0"/>
                <a:ea typeface="Calibri" charset="0"/>
                <a:cs typeface="Calibri" charset="0"/>
              </a:rPr>
              <a:t>enal</a:t>
            </a:r>
            <a:r>
              <a:rPr lang="de-DE" altLang="it-IT" dirty="0" smtClean="0">
                <a:solidFill>
                  <a:srgbClr val="5A5A5A"/>
                </a:solidFill>
                <a:latin typeface="Calibri" charset="0"/>
                <a:ea typeface="Calibri" charset="0"/>
                <a:cs typeface="Calibri" charset="0"/>
              </a:rPr>
              <a:t> </a:t>
            </a:r>
            <a:r>
              <a:rPr lang="hu-HU" altLang="it-IT" dirty="0" smtClean="0">
                <a:solidFill>
                  <a:srgbClr val="5A5A5A"/>
                </a:solidFill>
                <a:latin typeface="Calibri" charset="0"/>
                <a:ea typeface="Calibri" charset="0"/>
                <a:cs typeface="Calibri" charset="0"/>
              </a:rPr>
              <a:t>I</a:t>
            </a:r>
            <a:r>
              <a:rPr lang="de-DE" altLang="it-IT" dirty="0" err="1" smtClean="0">
                <a:solidFill>
                  <a:srgbClr val="5A5A5A"/>
                </a:solidFill>
                <a:latin typeface="Calibri" charset="0"/>
                <a:ea typeface="Calibri" charset="0"/>
                <a:cs typeface="Calibri" charset="0"/>
              </a:rPr>
              <a:t>mpairment</a:t>
            </a:r>
            <a:endParaRPr lang="de-DE" altLang="it-IT" dirty="0" smtClean="0">
              <a:solidFill>
                <a:srgbClr val="5A5A5A"/>
              </a:solidFill>
              <a:latin typeface="Calibri" charset="0"/>
              <a:ea typeface="Calibri" charset="0"/>
              <a:cs typeface="Calibri" charset="0"/>
            </a:endParaRPr>
          </a:p>
        </p:txBody>
      </p:sp>
      <p:graphicFrame>
        <p:nvGraphicFramePr>
          <p:cNvPr id="612355" name="Content Placeholder 7"/>
          <p:cNvGraphicFramePr>
            <a:graphicFrameLocks noGrp="1"/>
          </p:cNvGraphicFramePr>
          <p:nvPr>
            <p:ph idx="1"/>
          </p:nvPr>
        </p:nvGraphicFramePr>
        <p:xfrm>
          <a:off x="311150" y="1938339"/>
          <a:ext cx="8883650" cy="3530600"/>
        </p:xfrm>
        <a:graphic>
          <a:graphicData uri="http://schemas.openxmlformats.org/presentationml/2006/ole">
            <mc:AlternateContent xmlns:mc="http://schemas.openxmlformats.org/markup-compatibility/2006">
              <mc:Choice xmlns:v="urn:schemas-microsoft-com:vml" Requires="v">
                <p:oleObj spid="_x0000_s2088" r:id="rId5" imgW="8882642" imgH="3529890" progId="Excel.Chart.8">
                  <p:embed/>
                </p:oleObj>
              </mc:Choice>
              <mc:Fallback>
                <p:oleObj r:id="rId5" imgW="8882642" imgH="3529890" progId="Excel.Chart.8">
                  <p:embed/>
                  <p:pic>
                    <p:nvPicPr>
                      <p:cNvPr id="0" name=""/>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150" y="1938339"/>
                        <a:ext cx="888365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2356" name="TextBox 7"/>
          <p:cNvSpPr txBox="1">
            <a:spLocks noChangeArrowheads="1"/>
          </p:cNvSpPr>
          <p:nvPr/>
        </p:nvSpPr>
        <p:spPr bwMode="auto">
          <a:xfrm>
            <a:off x="3635379" y="5056188"/>
            <a:ext cx="21447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5000"/>
              </a:spcBef>
              <a:buClr>
                <a:schemeClr val="bg2"/>
              </a:buClr>
              <a:buSzPct val="80000"/>
              <a:buFont typeface="Wingdings" pitchFamily="2" charset="2"/>
              <a:buChar char=""/>
              <a:tabLst>
                <a:tab pos="1238250" algn="l"/>
              </a:tabLst>
              <a:defRPr sz="2000">
                <a:solidFill>
                  <a:srgbClr val="595959"/>
                </a:solidFill>
                <a:latin typeface="Arial" pitchFamily="34" charset="0"/>
              </a:defRPr>
            </a:lvl1pPr>
            <a:lvl2pPr marL="742950" indent="-285750" eaLnBrk="0" hangingPunct="0">
              <a:spcBef>
                <a:spcPct val="25000"/>
              </a:spcBef>
              <a:buClr>
                <a:schemeClr val="bg2"/>
              </a:buClr>
              <a:buFont typeface="Symbol" pitchFamily="18" charset="2"/>
              <a:buChar char=""/>
              <a:tabLst>
                <a:tab pos="1238250" algn="l"/>
              </a:tabLst>
              <a:defRPr>
                <a:solidFill>
                  <a:srgbClr val="595959"/>
                </a:solidFill>
                <a:latin typeface="Arial" pitchFamily="34" charset="0"/>
              </a:defRPr>
            </a:lvl2pPr>
            <a:lvl3pPr marL="11430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3pPr>
            <a:lvl4pPr marL="16002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4pPr>
            <a:lvl5pPr marL="2057400" indent="-228600" eaLnBrk="0" hangingPunct="0">
              <a:spcBef>
                <a:spcPct val="25000"/>
              </a:spcBef>
              <a:buClr>
                <a:schemeClr val="bg2"/>
              </a:buClr>
              <a:buFont typeface="Arial" pitchFamily="34" charset="0"/>
              <a:buChar char="–"/>
              <a:defRPr sz="1600">
                <a:solidFill>
                  <a:srgbClr val="595959"/>
                </a:solidFill>
                <a:latin typeface="Arial" pitchFamily="34" charset="0"/>
              </a:defRPr>
            </a:lvl5pPr>
            <a:lvl6pPr marL="25146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6pPr>
            <a:lvl7pPr marL="29718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7pPr>
            <a:lvl8pPr marL="34290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8pPr>
            <a:lvl9pPr marL="38862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9pPr>
          </a:lstStyle>
          <a:p>
            <a:pPr algn="ctr" eaLnBrk="1" fontAlgn="auto" hangingPunct="1">
              <a:spcBef>
                <a:spcPct val="50000"/>
              </a:spcBef>
              <a:spcAft>
                <a:spcPts val="0"/>
              </a:spcAft>
              <a:buClrTx/>
              <a:buSzTx/>
              <a:buFontTx/>
              <a:buNone/>
            </a:pPr>
            <a:r>
              <a:rPr lang="en-US" altLang="it-IT" sz="1600">
                <a:ea typeface=""/>
              </a:rPr>
              <a:t>CrCl (mL/min)</a:t>
            </a:r>
          </a:p>
        </p:txBody>
      </p:sp>
      <p:sp>
        <p:nvSpPr>
          <p:cNvPr id="612357" name="TextBox 2"/>
          <p:cNvSpPr txBox="1">
            <a:spLocks noChangeArrowheads="1"/>
          </p:cNvSpPr>
          <p:nvPr/>
        </p:nvSpPr>
        <p:spPr bwMode="auto">
          <a:xfrm>
            <a:off x="2081076" y="1962173"/>
            <a:ext cx="19656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5000"/>
              </a:spcBef>
              <a:buClr>
                <a:schemeClr val="bg2"/>
              </a:buClr>
              <a:buSzPct val="80000"/>
              <a:buFont typeface="Wingdings" pitchFamily="2" charset="2"/>
              <a:buChar char=""/>
              <a:tabLst>
                <a:tab pos="1238250" algn="l"/>
              </a:tabLst>
              <a:defRPr sz="2000">
                <a:solidFill>
                  <a:srgbClr val="595959"/>
                </a:solidFill>
                <a:latin typeface="Arial" pitchFamily="34" charset="0"/>
              </a:defRPr>
            </a:lvl1pPr>
            <a:lvl2pPr marL="742950" indent="-285750" eaLnBrk="0" hangingPunct="0">
              <a:spcBef>
                <a:spcPct val="25000"/>
              </a:spcBef>
              <a:buClr>
                <a:schemeClr val="bg2"/>
              </a:buClr>
              <a:buFont typeface="Symbol" pitchFamily="18" charset="2"/>
              <a:buChar char=""/>
              <a:tabLst>
                <a:tab pos="1238250" algn="l"/>
              </a:tabLst>
              <a:defRPr>
                <a:solidFill>
                  <a:srgbClr val="595959"/>
                </a:solidFill>
                <a:latin typeface="Arial" pitchFamily="34" charset="0"/>
              </a:defRPr>
            </a:lvl2pPr>
            <a:lvl3pPr marL="11430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3pPr>
            <a:lvl4pPr marL="16002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4pPr>
            <a:lvl5pPr marL="2057400" indent="-228600" eaLnBrk="0" hangingPunct="0">
              <a:spcBef>
                <a:spcPct val="25000"/>
              </a:spcBef>
              <a:buClr>
                <a:schemeClr val="bg2"/>
              </a:buClr>
              <a:buFont typeface="Arial" pitchFamily="34" charset="0"/>
              <a:buChar char="–"/>
              <a:defRPr sz="1600">
                <a:solidFill>
                  <a:srgbClr val="595959"/>
                </a:solidFill>
                <a:latin typeface="Arial" pitchFamily="34" charset="0"/>
              </a:defRPr>
            </a:lvl5pPr>
            <a:lvl6pPr marL="25146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6pPr>
            <a:lvl7pPr marL="29718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7pPr>
            <a:lvl8pPr marL="34290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8pPr>
            <a:lvl9pPr marL="38862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9pPr>
          </a:lstStyle>
          <a:p>
            <a:pPr algn="ctr" eaLnBrk="1" fontAlgn="auto" hangingPunct="1">
              <a:spcBef>
                <a:spcPct val="0"/>
              </a:spcBef>
              <a:spcAft>
                <a:spcPts val="0"/>
              </a:spcAft>
              <a:buClrTx/>
              <a:buSzTx/>
              <a:buFontTx/>
              <a:buNone/>
            </a:pPr>
            <a:r>
              <a:rPr lang="en-GB" altLang="it-IT" sz="1600">
                <a:ea typeface=""/>
              </a:rPr>
              <a:t>HR 0.86 </a:t>
            </a:r>
          </a:p>
          <a:p>
            <a:pPr algn="ctr" eaLnBrk="1" fontAlgn="auto" hangingPunct="1">
              <a:spcBef>
                <a:spcPct val="0"/>
              </a:spcBef>
              <a:spcAft>
                <a:spcPts val="0"/>
              </a:spcAft>
              <a:buClrTx/>
              <a:buSzTx/>
              <a:buFontTx/>
              <a:buNone/>
            </a:pPr>
            <a:r>
              <a:rPr lang="en-GB" altLang="it-IT" sz="1600">
                <a:ea typeface=""/>
              </a:rPr>
              <a:t>(95% CI 0.63–1.17)</a:t>
            </a:r>
          </a:p>
        </p:txBody>
      </p:sp>
      <p:sp>
        <p:nvSpPr>
          <p:cNvPr id="612358" name="TextBox 4"/>
          <p:cNvSpPr txBox="1">
            <a:spLocks noChangeArrowheads="1"/>
          </p:cNvSpPr>
          <p:nvPr/>
        </p:nvSpPr>
        <p:spPr bwMode="auto">
          <a:xfrm>
            <a:off x="5321163" y="2673373"/>
            <a:ext cx="19656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5000"/>
              </a:spcBef>
              <a:buClr>
                <a:schemeClr val="bg2"/>
              </a:buClr>
              <a:buSzPct val="80000"/>
              <a:buFont typeface="Wingdings" pitchFamily="2" charset="2"/>
              <a:buChar char=""/>
              <a:tabLst>
                <a:tab pos="1238250" algn="l"/>
              </a:tabLst>
              <a:defRPr sz="2000">
                <a:solidFill>
                  <a:srgbClr val="595959"/>
                </a:solidFill>
                <a:latin typeface="Arial" pitchFamily="34" charset="0"/>
              </a:defRPr>
            </a:lvl1pPr>
            <a:lvl2pPr marL="742950" indent="-285750" eaLnBrk="0" hangingPunct="0">
              <a:spcBef>
                <a:spcPct val="25000"/>
              </a:spcBef>
              <a:buClr>
                <a:schemeClr val="bg2"/>
              </a:buClr>
              <a:buFont typeface="Symbol" pitchFamily="18" charset="2"/>
              <a:buChar char=""/>
              <a:tabLst>
                <a:tab pos="1238250" algn="l"/>
              </a:tabLst>
              <a:defRPr>
                <a:solidFill>
                  <a:srgbClr val="595959"/>
                </a:solidFill>
                <a:latin typeface="Arial" pitchFamily="34" charset="0"/>
              </a:defRPr>
            </a:lvl2pPr>
            <a:lvl3pPr marL="11430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3pPr>
            <a:lvl4pPr marL="16002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4pPr>
            <a:lvl5pPr marL="2057400" indent="-228600" eaLnBrk="0" hangingPunct="0">
              <a:spcBef>
                <a:spcPct val="25000"/>
              </a:spcBef>
              <a:buClr>
                <a:schemeClr val="bg2"/>
              </a:buClr>
              <a:buFont typeface="Arial" pitchFamily="34" charset="0"/>
              <a:buChar char="–"/>
              <a:defRPr sz="1600">
                <a:solidFill>
                  <a:srgbClr val="595959"/>
                </a:solidFill>
                <a:latin typeface="Arial" pitchFamily="34" charset="0"/>
              </a:defRPr>
            </a:lvl5pPr>
            <a:lvl6pPr marL="25146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6pPr>
            <a:lvl7pPr marL="29718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7pPr>
            <a:lvl8pPr marL="34290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8pPr>
            <a:lvl9pPr marL="38862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9pPr>
          </a:lstStyle>
          <a:p>
            <a:pPr algn="ctr" eaLnBrk="1" fontAlgn="auto" hangingPunct="1">
              <a:spcBef>
                <a:spcPct val="0"/>
              </a:spcBef>
              <a:spcAft>
                <a:spcPts val="0"/>
              </a:spcAft>
              <a:buClrTx/>
              <a:buSzTx/>
              <a:buFontTx/>
              <a:buNone/>
            </a:pPr>
            <a:r>
              <a:rPr lang="en-GB" altLang="it-IT" sz="1600">
                <a:ea typeface=""/>
              </a:rPr>
              <a:t>HR 0.89 </a:t>
            </a:r>
          </a:p>
          <a:p>
            <a:pPr algn="ctr" eaLnBrk="1" fontAlgn="auto" hangingPunct="1">
              <a:spcBef>
                <a:spcPct val="0"/>
              </a:spcBef>
              <a:spcAft>
                <a:spcPts val="0"/>
              </a:spcAft>
              <a:buClrTx/>
              <a:buSzTx/>
              <a:buFontTx/>
              <a:buNone/>
            </a:pPr>
            <a:r>
              <a:rPr lang="en-GB" altLang="it-IT" sz="1600">
                <a:ea typeface=""/>
              </a:rPr>
              <a:t>(95% CI 0.73–1.08)</a:t>
            </a:r>
          </a:p>
        </p:txBody>
      </p:sp>
      <p:sp>
        <p:nvSpPr>
          <p:cNvPr id="612359" name="TextBox 97"/>
          <p:cNvSpPr txBox="1">
            <a:spLocks noChangeArrowheads="1"/>
          </p:cNvSpPr>
          <p:nvPr/>
        </p:nvSpPr>
        <p:spPr bwMode="auto">
          <a:xfrm>
            <a:off x="596574" y="1377973"/>
            <a:ext cx="44996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5000"/>
              </a:spcBef>
              <a:buClr>
                <a:schemeClr val="bg2"/>
              </a:buClr>
              <a:buSzPct val="80000"/>
              <a:buFont typeface="Wingdings" pitchFamily="2" charset="2"/>
              <a:buChar char=""/>
              <a:tabLst>
                <a:tab pos="1238250" algn="l"/>
              </a:tabLst>
              <a:defRPr sz="2000">
                <a:solidFill>
                  <a:srgbClr val="595959"/>
                </a:solidFill>
                <a:latin typeface="Arial" pitchFamily="34" charset="0"/>
              </a:defRPr>
            </a:lvl1pPr>
            <a:lvl2pPr marL="742950" indent="-285750" eaLnBrk="0" hangingPunct="0">
              <a:spcBef>
                <a:spcPct val="25000"/>
              </a:spcBef>
              <a:buClr>
                <a:schemeClr val="bg2"/>
              </a:buClr>
              <a:buFont typeface="Symbol" pitchFamily="18" charset="2"/>
              <a:buChar char=""/>
              <a:tabLst>
                <a:tab pos="1238250" algn="l"/>
              </a:tabLst>
              <a:defRPr>
                <a:solidFill>
                  <a:srgbClr val="595959"/>
                </a:solidFill>
                <a:latin typeface="Arial" pitchFamily="34" charset="0"/>
              </a:defRPr>
            </a:lvl2pPr>
            <a:lvl3pPr marL="11430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3pPr>
            <a:lvl4pPr marL="16002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4pPr>
            <a:lvl5pPr marL="2057400" indent="-228600" eaLnBrk="0" hangingPunct="0">
              <a:spcBef>
                <a:spcPct val="25000"/>
              </a:spcBef>
              <a:buClr>
                <a:schemeClr val="bg2"/>
              </a:buClr>
              <a:buFont typeface="Arial" pitchFamily="34" charset="0"/>
              <a:buChar char="–"/>
              <a:defRPr sz="1600">
                <a:solidFill>
                  <a:srgbClr val="595959"/>
                </a:solidFill>
                <a:latin typeface="Arial" pitchFamily="34" charset="0"/>
              </a:defRPr>
            </a:lvl5pPr>
            <a:lvl6pPr marL="25146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6pPr>
            <a:lvl7pPr marL="29718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7pPr>
            <a:lvl8pPr marL="34290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8pPr>
            <a:lvl9pPr marL="38862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9pPr>
          </a:lstStyle>
          <a:p>
            <a:pPr algn="ctr" eaLnBrk="1" fontAlgn="auto" hangingPunct="1">
              <a:spcBef>
                <a:spcPct val="50000"/>
              </a:spcBef>
              <a:spcAft>
                <a:spcPts val="0"/>
              </a:spcAft>
              <a:buClrTx/>
              <a:buSzTx/>
              <a:buFontTx/>
              <a:buNone/>
            </a:pPr>
            <a:r>
              <a:rPr lang="en-GB" altLang="en-US" b="1">
                <a:ea typeface=""/>
                <a:cs typeface="Arial" pitchFamily="34" charset="0"/>
              </a:rPr>
              <a:t>Primary efficacy endpoint: Stroke/SE</a:t>
            </a:r>
          </a:p>
        </p:txBody>
      </p:sp>
      <p:sp>
        <p:nvSpPr>
          <p:cNvPr id="22" name="TextBox 8"/>
          <p:cNvSpPr txBox="1"/>
          <p:nvPr/>
        </p:nvSpPr>
        <p:spPr>
          <a:xfrm>
            <a:off x="608490" y="5645427"/>
            <a:ext cx="8274051" cy="583924"/>
          </a:xfrm>
          <a:prstGeom prst="rect">
            <a:avLst/>
          </a:prstGeom>
          <a:solidFill>
            <a:schemeClr val="bg1"/>
          </a:solidFill>
          <a:ln w="19050" algn="ctr">
            <a:solidFill>
              <a:srgbClr val="000000"/>
            </a:solidFill>
            <a:miter lim="800000"/>
            <a:headEnd/>
            <a:tailEnd/>
          </a:ln>
          <a:effectLst/>
          <a:scene3d>
            <a:camera prst="orthographicFront"/>
            <a:lightRig rig="threePt" dir="t"/>
          </a:scene3d>
          <a:sp3d>
            <a:bevelT w="165100" prst="coolSlant"/>
          </a:sp3d>
        </p:spPr>
        <p:txBody>
          <a:bodyPr lIns="72000" tIns="36000" rIns="72000" bIns="36000" anchor="ctr"/>
          <a:lstStyle>
            <a:defPPr>
              <a:defRPr lang="en-US"/>
            </a:defPPr>
            <a:lvl1pPr algn="ctr" eaLnBrk="1" hangingPunct="1">
              <a:spcBef>
                <a:spcPct val="25000"/>
              </a:spcBef>
              <a:buClr>
                <a:schemeClr val="accent1"/>
              </a:buClr>
              <a:buSzPct val="80000"/>
              <a:buFont typeface="Wingdings" pitchFamily="2" charset="2"/>
              <a:buNone/>
              <a:tabLst>
                <a:tab pos="55563" algn="l"/>
              </a:tabLst>
              <a:defRPr sz="1600">
                <a:solidFill>
                  <a:schemeClr val="tx1">
                    <a:lumMod val="65000"/>
                    <a:lumOff val="35000"/>
                  </a:schemeClr>
                </a:solidFill>
              </a:defRPr>
            </a:lvl1pPr>
            <a:lvl2pPr marL="742950" indent="-285750" eaLnBrk="0" hangingPunct="0">
              <a:tabLst>
                <a:tab pos="55563" algn="l"/>
              </a:tabLst>
            </a:lvl2pPr>
            <a:lvl3pPr marL="1143000" indent="-228600" eaLnBrk="0" hangingPunct="0">
              <a:tabLst>
                <a:tab pos="55563" algn="l"/>
              </a:tabLst>
            </a:lvl3pPr>
            <a:lvl4pPr marL="1600200" indent="-228600" eaLnBrk="0" hangingPunct="0">
              <a:tabLst>
                <a:tab pos="55563" algn="l"/>
              </a:tabLst>
            </a:lvl4pPr>
            <a:lvl5pPr marL="2057400" indent="-228600" eaLnBrk="0" hangingPunct="0">
              <a:tabLst>
                <a:tab pos="55563" algn="l"/>
              </a:tabLst>
            </a:lvl5pPr>
            <a:lvl6pPr marL="2514600" indent="-228600" eaLnBrk="0" fontAlgn="base" hangingPunct="0">
              <a:spcBef>
                <a:spcPct val="50000"/>
              </a:spcBef>
              <a:spcAft>
                <a:spcPct val="0"/>
              </a:spcAft>
              <a:tabLst>
                <a:tab pos="55563" algn="l"/>
              </a:tabLst>
            </a:lvl6pPr>
            <a:lvl7pPr marL="2971800" indent="-228600" eaLnBrk="0" fontAlgn="base" hangingPunct="0">
              <a:spcBef>
                <a:spcPct val="50000"/>
              </a:spcBef>
              <a:spcAft>
                <a:spcPct val="0"/>
              </a:spcAft>
              <a:tabLst>
                <a:tab pos="55563" algn="l"/>
              </a:tabLst>
            </a:lvl7pPr>
            <a:lvl8pPr marL="3429000" indent="-228600" eaLnBrk="0" fontAlgn="base" hangingPunct="0">
              <a:spcBef>
                <a:spcPct val="50000"/>
              </a:spcBef>
              <a:spcAft>
                <a:spcPct val="0"/>
              </a:spcAft>
              <a:tabLst>
                <a:tab pos="55563" algn="l"/>
              </a:tabLst>
            </a:lvl8pPr>
            <a:lvl9pPr marL="3886200" indent="-228600" eaLnBrk="0" fontAlgn="base" hangingPunct="0">
              <a:spcBef>
                <a:spcPct val="50000"/>
              </a:spcBef>
              <a:spcAft>
                <a:spcPct val="0"/>
              </a:spcAft>
              <a:tabLst>
                <a:tab pos="55563" algn="l"/>
              </a:tabLst>
            </a:lvl9pPr>
          </a:lstStyle>
          <a:p>
            <a:pPr fontAlgn="auto">
              <a:spcAft>
                <a:spcPts val="0"/>
              </a:spcAft>
              <a:buClr>
                <a:srgbClr val="EC008C"/>
              </a:buClr>
              <a:defRPr/>
            </a:pPr>
            <a:r>
              <a:rPr lang="en-GB" dirty="0">
                <a:solidFill>
                  <a:srgbClr val="000000">
                    <a:lumMod val="65000"/>
                    <a:lumOff val="35000"/>
                  </a:srgbClr>
                </a:solidFill>
                <a:ea typeface=""/>
              </a:rPr>
              <a:t>Consistent </a:t>
            </a:r>
            <a:r>
              <a:rPr lang="en-GB" dirty="0" smtClean="0">
                <a:solidFill>
                  <a:srgbClr val="000000">
                    <a:lumMod val="65000"/>
                    <a:lumOff val="35000"/>
                  </a:srgbClr>
                </a:solidFill>
                <a:ea typeface=""/>
              </a:rPr>
              <a:t>efficacy of </a:t>
            </a:r>
            <a:r>
              <a:rPr lang="en-GB" dirty="0" err="1">
                <a:solidFill>
                  <a:srgbClr val="000000">
                    <a:lumMod val="65000"/>
                    <a:lumOff val="35000"/>
                  </a:srgbClr>
                </a:solidFill>
                <a:ea typeface=""/>
              </a:rPr>
              <a:t>rivaroxaban</a:t>
            </a:r>
            <a:r>
              <a:rPr lang="en-GB" dirty="0">
                <a:solidFill>
                  <a:srgbClr val="000000">
                    <a:lumMod val="65000"/>
                    <a:lumOff val="35000"/>
                  </a:srgbClr>
                </a:solidFill>
                <a:ea typeface=""/>
              </a:rPr>
              <a:t> vs. warfarin in NVAF patients with moderate renal impairment</a:t>
            </a:r>
          </a:p>
        </p:txBody>
      </p:sp>
      <p:sp>
        <p:nvSpPr>
          <p:cNvPr id="612363" name="TextBox 3"/>
          <p:cNvSpPr txBox="1">
            <a:spLocks noChangeArrowheads="1"/>
          </p:cNvSpPr>
          <p:nvPr/>
        </p:nvSpPr>
        <p:spPr bwMode="auto">
          <a:xfrm>
            <a:off x="619125" y="6236789"/>
            <a:ext cx="8274050"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spcBef>
                <a:spcPct val="25000"/>
              </a:spcBef>
              <a:buClr>
                <a:schemeClr val="bg2"/>
              </a:buClr>
              <a:buSzPct val="80000"/>
              <a:buFont typeface="Wingdings" pitchFamily="2" charset="2"/>
              <a:buChar char=""/>
              <a:tabLst>
                <a:tab pos="1238250" algn="l"/>
              </a:tabLst>
              <a:defRPr sz="2000">
                <a:solidFill>
                  <a:srgbClr val="595959"/>
                </a:solidFill>
                <a:latin typeface="Arial" pitchFamily="34" charset="0"/>
              </a:defRPr>
            </a:lvl1pPr>
            <a:lvl2pPr marL="742950" indent="-285750" eaLnBrk="0" hangingPunct="0">
              <a:spcBef>
                <a:spcPct val="25000"/>
              </a:spcBef>
              <a:buClr>
                <a:schemeClr val="bg2"/>
              </a:buClr>
              <a:buFont typeface="Symbol" pitchFamily="18" charset="2"/>
              <a:buChar char=""/>
              <a:tabLst>
                <a:tab pos="1238250" algn="l"/>
              </a:tabLst>
              <a:defRPr>
                <a:solidFill>
                  <a:srgbClr val="595959"/>
                </a:solidFill>
                <a:latin typeface="Arial" pitchFamily="34" charset="0"/>
              </a:defRPr>
            </a:lvl2pPr>
            <a:lvl3pPr marL="11430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3pPr>
            <a:lvl4pPr marL="1600200" indent="-228600" eaLnBrk="0" hangingPunct="0">
              <a:spcBef>
                <a:spcPct val="25000"/>
              </a:spcBef>
              <a:buClr>
                <a:schemeClr val="bg2"/>
              </a:buClr>
              <a:buFont typeface="Arial" pitchFamily="34" charset="0"/>
              <a:buChar char="–"/>
              <a:tabLst>
                <a:tab pos="1238250" algn="l"/>
              </a:tabLst>
              <a:defRPr sz="1600">
                <a:solidFill>
                  <a:srgbClr val="595959"/>
                </a:solidFill>
                <a:latin typeface="Arial" pitchFamily="34" charset="0"/>
              </a:defRPr>
            </a:lvl4pPr>
            <a:lvl5pPr marL="2057400" indent="-228600" eaLnBrk="0" hangingPunct="0">
              <a:spcBef>
                <a:spcPct val="25000"/>
              </a:spcBef>
              <a:buClr>
                <a:schemeClr val="bg2"/>
              </a:buClr>
              <a:buFont typeface="Arial" pitchFamily="34" charset="0"/>
              <a:buChar char="–"/>
              <a:defRPr sz="1600">
                <a:solidFill>
                  <a:srgbClr val="595959"/>
                </a:solidFill>
                <a:latin typeface="Arial" pitchFamily="34" charset="0"/>
              </a:defRPr>
            </a:lvl5pPr>
            <a:lvl6pPr marL="25146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6pPr>
            <a:lvl7pPr marL="29718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7pPr>
            <a:lvl8pPr marL="34290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8pPr>
            <a:lvl9pPr marL="3886200" indent="-228600" eaLnBrk="0" fontAlgn="base" hangingPunct="0">
              <a:spcBef>
                <a:spcPct val="25000"/>
              </a:spcBef>
              <a:spcAft>
                <a:spcPct val="0"/>
              </a:spcAft>
              <a:buClr>
                <a:schemeClr val="bg2"/>
              </a:buClr>
              <a:buFont typeface="Arial" pitchFamily="34" charset="0"/>
              <a:buChar char="–"/>
              <a:defRPr sz="1600">
                <a:solidFill>
                  <a:srgbClr val="595959"/>
                </a:solidFill>
                <a:latin typeface="Arial" pitchFamily="34" charset="0"/>
              </a:defRPr>
            </a:lvl9pPr>
          </a:lstStyle>
          <a:p>
            <a:pPr eaLnBrk="1" fontAlgn="auto" hangingPunct="1">
              <a:spcBef>
                <a:spcPct val="50000"/>
              </a:spcBef>
              <a:spcAft>
                <a:spcPts val="0"/>
              </a:spcAft>
              <a:buClrTx/>
              <a:buSzTx/>
              <a:buFontTx/>
              <a:buNone/>
            </a:pPr>
            <a:r>
              <a:rPr lang="da-DK" altLang="it-IT" sz="1000" dirty="0">
                <a:ea typeface=""/>
                <a:cs typeface="Arial" pitchFamily="34" charset="0"/>
              </a:rPr>
              <a:t>Intent-to-treat population </a:t>
            </a:r>
          </a:p>
          <a:p>
            <a:pPr eaLnBrk="1" fontAlgn="auto" hangingPunct="1">
              <a:spcBef>
                <a:spcPct val="50000"/>
              </a:spcBef>
              <a:spcAft>
                <a:spcPts val="0"/>
              </a:spcAft>
              <a:buClrTx/>
              <a:buSzTx/>
              <a:buFontTx/>
              <a:buNone/>
            </a:pPr>
            <a:r>
              <a:rPr lang="da-DK" altLang="it-IT" sz="1000" dirty="0">
                <a:ea typeface=""/>
                <a:cs typeface="Arial" pitchFamily="34" charset="0"/>
              </a:rPr>
              <a:t>Fox KA et al. Eur Heart J. 2011;32(19):2387–2394.</a:t>
            </a:r>
          </a:p>
        </p:txBody>
      </p:sp>
      <p:sp>
        <p:nvSpPr>
          <p:cNvPr id="10" name="Rettangolo 9"/>
          <p:cNvSpPr/>
          <p:nvPr/>
        </p:nvSpPr>
        <p:spPr bwMode="auto">
          <a:xfrm>
            <a:off x="7452320" y="6237312"/>
            <a:ext cx="1691680" cy="620688"/>
          </a:xfrm>
          <a:prstGeom prst="rect">
            <a:avLst/>
          </a:prstGeom>
          <a:solidFill>
            <a:schemeClr val="bg1"/>
          </a:solidFill>
          <a:ln w="19050" algn="ctr">
            <a:solidFill>
              <a:schemeClr val="bg1"/>
            </a:solidFill>
            <a:miter lim="800000"/>
            <a:headEnd/>
            <a:tailEnd/>
          </a:ln>
          <a:effectLst/>
          <a:extLst/>
        </p:spPr>
        <p:txBody>
          <a:bodyPr wrap="square" lIns="0" tIns="0" rIns="0" bIns="0" rtlCol="0" anchor="ctr">
            <a:noAutofit/>
          </a:bodyPr>
          <a:lstStyle/>
          <a:p>
            <a:pPr algn="ctr" fontAlgn="auto">
              <a:spcBef>
                <a:spcPts val="0"/>
              </a:spcBef>
              <a:spcAft>
                <a:spcPts val="0"/>
              </a:spcAft>
            </a:pPr>
            <a:endParaRPr lang="it-IT" sz="1600" dirty="0">
              <a:solidFill>
                <a:srgbClr val="000000">
                  <a:lumMod val="65000"/>
                  <a:lumOff val="35000"/>
                </a:srgbClr>
              </a:solidFill>
              <a:latin typeface="Arial"/>
              <a:ea typeface=""/>
            </a:endParaRPr>
          </a:p>
        </p:txBody>
      </p:sp>
      <p:sp>
        <p:nvSpPr>
          <p:cNvPr id="13" name="Rettangolo 12"/>
          <p:cNvSpPr/>
          <p:nvPr/>
        </p:nvSpPr>
        <p:spPr>
          <a:xfrm rot="16200000">
            <a:off x="8097009" y="5699718"/>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custDataLst>
      <p:tags r:id="rId2"/>
    </p:custDataLst>
    <p:extLst>
      <p:ext uri="{BB962C8B-B14F-4D97-AF65-F5344CB8AC3E}">
        <p14:creationId xmlns:p14="http://schemas.microsoft.com/office/powerpoint/2010/main" val="176139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1"/>
          <p:cNvGraphicFramePr>
            <a:graphicFrameLocks/>
          </p:cNvGraphicFramePr>
          <p:nvPr>
            <p:extLst/>
          </p:nvPr>
        </p:nvGraphicFramePr>
        <p:xfrm>
          <a:off x="904412" y="2233520"/>
          <a:ext cx="7440796" cy="2176341"/>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7"/>
          <p:cNvSpPr/>
          <p:nvPr/>
        </p:nvSpPr>
        <p:spPr bwMode="auto">
          <a:xfrm>
            <a:off x="6710665" y="4293444"/>
            <a:ext cx="1970335" cy="503709"/>
          </a:xfrm>
          <a:prstGeom prst="rect">
            <a:avLst/>
          </a:prstGeom>
          <a:solidFill>
            <a:schemeClr val="tx2"/>
          </a:solidFill>
          <a:ln w="19050" algn="ctr">
            <a:noFill/>
            <a:miter lim="800000"/>
            <a:headEnd/>
            <a:tailEnd/>
          </a:ln>
          <a:effectLst/>
          <a:extLst/>
        </p:spPr>
        <p:txBody>
          <a:bodyPr wrap="square" lIns="0" tIns="0" rIns="0" bIns="0" rtlCol="0" anchor="ctr">
            <a:noAutofit/>
          </a:bodyPr>
          <a:lstStyle/>
          <a:p>
            <a:pPr marL="626400" fontAlgn="auto">
              <a:spcBef>
                <a:spcPts val="0"/>
              </a:spcBef>
              <a:spcAft>
                <a:spcPts val="0"/>
              </a:spcAft>
            </a:pPr>
            <a:r>
              <a:rPr lang="en-GB" sz="1600" dirty="0">
                <a:solidFill>
                  <a:srgbClr val="FFFFFF"/>
                </a:solidFill>
                <a:latin typeface="Arial"/>
                <a:ea typeface=""/>
              </a:rPr>
              <a:t>Fatal</a:t>
            </a:r>
            <a:br>
              <a:rPr lang="en-GB" sz="1600" dirty="0">
                <a:solidFill>
                  <a:srgbClr val="FFFFFF"/>
                </a:solidFill>
                <a:latin typeface="Arial"/>
                <a:ea typeface=""/>
              </a:rPr>
            </a:br>
            <a:r>
              <a:rPr lang="en-GB" sz="1600" dirty="0">
                <a:solidFill>
                  <a:srgbClr val="FFFFFF"/>
                </a:solidFill>
                <a:latin typeface="Arial"/>
                <a:ea typeface=""/>
              </a:rPr>
              <a:t>bleeding</a:t>
            </a:r>
          </a:p>
        </p:txBody>
      </p:sp>
      <p:sp>
        <p:nvSpPr>
          <p:cNvPr id="6" name="Rectangle 48"/>
          <p:cNvSpPr/>
          <p:nvPr/>
        </p:nvSpPr>
        <p:spPr bwMode="auto">
          <a:xfrm>
            <a:off x="2614031" y="4293444"/>
            <a:ext cx="1970335" cy="503709"/>
          </a:xfrm>
          <a:prstGeom prst="rect">
            <a:avLst/>
          </a:prstGeom>
          <a:solidFill>
            <a:schemeClr val="tx2"/>
          </a:solidFill>
          <a:ln w="19050" algn="ctr">
            <a:noFill/>
            <a:miter lim="800000"/>
            <a:headEnd/>
            <a:tailEnd/>
          </a:ln>
          <a:effectLst/>
          <a:extLst/>
        </p:spPr>
        <p:txBody>
          <a:bodyPr wrap="square" lIns="0" tIns="0" rIns="0" bIns="0" rtlCol="0" anchor="ctr">
            <a:noAutofit/>
          </a:bodyPr>
          <a:lstStyle/>
          <a:p>
            <a:pPr marL="625475" fontAlgn="auto">
              <a:spcBef>
                <a:spcPts val="0"/>
              </a:spcBef>
              <a:spcAft>
                <a:spcPts val="0"/>
              </a:spcAft>
            </a:pPr>
            <a:r>
              <a:rPr lang="en-GB" sz="1600" dirty="0">
                <a:solidFill>
                  <a:srgbClr val="FFFFFF"/>
                </a:solidFill>
                <a:latin typeface="Arial"/>
                <a:ea typeface=""/>
              </a:rPr>
              <a:t>Clinical organ bleeding</a:t>
            </a:r>
          </a:p>
        </p:txBody>
      </p:sp>
      <p:sp>
        <p:nvSpPr>
          <p:cNvPr id="7" name="Rectangle 49"/>
          <p:cNvSpPr/>
          <p:nvPr/>
        </p:nvSpPr>
        <p:spPr bwMode="auto">
          <a:xfrm>
            <a:off x="4658555" y="4293444"/>
            <a:ext cx="1970335" cy="503709"/>
          </a:xfrm>
          <a:prstGeom prst="rect">
            <a:avLst/>
          </a:prstGeom>
          <a:solidFill>
            <a:schemeClr val="tx2"/>
          </a:solidFill>
          <a:ln w="19050" algn="ctr">
            <a:noFill/>
            <a:miter lim="800000"/>
            <a:headEnd/>
            <a:tailEnd/>
          </a:ln>
          <a:effectLst/>
          <a:extLst/>
        </p:spPr>
        <p:txBody>
          <a:bodyPr wrap="square" lIns="0" tIns="0" rIns="0" bIns="0" rtlCol="0" anchor="ctr">
            <a:noAutofit/>
          </a:bodyPr>
          <a:lstStyle/>
          <a:p>
            <a:pPr marL="626400" fontAlgn="auto">
              <a:spcBef>
                <a:spcPts val="0"/>
              </a:spcBef>
              <a:spcAft>
                <a:spcPts val="0"/>
              </a:spcAft>
            </a:pPr>
            <a:r>
              <a:rPr lang="en-GB" sz="1600" dirty="0">
                <a:solidFill>
                  <a:srgbClr val="FFFFFF"/>
                </a:solidFill>
                <a:latin typeface="Arial"/>
                <a:ea typeface=""/>
              </a:rPr>
              <a:t>ICH</a:t>
            </a:r>
          </a:p>
        </p:txBody>
      </p:sp>
      <p:pic>
        <p:nvPicPr>
          <p:cNvPr id="8" name="Picture 50" descr="organ-bleeding.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1851" y="4334158"/>
            <a:ext cx="280935" cy="422319"/>
          </a:xfrm>
          <a:prstGeom prst="rect">
            <a:avLst/>
          </a:prstGeom>
          <a:noFill/>
          <a:ln>
            <a:noFill/>
          </a:ln>
        </p:spPr>
      </p:pic>
      <p:pic>
        <p:nvPicPr>
          <p:cNvPr id="9" name="Picture 51" descr="ich.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3633" y="4334158"/>
            <a:ext cx="280935" cy="422319"/>
          </a:xfrm>
          <a:prstGeom prst="rect">
            <a:avLst/>
          </a:prstGeom>
          <a:noFill/>
          <a:ln>
            <a:noFill/>
          </a:ln>
        </p:spPr>
      </p:pic>
      <p:pic>
        <p:nvPicPr>
          <p:cNvPr id="10" name="Picture 52" descr="fatal-bleeding.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5747" y="4334158"/>
            <a:ext cx="280935" cy="422319"/>
          </a:xfrm>
          <a:prstGeom prst="rect">
            <a:avLst/>
          </a:prstGeom>
          <a:noFill/>
          <a:ln>
            <a:noFill/>
          </a:ln>
        </p:spPr>
      </p:pic>
      <p:sp>
        <p:nvSpPr>
          <p:cNvPr id="11" name="TextBox 53"/>
          <p:cNvSpPr txBox="1"/>
          <p:nvPr/>
        </p:nvSpPr>
        <p:spPr>
          <a:xfrm rot="16200000">
            <a:off x="-595848" y="2996155"/>
            <a:ext cx="2190619" cy="340735"/>
          </a:xfrm>
          <a:prstGeom prst="rect">
            <a:avLst/>
          </a:prstGeom>
          <a:noFill/>
        </p:spPr>
        <p:txBody>
          <a:bodyPr wrap="square" lIns="90000" tIns="46800" rIns="90000" bIns="46800" rtlCol="0" anchor="ctr">
            <a:spAutoFit/>
          </a:bodyPr>
          <a:lstStyle/>
          <a:p>
            <a:pPr algn="ctr" fontAlgn="auto">
              <a:spcBef>
                <a:spcPts val="0"/>
              </a:spcBef>
              <a:spcAft>
                <a:spcPts val="0"/>
              </a:spcAft>
            </a:pPr>
            <a:r>
              <a:rPr lang="en-GB" sz="1600" b="1" dirty="0">
                <a:solidFill>
                  <a:srgbClr val="000000">
                    <a:lumMod val="65000"/>
                    <a:lumOff val="35000"/>
                  </a:srgbClr>
                </a:solidFill>
                <a:latin typeface="Arial"/>
                <a:ea typeface=""/>
              </a:rPr>
              <a:t>Event rate (%/year)</a:t>
            </a:r>
          </a:p>
        </p:txBody>
      </p:sp>
      <p:sp>
        <p:nvSpPr>
          <p:cNvPr id="12" name="Rectangle 29"/>
          <p:cNvSpPr/>
          <p:nvPr/>
        </p:nvSpPr>
        <p:spPr bwMode="auto">
          <a:xfrm>
            <a:off x="565218" y="4293444"/>
            <a:ext cx="1970335" cy="503709"/>
          </a:xfrm>
          <a:prstGeom prst="rect">
            <a:avLst/>
          </a:prstGeom>
          <a:solidFill>
            <a:schemeClr val="tx2"/>
          </a:solidFill>
          <a:ln w="19050" algn="ctr">
            <a:noFill/>
            <a:miter lim="800000"/>
            <a:headEnd/>
            <a:tailEnd/>
          </a:ln>
          <a:effectLst/>
          <a:extLst/>
        </p:spPr>
        <p:txBody>
          <a:bodyPr wrap="square" lIns="0" tIns="0" rIns="0" bIns="0" rtlCol="0" anchor="ctr">
            <a:noAutofit/>
          </a:bodyPr>
          <a:lstStyle/>
          <a:p>
            <a:pPr marL="625475" indent="-263525" fontAlgn="auto">
              <a:spcBef>
                <a:spcPts val="0"/>
              </a:spcBef>
              <a:spcAft>
                <a:spcPts val="0"/>
              </a:spcAft>
            </a:pPr>
            <a:r>
              <a:rPr lang="en-GB" sz="1600" dirty="0">
                <a:solidFill>
                  <a:srgbClr val="FFFFFF"/>
                </a:solidFill>
                <a:latin typeface="Arial"/>
                <a:ea typeface=""/>
              </a:rPr>
              <a:t>Major bleeding</a:t>
            </a:r>
          </a:p>
        </p:txBody>
      </p:sp>
      <p:grpSp>
        <p:nvGrpSpPr>
          <p:cNvPr id="13" name="Group 3"/>
          <p:cNvGrpSpPr/>
          <p:nvPr/>
        </p:nvGrpSpPr>
        <p:grpSpPr>
          <a:xfrm>
            <a:off x="709025" y="1772834"/>
            <a:ext cx="7853755" cy="2342707"/>
            <a:chOff x="964245" y="1336417"/>
            <a:chExt cx="7605286" cy="2952898"/>
          </a:xfrm>
        </p:grpSpPr>
        <p:grpSp>
          <p:nvGrpSpPr>
            <p:cNvPr id="15" name="Group 15"/>
            <p:cNvGrpSpPr/>
            <p:nvPr/>
          </p:nvGrpSpPr>
          <p:grpSpPr>
            <a:xfrm>
              <a:off x="2932382" y="2852938"/>
              <a:ext cx="5637149" cy="1436377"/>
              <a:chOff x="1904267" y="2587745"/>
              <a:chExt cx="5637149" cy="1436377"/>
            </a:xfrm>
          </p:grpSpPr>
          <p:sp>
            <p:nvSpPr>
              <p:cNvPr id="19" name="Rectangle 59"/>
              <p:cNvSpPr/>
              <p:nvPr/>
            </p:nvSpPr>
            <p:spPr>
              <a:xfrm>
                <a:off x="2057141" y="3099860"/>
                <a:ext cx="861028" cy="426735"/>
              </a:xfrm>
              <a:prstGeom prst="rect">
                <a:avLst/>
              </a:prstGeom>
            </p:spPr>
            <p:txBody>
              <a:bodyPr wrap="square">
                <a:spAutoFit/>
              </a:bodyPr>
              <a:lstStyle/>
              <a:p>
                <a:pPr algn="ctr" fontAlgn="auto">
                  <a:spcBef>
                    <a:spcPts val="0"/>
                  </a:spcBef>
                  <a:spcAft>
                    <a:spcPts val="0"/>
                  </a:spcAft>
                </a:pPr>
                <a:r>
                  <a:rPr lang="de-DE" sz="1600" b="1" dirty="0">
                    <a:solidFill>
                      <a:srgbClr val="6F3130"/>
                    </a:solidFill>
                    <a:latin typeface="Arial"/>
                    <a:ea typeface=""/>
                  </a:rPr>
                  <a:t>1.4</a:t>
                </a:r>
              </a:p>
            </p:txBody>
          </p:sp>
          <p:sp>
            <p:nvSpPr>
              <p:cNvPr id="20" name="Rectangle 60"/>
              <p:cNvSpPr/>
              <p:nvPr/>
            </p:nvSpPr>
            <p:spPr>
              <a:xfrm>
                <a:off x="4032480" y="3304783"/>
                <a:ext cx="861028" cy="426735"/>
              </a:xfrm>
              <a:prstGeom prst="rect">
                <a:avLst/>
              </a:prstGeom>
            </p:spPr>
            <p:txBody>
              <a:bodyPr wrap="square">
                <a:spAutoFit/>
              </a:bodyPr>
              <a:lstStyle/>
              <a:p>
                <a:pPr algn="ctr" fontAlgn="auto">
                  <a:spcBef>
                    <a:spcPts val="0"/>
                  </a:spcBef>
                  <a:spcAft>
                    <a:spcPts val="0"/>
                  </a:spcAft>
                </a:pPr>
                <a:r>
                  <a:rPr lang="de-DE" sz="1600" b="1" dirty="0">
                    <a:solidFill>
                      <a:srgbClr val="6F3130"/>
                    </a:solidFill>
                    <a:latin typeface="Arial"/>
                    <a:ea typeface=""/>
                  </a:rPr>
                  <a:t>0.9</a:t>
                </a:r>
              </a:p>
            </p:txBody>
          </p:sp>
          <p:sp>
            <p:nvSpPr>
              <p:cNvPr id="21" name="Rectangle 61"/>
              <p:cNvSpPr/>
              <p:nvPr/>
            </p:nvSpPr>
            <p:spPr>
              <a:xfrm>
                <a:off x="6037651" y="3403720"/>
                <a:ext cx="861028" cy="426735"/>
              </a:xfrm>
              <a:prstGeom prst="rect">
                <a:avLst/>
              </a:prstGeom>
            </p:spPr>
            <p:txBody>
              <a:bodyPr wrap="square">
                <a:spAutoFit/>
              </a:bodyPr>
              <a:lstStyle/>
              <a:p>
                <a:pPr algn="ctr" fontAlgn="auto">
                  <a:spcBef>
                    <a:spcPts val="0"/>
                  </a:spcBef>
                  <a:spcAft>
                    <a:spcPts val="0"/>
                  </a:spcAft>
                </a:pPr>
                <a:r>
                  <a:rPr lang="de-DE" sz="1600" b="1" dirty="0">
                    <a:solidFill>
                      <a:srgbClr val="6F3130"/>
                    </a:solidFill>
                    <a:latin typeface="Arial"/>
                    <a:ea typeface=""/>
                  </a:rPr>
                  <a:t>0.7</a:t>
                </a:r>
              </a:p>
            </p:txBody>
          </p:sp>
          <p:sp>
            <p:nvSpPr>
              <p:cNvPr id="22" name="Rectangle 62"/>
              <p:cNvSpPr/>
              <p:nvPr/>
            </p:nvSpPr>
            <p:spPr>
              <a:xfrm>
                <a:off x="2588797" y="3381893"/>
                <a:ext cx="818356" cy="426735"/>
              </a:xfrm>
              <a:prstGeom prst="rect">
                <a:avLst/>
              </a:prstGeom>
            </p:spPr>
            <p:txBody>
              <a:bodyPr wrap="square">
                <a:spAutoFit/>
              </a:bodyPr>
              <a:lstStyle/>
              <a:p>
                <a:pPr algn="ctr" fontAlgn="auto">
                  <a:spcBef>
                    <a:spcPts val="0"/>
                  </a:spcBef>
                  <a:spcAft>
                    <a:spcPts val="0"/>
                  </a:spcAft>
                </a:pPr>
                <a:r>
                  <a:rPr lang="de-DE" sz="1600" b="1" dirty="0">
                    <a:solidFill>
                      <a:srgbClr val="EC008C"/>
                    </a:solidFill>
                    <a:latin typeface="Arial"/>
                    <a:ea typeface=""/>
                  </a:rPr>
                  <a:t>0.8</a:t>
                </a:r>
              </a:p>
            </p:txBody>
          </p:sp>
          <p:sp>
            <p:nvSpPr>
              <p:cNvPr id="23" name="Rectangle 63"/>
              <p:cNvSpPr/>
              <p:nvPr/>
            </p:nvSpPr>
            <p:spPr>
              <a:xfrm>
                <a:off x="4567631" y="3408658"/>
                <a:ext cx="818356" cy="426735"/>
              </a:xfrm>
              <a:prstGeom prst="rect">
                <a:avLst/>
              </a:prstGeom>
            </p:spPr>
            <p:txBody>
              <a:bodyPr wrap="square">
                <a:spAutoFit/>
              </a:bodyPr>
              <a:lstStyle/>
              <a:p>
                <a:pPr algn="ctr" fontAlgn="auto">
                  <a:spcBef>
                    <a:spcPts val="0"/>
                  </a:spcBef>
                  <a:spcAft>
                    <a:spcPts val="0"/>
                  </a:spcAft>
                </a:pPr>
                <a:r>
                  <a:rPr lang="de-DE" sz="1600" b="1" dirty="0">
                    <a:solidFill>
                      <a:srgbClr val="EC008C"/>
                    </a:solidFill>
                    <a:latin typeface="Arial"/>
                    <a:ea typeface=""/>
                  </a:rPr>
                  <a:t>0.7</a:t>
                </a:r>
              </a:p>
            </p:txBody>
          </p:sp>
          <p:sp>
            <p:nvSpPr>
              <p:cNvPr id="24" name="Rectangle 64"/>
              <p:cNvSpPr/>
              <p:nvPr/>
            </p:nvSpPr>
            <p:spPr>
              <a:xfrm>
                <a:off x="6533802" y="3597387"/>
                <a:ext cx="818356" cy="426735"/>
              </a:xfrm>
              <a:prstGeom prst="rect">
                <a:avLst/>
              </a:prstGeom>
            </p:spPr>
            <p:txBody>
              <a:bodyPr wrap="square">
                <a:spAutoFit/>
              </a:bodyPr>
              <a:lstStyle/>
              <a:p>
                <a:pPr algn="ctr" fontAlgn="auto">
                  <a:spcBef>
                    <a:spcPts val="0"/>
                  </a:spcBef>
                  <a:spcAft>
                    <a:spcPts val="0"/>
                  </a:spcAft>
                </a:pPr>
                <a:r>
                  <a:rPr lang="de-DE" sz="1600" b="1" dirty="0">
                    <a:solidFill>
                      <a:srgbClr val="EC008C"/>
                    </a:solidFill>
                    <a:latin typeface="Arial"/>
                    <a:ea typeface=""/>
                  </a:rPr>
                  <a:t>0.3</a:t>
                </a:r>
              </a:p>
            </p:txBody>
          </p:sp>
          <p:sp>
            <p:nvSpPr>
              <p:cNvPr id="25" name="TextBox 12"/>
              <p:cNvSpPr txBox="1"/>
              <p:nvPr/>
            </p:nvSpPr>
            <p:spPr>
              <a:xfrm>
                <a:off x="1904267" y="2587745"/>
                <a:ext cx="1690360" cy="659500"/>
              </a:xfrm>
              <a:prstGeom prst="rect">
                <a:avLst/>
              </a:prstGeom>
              <a:noFill/>
            </p:spPr>
            <p:txBody>
              <a:bodyPr wrap="square" rtlCol="0">
                <a:spAutoFit/>
              </a:bodyPr>
              <a:lstStyle/>
              <a:p>
                <a:pPr algn="ctr" fontAlgn="auto">
                  <a:spcBef>
                    <a:spcPts val="0"/>
                  </a:spcBef>
                  <a:spcAft>
                    <a:spcPts val="0"/>
                  </a:spcAft>
                </a:pPr>
                <a:r>
                  <a:rPr lang="en-US" altLang="en-US" sz="1400" dirty="0">
                    <a:solidFill>
                      <a:srgbClr val="000000">
                        <a:lumMod val="65000"/>
                        <a:lumOff val="35000"/>
                      </a:srgbClr>
                    </a:solidFill>
                    <a:latin typeface="Arial"/>
                    <a:ea typeface="ＭＳ Ｐゴシック" pitchFamily="34" charset="-128"/>
                  </a:rPr>
                  <a:t>HR=0.55</a:t>
                </a:r>
                <a:br>
                  <a:rPr lang="en-US" altLang="en-US" sz="1400" dirty="0">
                    <a:solidFill>
                      <a:srgbClr val="000000">
                        <a:lumMod val="65000"/>
                        <a:lumOff val="35000"/>
                      </a:srgbClr>
                    </a:solidFill>
                    <a:latin typeface="Arial"/>
                    <a:ea typeface="ＭＳ Ｐゴシック" pitchFamily="34" charset="-128"/>
                  </a:rPr>
                </a:br>
                <a:r>
                  <a:rPr lang="en-US" altLang="en-US" sz="1400" dirty="0">
                    <a:solidFill>
                      <a:srgbClr val="000000">
                        <a:lumMod val="65000"/>
                        <a:lumOff val="35000"/>
                      </a:srgbClr>
                    </a:solidFill>
                    <a:latin typeface="Arial"/>
                    <a:ea typeface="ＭＳ Ｐゴシック" pitchFamily="34" charset="-128"/>
                  </a:rPr>
                  <a:t>(95% CI 0.30–1.00)</a:t>
                </a:r>
              </a:p>
            </p:txBody>
          </p:sp>
          <p:sp>
            <p:nvSpPr>
              <p:cNvPr id="26" name="TextBox 12"/>
              <p:cNvSpPr txBox="1"/>
              <p:nvPr/>
            </p:nvSpPr>
            <p:spPr>
              <a:xfrm>
                <a:off x="3877285" y="2797174"/>
                <a:ext cx="1690360" cy="659500"/>
              </a:xfrm>
              <a:prstGeom prst="rect">
                <a:avLst/>
              </a:prstGeom>
              <a:noFill/>
            </p:spPr>
            <p:txBody>
              <a:bodyPr wrap="square" rtlCol="0">
                <a:spAutoFit/>
              </a:bodyPr>
              <a:lstStyle/>
              <a:p>
                <a:pPr algn="ctr" fontAlgn="auto">
                  <a:spcBef>
                    <a:spcPts val="0"/>
                  </a:spcBef>
                  <a:spcAft>
                    <a:spcPts val="0"/>
                  </a:spcAft>
                </a:pPr>
                <a:r>
                  <a:rPr lang="en-US" altLang="en-US" sz="1400" dirty="0">
                    <a:solidFill>
                      <a:srgbClr val="000000">
                        <a:lumMod val="65000"/>
                        <a:lumOff val="35000"/>
                      </a:srgbClr>
                    </a:solidFill>
                    <a:latin typeface="Arial"/>
                    <a:ea typeface="ＭＳ Ｐゴシック" pitchFamily="34" charset="-128"/>
                  </a:rPr>
                  <a:t>HR=0.81</a:t>
                </a:r>
                <a:br>
                  <a:rPr lang="en-US" altLang="en-US" sz="1400" dirty="0">
                    <a:solidFill>
                      <a:srgbClr val="000000">
                        <a:lumMod val="65000"/>
                        <a:lumOff val="35000"/>
                      </a:srgbClr>
                    </a:solidFill>
                    <a:latin typeface="Arial"/>
                    <a:ea typeface="ＭＳ Ｐゴシック" pitchFamily="34" charset="-128"/>
                  </a:rPr>
                </a:br>
                <a:r>
                  <a:rPr lang="en-US" altLang="en-US" sz="1400" dirty="0">
                    <a:solidFill>
                      <a:srgbClr val="000000">
                        <a:lumMod val="65000"/>
                        <a:lumOff val="35000"/>
                      </a:srgbClr>
                    </a:solidFill>
                    <a:latin typeface="Arial"/>
                    <a:ea typeface="ＭＳ Ｐゴシック" pitchFamily="34" charset="-128"/>
                  </a:rPr>
                  <a:t>(95% CI 0.41–1.60)</a:t>
                </a:r>
              </a:p>
            </p:txBody>
          </p:sp>
          <p:sp>
            <p:nvSpPr>
              <p:cNvPr id="27" name="TextBox 12"/>
              <p:cNvSpPr txBox="1"/>
              <p:nvPr/>
            </p:nvSpPr>
            <p:spPr>
              <a:xfrm>
                <a:off x="5851056" y="2895428"/>
                <a:ext cx="1690360" cy="659500"/>
              </a:xfrm>
              <a:prstGeom prst="rect">
                <a:avLst/>
              </a:prstGeom>
              <a:noFill/>
            </p:spPr>
            <p:txBody>
              <a:bodyPr wrap="square" rtlCol="0">
                <a:spAutoFit/>
              </a:bodyPr>
              <a:lstStyle/>
              <a:p>
                <a:pPr algn="ctr" fontAlgn="auto">
                  <a:spcBef>
                    <a:spcPts val="0"/>
                  </a:spcBef>
                  <a:spcAft>
                    <a:spcPts val="0"/>
                  </a:spcAft>
                </a:pPr>
                <a:r>
                  <a:rPr lang="en-US" altLang="en-US" sz="1400" dirty="0">
                    <a:solidFill>
                      <a:srgbClr val="000000">
                        <a:lumMod val="65000"/>
                        <a:lumOff val="35000"/>
                      </a:srgbClr>
                    </a:solidFill>
                    <a:latin typeface="Arial"/>
                    <a:ea typeface="ＭＳ Ｐゴシック" pitchFamily="34" charset="-128"/>
                  </a:rPr>
                  <a:t>HR=0.39</a:t>
                </a:r>
                <a:br>
                  <a:rPr lang="en-US" altLang="en-US" sz="1400" dirty="0">
                    <a:solidFill>
                      <a:srgbClr val="000000">
                        <a:lumMod val="65000"/>
                        <a:lumOff val="35000"/>
                      </a:srgbClr>
                    </a:solidFill>
                    <a:latin typeface="Arial"/>
                    <a:ea typeface="ＭＳ Ｐゴシック" pitchFamily="34" charset="-128"/>
                  </a:rPr>
                </a:br>
                <a:r>
                  <a:rPr lang="en-US" altLang="en-US" sz="1400" dirty="0">
                    <a:solidFill>
                      <a:srgbClr val="000000">
                        <a:lumMod val="65000"/>
                        <a:lumOff val="35000"/>
                      </a:srgbClr>
                    </a:solidFill>
                    <a:latin typeface="Arial"/>
                    <a:ea typeface="ＭＳ Ｐゴシック" pitchFamily="34" charset="-128"/>
                  </a:rPr>
                  <a:t>(95% CI 0.15–0.99)</a:t>
                </a:r>
              </a:p>
            </p:txBody>
          </p:sp>
        </p:grpSp>
        <p:sp>
          <p:nvSpPr>
            <p:cNvPr id="16" name="Rectangle 34"/>
            <p:cNvSpPr/>
            <p:nvPr/>
          </p:nvSpPr>
          <p:spPr>
            <a:xfrm>
              <a:off x="1115616" y="1845772"/>
              <a:ext cx="861028" cy="426735"/>
            </a:xfrm>
            <a:prstGeom prst="rect">
              <a:avLst/>
            </a:prstGeom>
          </p:spPr>
          <p:txBody>
            <a:bodyPr wrap="square">
              <a:spAutoFit/>
            </a:bodyPr>
            <a:lstStyle/>
            <a:p>
              <a:pPr algn="ctr" fontAlgn="auto">
                <a:spcBef>
                  <a:spcPts val="0"/>
                </a:spcBef>
                <a:spcAft>
                  <a:spcPts val="0"/>
                </a:spcAft>
              </a:pPr>
              <a:r>
                <a:rPr lang="de-DE" sz="1600" b="1" dirty="0">
                  <a:solidFill>
                    <a:srgbClr val="6F3130"/>
                  </a:solidFill>
                  <a:latin typeface="Arial"/>
                  <a:ea typeface=""/>
                </a:rPr>
                <a:t>4.7</a:t>
              </a:r>
            </a:p>
          </p:txBody>
        </p:sp>
        <p:sp>
          <p:nvSpPr>
            <p:cNvPr id="17" name="Rectangle 35"/>
            <p:cNvSpPr/>
            <p:nvPr/>
          </p:nvSpPr>
          <p:spPr>
            <a:xfrm>
              <a:off x="1598194" y="1947539"/>
              <a:ext cx="861028" cy="426735"/>
            </a:xfrm>
            <a:prstGeom prst="rect">
              <a:avLst/>
            </a:prstGeom>
          </p:spPr>
          <p:txBody>
            <a:bodyPr wrap="square">
              <a:spAutoFit/>
            </a:bodyPr>
            <a:lstStyle/>
            <a:p>
              <a:pPr algn="ctr" fontAlgn="auto">
                <a:spcBef>
                  <a:spcPts val="0"/>
                </a:spcBef>
                <a:spcAft>
                  <a:spcPts val="0"/>
                </a:spcAft>
              </a:pPr>
              <a:r>
                <a:rPr lang="de-DE" sz="1600" b="1" dirty="0">
                  <a:solidFill>
                    <a:srgbClr val="EC008C"/>
                  </a:solidFill>
                  <a:latin typeface="Arial"/>
                  <a:ea typeface=""/>
                </a:rPr>
                <a:t>4.5</a:t>
              </a:r>
            </a:p>
          </p:txBody>
        </p:sp>
        <p:sp>
          <p:nvSpPr>
            <p:cNvPr id="18" name="TextBox 12"/>
            <p:cNvSpPr txBox="1"/>
            <p:nvPr/>
          </p:nvSpPr>
          <p:spPr>
            <a:xfrm>
              <a:off x="964245" y="1336417"/>
              <a:ext cx="1690360" cy="659500"/>
            </a:xfrm>
            <a:prstGeom prst="rect">
              <a:avLst/>
            </a:prstGeom>
            <a:noFill/>
          </p:spPr>
          <p:txBody>
            <a:bodyPr wrap="square" rtlCol="0">
              <a:spAutoFit/>
            </a:bodyPr>
            <a:lstStyle/>
            <a:p>
              <a:pPr algn="ctr" fontAlgn="auto">
                <a:spcBef>
                  <a:spcPts val="0"/>
                </a:spcBef>
                <a:spcAft>
                  <a:spcPts val="0"/>
                </a:spcAft>
              </a:pPr>
              <a:r>
                <a:rPr lang="en-US" altLang="en-US" sz="1400" dirty="0">
                  <a:solidFill>
                    <a:srgbClr val="000000">
                      <a:lumMod val="65000"/>
                      <a:lumOff val="35000"/>
                    </a:srgbClr>
                  </a:solidFill>
                  <a:latin typeface="Arial"/>
                  <a:ea typeface="ＭＳ Ｐゴシック" pitchFamily="34" charset="-128"/>
                </a:rPr>
                <a:t>HR=0.95</a:t>
              </a:r>
              <a:br>
                <a:rPr lang="en-US" altLang="en-US" sz="1400" dirty="0">
                  <a:solidFill>
                    <a:srgbClr val="000000">
                      <a:lumMod val="65000"/>
                      <a:lumOff val="35000"/>
                    </a:srgbClr>
                  </a:solidFill>
                  <a:latin typeface="Arial"/>
                  <a:ea typeface="ＭＳ Ｐゴシック" pitchFamily="34" charset="-128"/>
                </a:rPr>
              </a:br>
              <a:r>
                <a:rPr lang="en-US" altLang="en-US" sz="1400" dirty="0">
                  <a:solidFill>
                    <a:srgbClr val="000000">
                      <a:lumMod val="65000"/>
                      <a:lumOff val="35000"/>
                    </a:srgbClr>
                  </a:solidFill>
                  <a:latin typeface="Arial"/>
                  <a:ea typeface="ＭＳ Ｐゴシック" pitchFamily="34" charset="-128"/>
                </a:rPr>
                <a:t>(95% CI 0.72–1.26)</a:t>
              </a:r>
            </a:p>
          </p:txBody>
        </p:sp>
      </p:grpSp>
      <p:sp>
        <p:nvSpPr>
          <p:cNvPr id="14" name="TextBox 38"/>
          <p:cNvSpPr txBox="1"/>
          <p:nvPr/>
        </p:nvSpPr>
        <p:spPr>
          <a:xfrm>
            <a:off x="6488803" y="2314274"/>
            <a:ext cx="2287408" cy="309958"/>
          </a:xfrm>
          <a:prstGeom prst="rect">
            <a:avLst/>
          </a:prstGeom>
          <a:noFill/>
        </p:spPr>
        <p:txBody>
          <a:bodyPr wrap="square" lIns="90000" tIns="46800" rIns="90000" bIns="46800" rtlCol="0" anchor="ctr">
            <a:spAutoFit/>
          </a:bodyPr>
          <a:lstStyle/>
          <a:p>
            <a:pPr fontAlgn="auto">
              <a:spcBef>
                <a:spcPts val="0"/>
              </a:spcBef>
              <a:spcAft>
                <a:spcPts val="0"/>
              </a:spcAft>
            </a:pPr>
            <a:r>
              <a:rPr lang="en-GB" sz="1400" b="1" dirty="0">
                <a:solidFill>
                  <a:srgbClr val="000000">
                    <a:lumMod val="65000"/>
                    <a:lumOff val="35000"/>
                  </a:srgbClr>
                </a:solidFill>
                <a:latin typeface="Arial"/>
                <a:ea typeface=""/>
              </a:rPr>
              <a:t>Median age: 79</a:t>
            </a:r>
          </a:p>
        </p:txBody>
      </p:sp>
      <p:grpSp>
        <p:nvGrpSpPr>
          <p:cNvPr id="28" name="Group 39"/>
          <p:cNvGrpSpPr/>
          <p:nvPr/>
        </p:nvGrpSpPr>
        <p:grpSpPr>
          <a:xfrm>
            <a:off x="6624233" y="1678848"/>
            <a:ext cx="2290201" cy="309958"/>
            <a:chOff x="1091316" y="2302152"/>
            <a:chExt cx="2290201" cy="413274"/>
          </a:xfrm>
        </p:grpSpPr>
        <p:sp>
          <p:nvSpPr>
            <p:cNvPr id="29" name="Rectangle 40"/>
            <p:cNvSpPr/>
            <p:nvPr/>
          </p:nvSpPr>
          <p:spPr bwMode="auto">
            <a:xfrm>
              <a:off x="2063424" y="2418264"/>
              <a:ext cx="144016" cy="191999"/>
            </a:xfrm>
            <a:prstGeom prst="rect">
              <a:avLst/>
            </a:prstGeom>
            <a:solidFill>
              <a:srgbClr val="EC008C"/>
            </a:solidFill>
            <a:ln w="19050" algn="ctr">
              <a:noFill/>
              <a:miter lim="800000"/>
              <a:headEnd/>
              <a:tailEnd/>
            </a:ln>
            <a:effectLst/>
            <a:extLst/>
          </p:spPr>
          <p:txBody>
            <a:bodyPr wrap="square" lIns="0" tIns="0" rIns="0" bIns="0" rtlCol="0" anchor="ctr">
              <a:noAutofit/>
            </a:bodyPr>
            <a:lstStyle/>
            <a:p>
              <a:pPr algn="ctr">
                <a:spcBef>
                  <a:spcPct val="50000"/>
                </a:spcBef>
                <a:defRPr/>
              </a:pPr>
              <a:endParaRPr lang="en-GB" sz="1000" kern="0" dirty="0" smtClean="0">
                <a:solidFill>
                  <a:srgbClr val="000000">
                    <a:lumMod val="65000"/>
                    <a:lumOff val="35000"/>
                  </a:srgbClr>
                </a:solidFill>
                <a:latin typeface="Arial"/>
                <a:ea typeface=""/>
              </a:endParaRPr>
            </a:p>
          </p:txBody>
        </p:sp>
        <p:sp>
          <p:nvSpPr>
            <p:cNvPr id="30" name="TextBox 41"/>
            <p:cNvSpPr txBox="1"/>
            <p:nvPr/>
          </p:nvSpPr>
          <p:spPr>
            <a:xfrm>
              <a:off x="2194676" y="2302152"/>
              <a:ext cx="1186841" cy="413274"/>
            </a:xfrm>
            <a:prstGeom prst="rect">
              <a:avLst/>
            </a:prstGeom>
            <a:noFill/>
          </p:spPr>
          <p:txBody>
            <a:bodyPr wrap="none" lIns="90000" tIns="46800" rIns="90000" bIns="46800" rtlCol="0" anchor="ctr">
              <a:spAutoFit/>
            </a:bodyPr>
            <a:lstStyle/>
            <a:p>
              <a:pPr>
                <a:spcBef>
                  <a:spcPct val="50000"/>
                </a:spcBef>
                <a:defRPr/>
              </a:pPr>
              <a:r>
                <a:rPr lang="en-GB" sz="1400" kern="0" dirty="0" smtClean="0">
                  <a:solidFill>
                    <a:srgbClr val="000000">
                      <a:lumMod val="65000"/>
                      <a:lumOff val="35000"/>
                    </a:srgbClr>
                  </a:solidFill>
                  <a:latin typeface="Arial"/>
                  <a:ea typeface=""/>
                </a:rPr>
                <a:t>Rivaroxaban</a:t>
              </a:r>
            </a:p>
          </p:txBody>
        </p:sp>
        <p:sp>
          <p:nvSpPr>
            <p:cNvPr id="31" name="Rectangle 42"/>
            <p:cNvSpPr/>
            <p:nvPr/>
          </p:nvSpPr>
          <p:spPr bwMode="auto">
            <a:xfrm>
              <a:off x="1091316" y="2411881"/>
              <a:ext cx="144016" cy="191999"/>
            </a:xfrm>
            <a:prstGeom prst="rect">
              <a:avLst/>
            </a:prstGeom>
            <a:solidFill>
              <a:srgbClr val="6F3130"/>
            </a:solidFill>
            <a:ln w="19050" algn="ctr">
              <a:noFill/>
              <a:miter lim="800000"/>
              <a:headEnd/>
              <a:tailEnd/>
            </a:ln>
            <a:effectLst/>
            <a:extLst/>
          </p:spPr>
          <p:txBody>
            <a:bodyPr wrap="square" lIns="0" tIns="0" rIns="0" bIns="0" rtlCol="0" anchor="ctr">
              <a:noAutofit/>
            </a:bodyPr>
            <a:lstStyle/>
            <a:p>
              <a:pPr algn="ctr">
                <a:spcBef>
                  <a:spcPct val="50000"/>
                </a:spcBef>
                <a:defRPr/>
              </a:pPr>
              <a:endParaRPr lang="en-GB" sz="1000" kern="0" dirty="0" smtClean="0">
                <a:solidFill>
                  <a:srgbClr val="000000">
                    <a:lumMod val="65000"/>
                    <a:lumOff val="35000"/>
                  </a:srgbClr>
                </a:solidFill>
                <a:latin typeface="Arial"/>
                <a:ea typeface=""/>
              </a:endParaRPr>
            </a:p>
          </p:txBody>
        </p:sp>
        <p:sp>
          <p:nvSpPr>
            <p:cNvPr id="32" name="TextBox 43"/>
            <p:cNvSpPr txBox="1"/>
            <p:nvPr/>
          </p:nvSpPr>
          <p:spPr>
            <a:xfrm>
              <a:off x="1222568" y="2302152"/>
              <a:ext cx="858225" cy="413274"/>
            </a:xfrm>
            <a:prstGeom prst="rect">
              <a:avLst/>
            </a:prstGeom>
            <a:noFill/>
          </p:spPr>
          <p:txBody>
            <a:bodyPr wrap="none" lIns="90000" tIns="46800" rIns="90000" bIns="46800" rtlCol="0" anchor="ctr">
              <a:spAutoFit/>
            </a:bodyPr>
            <a:lstStyle/>
            <a:p>
              <a:pPr>
                <a:spcBef>
                  <a:spcPct val="50000"/>
                </a:spcBef>
                <a:defRPr/>
              </a:pPr>
              <a:r>
                <a:rPr lang="en-GB" sz="1400" kern="0" dirty="0" smtClean="0">
                  <a:solidFill>
                    <a:srgbClr val="000000">
                      <a:lumMod val="65000"/>
                      <a:lumOff val="35000"/>
                    </a:srgbClr>
                  </a:solidFill>
                  <a:latin typeface="Arial"/>
                  <a:ea typeface=""/>
                </a:rPr>
                <a:t>Warfarin</a:t>
              </a:r>
            </a:p>
          </p:txBody>
        </p:sp>
      </p:grpSp>
      <p:sp>
        <p:nvSpPr>
          <p:cNvPr id="33" name="TextBox 8"/>
          <p:cNvSpPr txBox="1"/>
          <p:nvPr/>
        </p:nvSpPr>
        <p:spPr>
          <a:xfrm>
            <a:off x="608490" y="5302303"/>
            <a:ext cx="8274051" cy="715089"/>
          </a:xfrm>
          <a:prstGeom prst="roundRect">
            <a:avLst/>
          </a:prstGeom>
          <a:solidFill>
            <a:srgbClr val="FFFFFF"/>
          </a:solidFill>
          <a:ln w="19050">
            <a:solidFill>
              <a:srgbClr val="3961AC"/>
            </a:solidFill>
          </a:ln>
          <a:effectLst/>
        </p:spPr>
        <p:txBody>
          <a:bodyPr wrap="square" rtlCol="0">
            <a:spAutoFit/>
          </a:bodyPr>
          <a:lstStyle>
            <a:defPPr>
              <a:defRPr lang="de-DE"/>
            </a:defPPr>
            <a:lvl1pPr algn="ctr" fontAlgn="base">
              <a:spcBef>
                <a:spcPct val="50000"/>
              </a:spcBef>
              <a:spcAft>
                <a:spcPct val="0"/>
              </a:spcAft>
              <a:defRPr sz="1600">
                <a:solidFill>
                  <a:srgbClr val="000000">
                    <a:lumMod val="65000"/>
                    <a:lumOff val="35000"/>
                  </a:srgbClr>
                </a:solidFill>
                <a:latin typeface="Arial"/>
              </a:defRPr>
            </a:lvl1pPr>
            <a:lvl2pPr fontAlgn="base">
              <a:spcBef>
                <a:spcPct val="50000"/>
              </a:spcBef>
              <a:spcAft>
                <a:spcPct val="0"/>
              </a:spcAft>
              <a:defRPr>
                <a:latin typeface="Arial" charset="0"/>
              </a:defRPr>
            </a:lvl2pPr>
            <a:lvl3pPr fontAlgn="base">
              <a:spcBef>
                <a:spcPct val="50000"/>
              </a:spcBef>
              <a:spcAft>
                <a:spcPct val="0"/>
              </a:spcAft>
              <a:defRPr>
                <a:latin typeface="Arial" charset="0"/>
              </a:defRPr>
            </a:lvl3pPr>
            <a:lvl4pPr fontAlgn="base">
              <a:spcBef>
                <a:spcPct val="50000"/>
              </a:spcBef>
              <a:spcAft>
                <a:spcPct val="0"/>
              </a:spcAft>
              <a:defRPr>
                <a:latin typeface="Arial" charset="0"/>
              </a:defRPr>
            </a:lvl4pPr>
            <a:lvl5pPr fontAlgn="base">
              <a:spcBef>
                <a:spcPct val="50000"/>
              </a:spcBef>
              <a:spcAft>
                <a:spcPct val="0"/>
              </a:spcAft>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defRPr/>
            </a:pPr>
            <a:r>
              <a:rPr lang="en-GB" sz="1800" kern="0" dirty="0">
                <a:ea typeface=""/>
              </a:rPr>
              <a:t>Safety and efficacy results support the use of rivaroxaban as an alternative </a:t>
            </a:r>
            <a:br>
              <a:rPr lang="en-GB" sz="1800" kern="0" dirty="0">
                <a:ea typeface=""/>
              </a:rPr>
            </a:br>
            <a:r>
              <a:rPr lang="en-GB" sz="1800" kern="0" dirty="0">
                <a:ea typeface=""/>
              </a:rPr>
              <a:t>to warfarin for stroke prevention in patients with moderate renal impairment </a:t>
            </a:r>
          </a:p>
        </p:txBody>
      </p:sp>
      <p:sp>
        <p:nvSpPr>
          <p:cNvPr id="34" name="TextBox 3"/>
          <p:cNvSpPr txBox="1"/>
          <p:nvPr/>
        </p:nvSpPr>
        <p:spPr>
          <a:xfrm>
            <a:off x="323528" y="6422559"/>
            <a:ext cx="8274051" cy="153888"/>
          </a:xfrm>
          <a:prstGeom prst="rect">
            <a:avLst/>
          </a:prstGeom>
          <a:noFill/>
        </p:spPr>
        <p:txBody>
          <a:bodyPr wrap="square" lIns="0" tIns="0" rIns="0" bIns="0" rtlCol="0" anchor="b" anchorCtr="0">
            <a:spAutoFit/>
          </a:bodyPr>
          <a:lstStyle/>
          <a:p>
            <a:pPr fontAlgn="auto">
              <a:spcBef>
                <a:spcPts val="0"/>
              </a:spcBef>
              <a:spcAft>
                <a:spcPts val="0"/>
              </a:spcAft>
              <a:defRPr/>
            </a:pPr>
            <a:r>
              <a:rPr lang="en-US" sz="1000" kern="0" dirty="0">
                <a:solidFill>
                  <a:srgbClr val="000000">
                    <a:lumMod val="65000"/>
                    <a:lumOff val="35000"/>
                  </a:srgbClr>
                </a:solidFill>
                <a:latin typeface="Arial"/>
                <a:ea typeface=""/>
              </a:rPr>
              <a:t>Fox KAA </a:t>
            </a:r>
            <a:r>
              <a:rPr lang="en-US" sz="1000" i="1" kern="0" dirty="0">
                <a:solidFill>
                  <a:srgbClr val="000000">
                    <a:lumMod val="65000"/>
                    <a:lumOff val="35000"/>
                  </a:srgbClr>
                </a:solidFill>
                <a:latin typeface="Arial"/>
                <a:ea typeface=""/>
              </a:rPr>
              <a:t>et al</a:t>
            </a:r>
            <a:r>
              <a:rPr lang="en-US" sz="1000" kern="0" dirty="0">
                <a:solidFill>
                  <a:srgbClr val="000000">
                    <a:lumMod val="65000"/>
                    <a:lumOff val="35000"/>
                  </a:srgbClr>
                </a:solidFill>
                <a:latin typeface="Arial"/>
                <a:ea typeface=""/>
              </a:rPr>
              <a:t>,</a:t>
            </a:r>
            <a:r>
              <a:rPr lang="en-US" sz="1000" i="1" kern="0" dirty="0">
                <a:solidFill>
                  <a:srgbClr val="000000">
                    <a:lumMod val="65000"/>
                    <a:lumOff val="35000"/>
                  </a:srgbClr>
                </a:solidFill>
                <a:latin typeface="Arial"/>
                <a:ea typeface=""/>
              </a:rPr>
              <a:t> </a:t>
            </a:r>
            <a:r>
              <a:rPr lang="en-GB" sz="1000" i="1" kern="0" dirty="0">
                <a:solidFill>
                  <a:srgbClr val="000000">
                    <a:lumMod val="65000"/>
                    <a:lumOff val="35000"/>
                  </a:srgbClr>
                </a:solidFill>
                <a:latin typeface="Arial"/>
                <a:ea typeface=""/>
              </a:rPr>
              <a:t>Eur Heart J </a:t>
            </a:r>
            <a:r>
              <a:rPr lang="en-GB" sz="1000" kern="0" dirty="0">
                <a:solidFill>
                  <a:srgbClr val="000000">
                    <a:lumMod val="65000"/>
                    <a:lumOff val="35000"/>
                  </a:srgbClr>
                </a:solidFill>
                <a:latin typeface="Arial"/>
                <a:ea typeface=""/>
              </a:rPr>
              <a:t>2011;32:2387–2394</a:t>
            </a:r>
            <a:endParaRPr lang="de-DE" sz="1000" kern="0" dirty="0">
              <a:solidFill>
                <a:srgbClr val="000000">
                  <a:lumMod val="65000"/>
                  <a:lumOff val="35000"/>
                </a:srgbClr>
              </a:solidFill>
              <a:latin typeface="Arial"/>
              <a:ea typeface=""/>
            </a:endParaRPr>
          </a:p>
        </p:txBody>
      </p:sp>
      <p:sp>
        <p:nvSpPr>
          <p:cNvPr id="35" name="Title 1"/>
          <p:cNvSpPr txBox="1">
            <a:spLocks/>
          </p:cNvSpPr>
          <p:nvPr/>
        </p:nvSpPr>
        <p:spPr>
          <a:xfrm>
            <a:off x="251264" y="219312"/>
            <a:ext cx="8713224" cy="689420"/>
          </a:xfrm>
          <a:prstGeom prst="rect">
            <a:avLst/>
          </a:prstGeom>
        </p:spPr>
        <p:txBody>
          <a:bodyPr vert="horz" wrap="square" lIns="0" tIns="0" rIns="0" bIns="0" rtlCol="0" anchor="b">
            <a:spAutoFit/>
          </a:bodyPr>
          <a:lstStyle>
            <a:lvl1pPr algn="l" rtl="0" eaLnBrk="1" fontAlgn="base" hangingPunct="1">
              <a:spcBef>
                <a:spcPct val="0"/>
              </a:spcBef>
              <a:spcAft>
                <a:spcPct val="0"/>
              </a:spcAft>
              <a:defRPr sz="2400" b="0">
                <a:solidFill>
                  <a:schemeClr val="bg2"/>
                </a:solidFill>
                <a:latin typeface="+mj-lt"/>
                <a:ea typeface="+mj-ea"/>
                <a:cs typeface="+mj-cs"/>
              </a:defRPr>
            </a:lvl1pPr>
            <a:lvl2pPr algn="l" rtl="0" eaLnBrk="1" fontAlgn="base" hangingPunct="1">
              <a:spcBef>
                <a:spcPct val="0"/>
              </a:spcBef>
              <a:spcAft>
                <a:spcPct val="0"/>
              </a:spcAft>
              <a:defRPr sz="2800" b="1">
                <a:solidFill>
                  <a:schemeClr val="bg2"/>
                </a:solidFill>
                <a:latin typeface="Arial" charset="0"/>
              </a:defRPr>
            </a:lvl2pPr>
            <a:lvl3pPr algn="l" rtl="0" eaLnBrk="1" fontAlgn="base" hangingPunct="1">
              <a:spcBef>
                <a:spcPct val="0"/>
              </a:spcBef>
              <a:spcAft>
                <a:spcPct val="0"/>
              </a:spcAft>
              <a:defRPr sz="2800" b="1">
                <a:solidFill>
                  <a:schemeClr val="bg2"/>
                </a:solidFill>
                <a:latin typeface="Arial" charset="0"/>
              </a:defRPr>
            </a:lvl3pPr>
            <a:lvl4pPr algn="l" rtl="0" eaLnBrk="1" fontAlgn="base" hangingPunct="1">
              <a:spcBef>
                <a:spcPct val="0"/>
              </a:spcBef>
              <a:spcAft>
                <a:spcPct val="0"/>
              </a:spcAft>
              <a:defRPr sz="2800" b="1">
                <a:solidFill>
                  <a:schemeClr val="bg2"/>
                </a:solidFill>
                <a:latin typeface="Arial" charset="0"/>
              </a:defRPr>
            </a:lvl4pPr>
            <a:lvl5pPr algn="l" rtl="0" eaLnBrk="1" fontAlgn="base" hangingPunct="1">
              <a:spcBef>
                <a:spcPct val="0"/>
              </a:spcBef>
              <a:spcAft>
                <a:spcPct val="0"/>
              </a:spcAft>
              <a:defRPr sz="2800" b="1">
                <a:solidFill>
                  <a:schemeClr val="bg2"/>
                </a:solidFill>
                <a:latin typeface="Arial" charset="0"/>
              </a:defRPr>
            </a:lvl5pPr>
            <a:lvl6pPr marL="457200" algn="l" rtl="0" eaLnBrk="1" fontAlgn="base" hangingPunct="1">
              <a:spcBef>
                <a:spcPct val="0"/>
              </a:spcBef>
              <a:spcAft>
                <a:spcPct val="0"/>
              </a:spcAft>
              <a:defRPr sz="2800" b="1">
                <a:solidFill>
                  <a:schemeClr val="bg2"/>
                </a:solidFill>
                <a:latin typeface="Arial" charset="0"/>
              </a:defRPr>
            </a:lvl6pPr>
            <a:lvl7pPr marL="914400" algn="l" rtl="0" eaLnBrk="1" fontAlgn="base" hangingPunct="1">
              <a:spcBef>
                <a:spcPct val="0"/>
              </a:spcBef>
              <a:spcAft>
                <a:spcPct val="0"/>
              </a:spcAft>
              <a:defRPr sz="2800" b="1">
                <a:solidFill>
                  <a:schemeClr val="bg2"/>
                </a:solidFill>
                <a:latin typeface="Arial" charset="0"/>
              </a:defRPr>
            </a:lvl7pPr>
            <a:lvl8pPr marL="1371600" algn="l" rtl="0" eaLnBrk="1" fontAlgn="base" hangingPunct="1">
              <a:spcBef>
                <a:spcPct val="0"/>
              </a:spcBef>
              <a:spcAft>
                <a:spcPct val="0"/>
              </a:spcAft>
              <a:defRPr sz="2800" b="1">
                <a:solidFill>
                  <a:schemeClr val="bg2"/>
                </a:solidFill>
                <a:latin typeface="Arial" charset="0"/>
              </a:defRPr>
            </a:lvl8pPr>
            <a:lvl9pPr marL="1828800" algn="l" rtl="0" eaLnBrk="1" fontAlgn="base" hangingPunct="1">
              <a:spcBef>
                <a:spcPct val="0"/>
              </a:spcBef>
              <a:spcAft>
                <a:spcPct val="0"/>
              </a:spcAft>
              <a:defRPr sz="2800" b="1">
                <a:solidFill>
                  <a:schemeClr val="bg2"/>
                </a:solidFill>
                <a:latin typeface="Arial" charset="0"/>
              </a:defRPr>
            </a:lvl9pPr>
          </a:lstStyle>
          <a:p>
            <a:pPr algn="ctr">
              <a:lnSpc>
                <a:spcPct val="80000"/>
              </a:lnSpc>
              <a:defRPr/>
            </a:pPr>
            <a:r>
              <a:rPr lang="en-GB" sz="2800" kern="0" dirty="0" smtClean="0">
                <a:solidFill>
                  <a:srgbClr val="5A5A5A"/>
                </a:solidFill>
                <a:latin typeface="Calibri" charset="0"/>
                <a:ea typeface="Calibri" charset="0"/>
                <a:cs typeface="Calibri" charset="0"/>
              </a:rPr>
              <a:t>ROCKET AF: Serious/Fatal Bleeding Events Reduced Versus Warfarin in Patients with Moderate Renal Impairment</a:t>
            </a:r>
            <a:endParaRPr lang="en-GB" sz="2800" kern="0" dirty="0">
              <a:solidFill>
                <a:srgbClr val="5A5A5A"/>
              </a:solidFill>
              <a:latin typeface="Calibri" charset="0"/>
              <a:ea typeface="Calibri" charset="0"/>
              <a:cs typeface="Calibri" charset="0"/>
            </a:endParaRPr>
          </a:p>
        </p:txBody>
      </p:sp>
      <p:sp>
        <p:nvSpPr>
          <p:cNvPr id="37" name="Rettangolo 36"/>
          <p:cNvSpPr/>
          <p:nvPr/>
        </p:nvSpPr>
        <p:spPr>
          <a:xfrm rot="16200000">
            <a:off x="8097009" y="5699718"/>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extLst>
      <p:ext uri="{BB962C8B-B14F-4D97-AF65-F5344CB8AC3E}">
        <p14:creationId xmlns:p14="http://schemas.microsoft.com/office/powerpoint/2010/main" val="15181163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able 6"/>
          <p:cNvGraphicFramePr>
            <a:graphicFrameLocks noGrp="1"/>
          </p:cNvGraphicFramePr>
          <p:nvPr>
            <p:extLst>
              <p:ext uri="{D42A27DB-BD31-4B8C-83A1-F6EECF244321}">
                <p14:modId xmlns:p14="http://schemas.microsoft.com/office/powerpoint/2010/main" val="1390106459"/>
              </p:ext>
            </p:extLst>
          </p:nvPr>
        </p:nvGraphicFramePr>
        <p:xfrm>
          <a:off x="249238" y="1539875"/>
          <a:ext cx="8601075" cy="3897313"/>
        </p:xfrm>
        <a:graphic>
          <a:graphicData uri="http://schemas.openxmlformats.org/drawingml/2006/table">
            <a:tbl>
              <a:tblPr bandRow="1">
                <a:gradFill rotWithShape="1">
                  <a:gsLst>
                    <a:gs pos="0">
                      <a:srgbClr val="ADCAFF">
                        <a:tint val="50000"/>
                        <a:satMod val="300000"/>
                      </a:srgbClr>
                    </a:gs>
                    <a:gs pos="35000">
                      <a:srgbClr val="ADCAFF">
                        <a:tint val="37000"/>
                        <a:satMod val="300000"/>
                      </a:srgbClr>
                    </a:gs>
                    <a:gs pos="100000">
                      <a:srgbClr val="ADCAFF">
                        <a:tint val="15000"/>
                        <a:satMod val="350000"/>
                      </a:srgbClr>
                    </a:gs>
                  </a:gsLst>
                  <a:lin ang="16200000" scaled="1"/>
                </a:gradFill>
                <a:effectLst/>
              </a:tblPr>
              <a:tblGrid>
                <a:gridCol w="2268537"/>
                <a:gridCol w="1001713"/>
                <a:gridCol w="936625"/>
                <a:gridCol w="1304925"/>
                <a:gridCol w="1927225"/>
                <a:gridCol w="1162050"/>
              </a:tblGrid>
              <a:tr h="614363">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bg1"/>
                        </a:solidFill>
                        <a:effectLst/>
                        <a:latin typeface="+mn-lt"/>
                        <a:cs typeface="Arial" charset="0"/>
                      </a:endParaRPr>
                    </a:p>
                  </a:txBody>
                  <a:tcPr marL="91441" marR="91441" marT="45726" marB="45726" anchor="b"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dirty="0" err="1" smtClean="0">
                          <a:ln>
                            <a:noFill/>
                          </a:ln>
                          <a:solidFill>
                            <a:schemeClr val="bg1"/>
                          </a:solidFill>
                          <a:effectLst/>
                          <a:latin typeface="+mn-lt"/>
                        </a:rPr>
                        <a:t>Apixaban</a:t>
                      </a:r>
                      <a:r>
                        <a:rPr kumimoji="0" lang="en-US" sz="1200" b="1" u="none" strike="noStrike" cap="none" normalizeH="0" baseline="0" dirty="0" smtClean="0">
                          <a:ln>
                            <a:noFill/>
                          </a:ln>
                          <a:solidFill>
                            <a:schemeClr val="bg1"/>
                          </a:solidFill>
                          <a:effectLst/>
                          <a:latin typeface="+mn-lt"/>
                        </a:rPr>
                        <a:t/>
                      </a:r>
                      <a:br>
                        <a:rPr kumimoji="0" lang="en-US" sz="1200" b="1" u="none" strike="noStrike" cap="none" normalizeH="0" baseline="0" dirty="0" smtClean="0">
                          <a:ln>
                            <a:noFill/>
                          </a:ln>
                          <a:solidFill>
                            <a:schemeClr val="bg1"/>
                          </a:solidFill>
                          <a:effectLst/>
                          <a:latin typeface="+mn-lt"/>
                        </a:rPr>
                      </a:br>
                      <a:r>
                        <a:rPr kumimoji="0" lang="en-US" sz="1200" b="1" u="none" strike="noStrike" cap="none" normalizeH="0" baseline="0" dirty="0" smtClean="0">
                          <a:ln>
                            <a:noFill/>
                          </a:ln>
                          <a:solidFill>
                            <a:schemeClr val="bg1"/>
                          </a:solidFill>
                          <a:effectLst/>
                          <a:latin typeface="+mn-lt"/>
                        </a:rPr>
                        <a:t>%/yr (n)</a:t>
                      </a:r>
                      <a:endParaRPr kumimoji="0" lang="en-US" sz="1200" b="1" i="0" u="none" strike="noStrike" cap="none" normalizeH="0" baseline="0" dirty="0" smtClean="0">
                        <a:ln>
                          <a:noFill/>
                        </a:ln>
                        <a:solidFill>
                          <a:schemeClr val="bg1"/>
                        </a:solidFill>
                        <a:effectLst/>
                        <a:latin typeface="+mn-lt"/>
                        <a:cs typeface="Arial" charset="0"/>
                      </a:endParaRPr>
                    </a:p>
                  </a:txBody>
                  <a:tcPr marL="91441" marR="91441" marT="45726" marB="45726" anchor="b"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dirty="0" err="1" smtClean="0">
                          <a:ln>
                            <a:noFill/>
                          </a:ln>
                          <a:solidFill>
                            <a:schemeClr val="bg1"/>
                          </a:solidFill>
                          <a:effectLst/>
                          <a:latin typeface="+mn-lt"/>
                        </a:rPr>
                        <a:t>Warfarin</a:t>
                      </a:r>
                      <a:r>
                        <a:rPr kumimoji="0" lang="en-US" sz="1200" b="1" u="none" strike="noStrike" cap="none" normalizeH="0" baseline="0" dirty="0" smtClean="0">
                          <a:ln>
                            <a:noFill/>
                          </a:ln>
                          <a:solidFill>
                            <a:schemeClr val="bg1"/>
                          </a:solidFill>
                          <a:effectLst/>
                          <a:latin typeface="+mn-lt"/>
                        </a:rPr>
                        <a:t/>
                      </a:r>
                      <a:br>
                        <a:rPr kumimoji="0" lang="en-US" sz="1200" b="1" u="none" strike="noStrike" cap="none" normalizeH="0" baseline="0" dirty="0" smtClean="0">
                          <a:ln>
                            <a:noFill/>
                          </a:ln>
                          <a:solidFill>
                            <a:schemeClr val="bg1"/>
                          </a:solidFill>
                          <a:effectLst/>
                          <a:latin typeface="+mn-lt"/>
                        </a:rPr>
                      </a:br>
                      <a:r>
                        <a:rPr kumimoji="0" lang="en-US" sz="1200" b="1" u="none" strike="noStrike" cap="none" normalizeH="0" baseline="0" dirty="0" smtClean="0">
                          <a:ln>
                            <a:noFill/>
                          </a:ln>
                          <a:solidFill>
                            <a:schemeClr val="bg1"/>
                          </a:solidFill>
                          <a:effectLst/>
                          <a:latin typeface="+mn-lt"/>
                        </a:rPr>
                        <a:t>%/yr (n)</a:t>
                      </a:r>
                      <a:endParaRPr kumimoji="0" lang="en-US" sz="1200" b="1" i="0" u="none" strike="noStrike" cap="none" normalizeH="0" baseline="0" dirty="0" smtClean="0">
                        <a:ln>
                          <a:noFill/>
                        </a:ln>
                        <a:solidFill>
                          <a:schemeClr val="bg1"/>
                        </a:solidFill>
                        <a:effectLst/>
                        <a:latin typeface="+mn-lt"/>
                        <a:cs typeface="Arial" charset="0"/>
                      </a:endParaRPr>
                    </a:p>
                  </a:txBody>
                  <a:tcPr marL="91441" marR="91441" marT="45726" marB="45726" anchor="b"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1F497D"/>
                    </a:solidFill>
                  </a:tcPr>
                </a:tc>
                <a:tc gridSpan="2">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dirty="0" smtClean="0">
                          <a:ln>
                            <a:noFill/>
                          </a:ln>
                          <a:solidFill>
                            <a:schemeClr val="bg1"/>
                          </a:solidFill>
                          <a:effectLst/>
                          <a:latin typeface="+mn-lt"/>
                        </a:rPr>
                        <a:t>Hazard Ratio</a:t>
                      </a:r>
                      <a:br>
                        <a:rPr kumimoji="0" lang="en-US" sz="1200" b="1" u="none" strike="noStrike" cap="none" normalizeH="0" baseline="0" dirty="0" smtClean="0">
                          <a:ln>
                            <a:noFill/>
                          </a:ln>
                          <a:solidFill>
                            <a:schemeClr val="bg1"/>
                          </a:solidFill>
                          <a:effectLst/>
                          <a:latin typeface="+mn-lt"/>
                        </a:rPr>
                      </a:br>
                      <a:r>
                        <a:rPr kumimoji="0" lang="en-US" sz="1200" b="1" u="none" strike="noStrike" cap="none" normalizeH="0" baseline="0" dirty="0" smtClean="0">
                          <a:ln>
                            <a:noFill/>
                          </a:ln>
                          <a:solidFill>
                            <a:schemeClr val="bg1"/>
                          </a:solidFill>
                          <a:effectLst/>
                          <a:latin typeface="+mn-lt"/>
                        </a:rPr>
                        <a:t>(95% CI)</a:t>
                      </a:r>
                      <a:endParaRPr kumimoji="0" lang="en-US" sz="1200" b="1" i="0" u="none" strike="noStrike" cap="none" normalizeH="0" baseline="0" dirty="0" smtClean="0">
                        <a:ln>
                          <a:noFill/>
                        </a:ln>
                        <a:solidFill>
                          <a:schemeClr val="bg1"/>
                        </a:solidFill>
                        <a:effectLst/>
                        <a:latin typeface="+mn-lt"/>
                        <a:cs typeface="Arial" charset="0"/>
                      </a:endParaRPr>
                    </a:p>
                  </a:txBody>
                  <a:tcPr marL="91441" marR="91441" marT="45726" marB="45726" anchor="b"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1F497D"/>
                    </a:solidFill>
                  </a:tcPr>
                </a:tc>
                <a:tc hMerge="1">
                  <a:txBody>
                    <a:bodyPr/>
                    <a:lstStyle/>
                    <a:p>
                      <a:endParaRPr lang="en-US"/>
                    </a:p>
                  </a:txBody>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dirty="0" smtClean="0">
                          <a:ln>
                            <a:noFill/>
                          </a:ln>
                          <a:solidFill>
                            <a:schemeClr val="bg1"/>
                          </a:solidFill>
                          <a:effectLst/>
                          <a:latin typeface="+mn-lt"/>
                        </a:rPr>
                        <a:t>P Value for Interaction</a:t>
                      </a:r>
                      <a:endParaRPr kumimoji="0" lang="en-US" sz="1200" b="1" i="0" u="none" strike="noStrike" cap="none" normalizeH="0" baseline="0" dirty="0" smtClean="0">
                        <a:ln>
                          <a:noFill/>
                        </a:ln>
                        <a:solidFill>
                          <a:schemeClr val="bg1"/>
                        </a:solidFill>
                        <a:effectLst/>
                        <a:latin typeface="+mn-lt"/>
                        <a:cs typeface="Arial" charset="0"/>
                      </a:endParaRPr>
                    </a:p>
                  </a:txBody>
                  <a:tcPr marL="91441" marR="91441" marT="45726" marB="45726" anchor="b"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1F497D"/>
                    </a:solidFill>
                  </a:tcPr>
                </a:tc>
              </a:tr>
              <a:tr h="298450">
                <a:tc gridSpan="2">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50"/>
                        </a:spcBef>
                        <a:spcAft>
                          <a:spcPct val="0"/>
                        </a:spcAft>
                        <a:buClrTx/>
                        <a:buSzTx/>
                        <a:buFontTx/>
                        <a:buNone/>
                        <a:tabLst/>
                      </a:pPr>
                      <a:r>
                        <a:rPr kumimoji="0" lang="en-US" sz="1200" b="1" u="none" strike="noStrike" cap="none" normalizeH="0" baseline="0" dirty="0" smtClean="0">
                          <a:ln>
                            <a:noFill/>
                          </a:ln>
                          <a:solidFill>
                            <a:schemeClr val="tx2"/>
                          </a:solidFill>
                          <a:effectLst/>
                          <a:latin typeface="+mn-lt"/>
                        </a:rPr>
                        <a:t>Stroke/SE</a:t>
                      </a: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hMerge="1">
                  <a:txBody>
                    <a:bodyPr/>
                    <a:lstStyle/>
                    <a:p>
                      <a:endParaRPr lang="en-US"/>
                    </a:p>
                  </a:txBody>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r>
              <a:tr h="298450">
                <a:tc gridSpan="2">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50"/>
                        </a:spcBef>
                        <a:spcAft>
                          <a:spcPct val="0"/>
                        </a:spcAft>
                        <a:buClrTx/>
                        <a:buSzTx/>
                        <a:buFontTx/>
                        <a:buNone/>
                        <a:tabLst/>
                      </a:pPr>
                      <a:r>
                        <a:rPr kumimoji="0" lang="en-US" sz="1200" b="1" u="none" strike="noStrike" cap="none" normalizeH="0" baseline="0" dirty="0" smtClean="0">
                          <a:ln>
                            <a:noFill/>
                          </a:ln>
                          <a:solidFill>
                            <a:schemeClr val="tx2"/>
                          </a:solidFill>
                          <a:effectLst/>
                          <a:latin typeface="+mn-lt"/>
                        </a:rPr>
                        <a:t>Cockcroft-</a:t>
                      </a:r>
                      <a:r>
                        <a:rPr kumimoji="0" lang="en-US" sz="1200" b="1" u="none" strike="noStrike" cap="none" normalizeH="0" baseline="0" dirty="0" err="1" smtClean="0">
                          <a:ln>
                            <a:noFill/>
                          </a:ln>
                          <a:solidFill>
                            <a:schemeClr val="tx2"/>
                          </a:solidFill>
                          <a:effectLst/>
                          <a:latin typeface="+mn-lt"/>
                        </a:rPr>
                        <a:t>Gault</a:t>
                      </a:r>
                      <a:r>
                        <a:rPr kumimoji="0" lang="en-US" sz="1200" b="1" u="none" strike="noStrike" cap="none" normalizeH="0" baseline="0" dirty="0" smtClean="0">
                          <a:ln>
                            <a:noFill/>
                          </a:ln>
                          <a:solidFill>
                            <a:schemeClr val="tx2"/>
                          </a:solidFill>
                          <a:effectLst/>
                          <a:latin typeface="+mn-lt"/>
                        </a:rPr>
                        <a:t> (</a:t>
                      </a:r>
                      <a:r>
                        <a:rPr kumimoji="0" lang="en-US" sz="1200" b="1" u="none" strike="noStrike" cap="none" normalizeH="0" baseline="0" dirty="0" err="1" smtClean="0">
                          <a:ln>
                            <a:noFill/>
                          </a:ln>
                          <a:solidFill>
                            <a:schemeClr val="tx2"/>
                          </a:solidFill>
                          <a:effectLst/>
                          <a:latin typeface="+mn-lt"/>
                        </a:rPr>
                        <a:t>eGFR</a:t>
                      </a:r>
                      <a:r>
                        <a:rPr kumimoji="0" lang="en-US" sz="1200" b="1" u="none" strike="noStrike" cap="none" normalizeH="0" baseline="0" dirty="0" smtClean="0">
                          <a:ln>
                            <a:noFill/>
                          </a:ln>
                          <a:solidFill>
                            <a:schemeClr val="tx2"/>
                          </a:solidFill>
                          <a:effectLst/>
                          <a:latin typeface="+mn-lt"/>
                        </a:rPr>
                        <a:t> </a:t>
                      </a:r>
                      <a:r>
                        <a:rPr kumimoji="0" lang="en-US" sz="1200" b="1" u="none" strike="noStrike" cap="none" normalizeH="0" baseline="0" dirty="0" err="1" smtClean="0">
                          <a:ln>
                            <a:noFill/>
                          </a:ln>
                          <a:solidFill>
                            <a:schemeClr val="tx2"/>
                          </a:solidFill>
                          <a:effectLst/>
                          <a:latin typeface="+mn-lt"/>
                        </a:rPr>
                        <a:t>mL</a:t>
                      </a:r>
                      <a:r>
                        <a:rPr kumimoji="0" lang="en-US" sz="1200" b="1" u="none" strike="noStrike" cap="none" normalizeH="0" baseline="0" dirty="0" smtClean="0">
                          <a:ln>
                            <a:noFill/>
                          </a:ln>
                          <a:solidFill>
                            <a:schemeClr val="tx2"/>
                          </a:solidFill>
                          <a:effectLst/>
                          <a:latin typeface="+mn-lt"/>
                        </a:rPr>
                        <a:t>/min)</a:t>
                      </a: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en-US"/>
                    </a:p>
                  </a:txBody>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b="1" u="none" strike="noStrike" cap="none" normalizeH="0" baseline="0" dirty="0" smtClean="0">
                          <a:ln>
                            <a:noFill/>
                          </a:ln>
                          <a:solidFill>
                            <a:schemeClr val="tx2"/>
                          </a:solidFill>
                          <a:effectLst/>
                          <a:latin typeface="+mn-lt"/>
                        </a:rPr>
                        <a:t>0.705</a:t>
                      </a: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dirty="0" smtClean="0">
                          <a:ln>
                            <a:noFill/>
                          </a:ln>
                          <a:solidFill>
                            <a:schemeClr val="tx2"/>
                          </a:solidFill>
                          <a:effectLst/>
                          <a:latin typeface="+mn-lt"/>
                        </a:rPr>
                        <a:t>&gt;80</a:t>
                      </a:r>
                      <a:endParaRPr kumimoji="0" lang="en-US" sz="1200" b="0" i="0" u="none" strike="noStrike" cap="none" normalizeH="0" baseline="0" dirty="0" smtClean="0">
                        <a:ln>
                          <a:noFill/>
                        </a:ln>
                        <a:solidFill>
                          <a:schemeClr val="tx2"/>
                        </a:solidFill>
                        <a:effectLst/>
                        <a:latin typeface="+mn-lt"/>
                        <a:cs typeface="Arial" charset="0"/>
                      </a:endParaRPr>
                    </a:p>
                  </a:txBody>
                  <a:tcPr marL="182881"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0.99 (70)</a:t>
                      </a: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dirty="0" smtClean="0">
                          <a:ln>
                            <a:noFill/>
                          </a:ln>
                          <a:solidFill>
                            <a:schemeClr val="tx2"/>
                          </a:solidFill>
                          <a:effectLst/>
                          <a:latin typeface="+mn-lt"/>
                        </a:rPr>
                        <a:t>1.12 (79)</a:t>
                      </a: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75"/>
                        </a:spcBef>
                        <a:spcAft>
                          <a:spcPct val="0"/>
                        </a:spcAft>
                        <a:buClrTx/>
                        <a:buSzTx/>
                        <a:buFontTx/>
                        <a:buNone/>
                        <a:tabLst/>
                      </a:pPr>
                      <a:r>
                        <a:rPr kumimoji="0" lang="en-US" sz="1200" u="none" strike="noStrike" cap="none" normalizeH="0" baseline="0" smtClean="0">
                          <a:ln>
                            <a:noFill/>
                          </a:ln>
                          <a:solidFill>
                            <a:schemeClr val="tx2"/>
                          </a:solidFill>
                          <a:effectLst/>
                          <a:latin typeface="+mn-lt"/>
                        </a:rPr>
                        <a:t>&gt;50–80</a:t>
                      </a:r>
                      <a:endParaRPr kumimoji="0" lang="en-US" sz="1200" b="0" i="0" u="none" strike="noStrike" cap="none" normalizeH="0" baseline="0" smtClean="0">
                        <a:ln>
                          <a:noFill/>
                        </a:ln>
                        <a:solidFill>
                          <a:schemeClr val="tx2"/>
                        </a:solidFill>
                        <a:effectLst/>
                        <a:latin typeface="+mn-lt"/>
                        <a:cs typeface="Arial" charset="0"/>
                      </a:endParaRPr>
                    </a:p>
                  </a:txBody>
                  <a:tcPr marL="182881"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1.24 (87)</a:t>
                      </a: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1.69 (116)</a:t>
                      </a: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25"/>
                        </a:spcBef>
                        <a:spcAft>
                          <a:spcPct val="0"/>
                        </a:spcAft>
                        <a:buClrTx/>
                        <a:buSzTx/>
                        <a:buFontTx/>
                        <a:buNone/>
                        <a:tabLst/>
                      </a:pPr>
                      <a:r>
                        <a:rPr kumimoji="0" lang="en-US" sz="1200" u="none" strike="noStrike" cap="none" normalizeH="0" baseline="0" smtClean="0">
                          <a:ln>
                            <a:noFill/>
                          </a:ln>
                          <a:solidFill>
                            <a:schemeClr val="tx2"/>
                          </a:solidFill>
                          <a:effectLst/>
                          <a:latin typeface="+mn-lt"/>
                        </a:rPr>
                        <a:t> ≤50</a:t>
                      </a:r>
                      <a:endParaRPr kumimoji="0" lang="en-US" sz="1200" b="0" i="0" u="none" strike="noStrike" cap="none" normalizeH="0" baseline="0" smtClean="0">
                        <a:ln>
                          <a:noFill/>
                        </a:ln>
                        <a:solidFill>
                          <a:schemeClr val="tx2"/>
                        </a:solidFill>
                        <a:effectLst/>
                        <a:latin typeface="+mn-lt"/>
                        <a:cs typeface="Arial" charset="0"/>
                      </a:endParaRPr>
                    </a:p>
                  </a:txBody>
                  <a:tcPr marL="182881"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2.11 (54)</a:t>
                      </a: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2.67 (69)</a:t>
                      </a: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25"/>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182881"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25"/>
                        </a:spcBef>
                        <a:spcAft>
                          <a:spcPct val="0"/>
                        </a:spcAft>
                        <a:buClrTx/>
                        <a:buSzTx/>
                        <a:buFontTx/>
                        <a:buNone/>
                        <a:tabLst/>
                      </a:pPr>
                      <a:r>
                        <a:rPr kumimoji="0" lang="en-US" sz="1200" b="1" u="none" strike="noStrike" cap="none" normalizeH="0" baseline="0" dirty="0" smtClean="0">
                          <a:ln>
                            <a:noFill/>
                          </a:ln>
                          <a:solidFill>
                            <a:schemeClr val="tx2"/>
                          </a:solidFill>
                          <a:effectLst/>
                          <a:latin typeface="+mn-lt"/>
                        </a:rPr>
                        <a:t>Major Bleeding</a:t>
                      </a: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marT="45725" marB="45725"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r>
              <a:tr h="298450">
                <a:tc gridSpan="2">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50"/>
                        </a:spcBef>
                        <a:spcAft>
                          <a:spcPct val="0"/>
                        </a:spcAft>
                        <a:buClrTx/>
                        <a:buSzTx/>
                        <a:buFontTx/>
                        <a:buNone/>
                        <a:tabLst/>
                      </a:pPr>
                      <a:r>
                        <a:rPr kumimoji="0" lang="en-US" sz="1200" b="1" u="none" strike="noStrike" cap="none" normalizeH="0" baseline="0" dirty="0" smtClean="0">
                          <a:ln>
                            <a:noFill/>
                          </a:ln>
                          <a:solidFill>
                            <a:schemeClr val="tx2"/>
                          </a:solidFill>
                          <a:effectLst/>
                          <a:latin typeface="+mn-lt"/>
                        </a:rPr>
                        <a:t>Cockcroft-</a:t>
                      </a:r>
                      <a:r>
                        <a:rPr kumimoji="0" lang="en-US" sz="1200" b="1" u="none" strike="noStrike" cap="none" normalizeH="0" baseline="0" dirty="0" err="1" smtClean="0">
                          <a:ln>
                            <a:noFill/>
                          </a:ln>
                          <a:solidFill>
                            <a:schemeClr val="tx2"/>
                          </a:solidFill>
                          <a:effectLst/>
                          <a:latin typeface="+mn-lt"/>
                        </a:rPr>
                        <a:t>Gault</a:t>
                      </a:r>
                      <a:r>
                        <a:rPr kumimoji="0" lang="en-US" sz="1200" b="1" u="none" strike="noStrike" cap="none" normalizeH="0" baseline="0" dirty="0" smtClean="0">
                          <a:ln>
                            <a:noFill/>
                          </a:ln>
                          <a:solidFill>
                            <a:schemeClr val="tx2"/>
                          </a:solidFill>
                          <a:effectLst/>
                          <a:latin typeface="+mn-lt"/>
                        </a:rPr>
                        <a:t> (</a:t>
                      </a:r>
                      <a:r>
                        <a:rPr kumimoji="0" lang="en-US" sz="1200" b="1" u="none" strike="noStrike" cap="none" normalizeH="0" baseline="0" dirty="0" err="1" smtClean="0">
                          <a:ln>
                            <a:noFill/>
                          </a:ln>
                          <a:solidFill>
                            <a:schemeClr val="tx2"/>
                          </a:solidFill>
                          <a:effectLst/>
                          <a:latin typeface="+mn-lt"/>
                        </a:rPr>
                        <a:t>eGFR</a:t>
                      </a:r>
                      <a:r>
                        <a:rPr kumimoji="0" lang="en-US" sz="1200" b="1" u="none" strike="noStrike" cap="none" normalizeH="0" baseline="0" dirty="0" smtClean="0">
                          <a:ln>
                            <a:noFill/>
                          </a:ln>
                          <a:solidFill>
                            <a:schemeClr val="tx2"/>
                          </a:solidFill>
                          <a:effectLst/>
                          <a:latin typeface="+mn-lt"/>
                        </a:rPr>
                        <a:t> </a:t>
                      </a:r>
                      <a:r>
                        <a:rPr kumimoji="0" lang="en-US" sz="1200" b="1" u="none" strike="noStrike" cap="none" normalizeH="0" baseline="0" dirty="0" err="1" smtClean="0">
                          <a:ln>
                            <a:noFill/>
                          </a:ln>
                          <a:solidFill>
                            <a:schemeClr val="tx2"/>
                          </a:solidFill>
                          <a:effectLst/>
                          <a:latin typeface="+mn-lt"/>
                        </a:rPr>
                        <a:t>mL</a:t>
                      </a:r>
                      <a:r>
                        <a:rPr kumimoji="0" lang="en-US" sz="1200" b="1" u="none" strike="noStrike" cap="none" normalizeH="0" baseline="0" dirty="0" smtClean="0">
                          <a:ln>
                            <a:noFill/>
                          </a:ln>
                          <a:solidFill>
                            <a:schemeClr val="tx2"/>
                          </a:solidFill>
                          <a:effectLst/>
                          <a:latin typeface="+mn-lt"/>
                        </a:rPr>
                        <a:t>/min)</a:t>
                      </a:r>
                      <a:endParaRPr kumimoji="0" lang="en-US" sz="1200" b="1"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en-US"/>
                    </a:p>
                  </a:txBody>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b="0" u="none" strike="noStrike" cap="none" normalizeH="0" baseline="0" dirty="0" smtClean="0">
                          <a:ln>
                            <a:noFill/>
                          </a:ln>
                          <a:solidFill>
                            <a:schemeClr val="tx2"/>
                          </a:solidFill>
                          <a:effectLst/>
                          <a:latin typeface="+mn-lt"/>
                        </a:rPr>
                        <a:t>0.030</a:t>
                      </a: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&gt;80</a:t>
                      </a:r>
                      <a:endParaRPr kumimoji="0" lang="en-US" sz="1200" b="0" i="0" u="none" strike="noStrike" cap="none" normalizeH="0" baseline="0" smtClean="0">
                        <a:ln>
                          <a:noFill/>
                        </a:ln>
                        <a:solidFill>
                          <a:schemeClr val="tx2"/>
                        </a:solidFill>
                        <a:effectLst/>
                        <a:latin typeface="+mn-lt"/>
                        <a:cs typeface="Arial" charset="0"/>
                      </a:endParaRPr>
                    </a:p>
                  </a:txBody>
                  <a:tcPr marL="18288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1.46 (96)</a:t>
                      </a: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1.84 (119)</a:t>
                      </a: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375"/>
                        </a:spcBef>
                        <a:spcAft>
                          <a:spcPct val="0"/>
                        </a:spcAft>
                        <a:buClrTx/>
                        <a:buSzTx/>
                        <a:buFontTx/>
                        <a:buNone/>
                        <a:tabLst/>
                      </a:pPr>
                      <a:r>
                        <a:rPr kumimoji="0" lang="en-US" sz="1200" u="none" strike="noStrike" cap="none" normalizeH="0" baseline="0" smtClean="0">
                          <a:ln>
                            <a:noFill/>
                          </a:ln>
                          <a:solidFill>
                            <a:schemeClr val="tx2"/>
                          </a:solidFill>
                          <a:effectLst/>
                          <a:latin typeface="+mn-lt"/>
                        </a:rPr>
                        <a:t>&gt;50–80</a:t>
                      </a:r>
                      <a:endParaRPr kumimoji="0" lang="en-US" sz="1200" b="0" i="0" u="none" strike="noStrike" cap="none" normalizeH="0" baseline="0" smtClean="0">
                        <a:ln>
                          <a:noFill/>
                        </a:ln>
                        <a:solidFill>
                          <a:schemeClr val="tx2"/>
                        </a:solidFill>
                        <a:effectLst/>
                        <a:latin typeface="+mn-lt"/>
                        <a:cs typeface="Arial" charset="0"/>
                      </a:endParaRPr>
                    </a:p>
                  </a:txBody>
                  <a:tcPr marL="18288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2.45 (157)</a:t>
                      </a: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3.21 (199)</a:t>
                      </a: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298450">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l" defTabSz="914400" rtl="0" eaLnBrk="0" fontAlgn="base" latinLnBrk="0" hangingPunct="0">
                        <a:lnSpc>
                          <a:spcPct val="90000"/>
                        </a:lnSpc>
                        <a:spcBef>
                          <a:spcPts val="25"/>
                        </a:spcBef>
                        <a:spcAft>
                          <a:spcPct val="0"/>
                        </a:spcAft>
                        <a:buClrTx/>
                        <a:buSzTx/>
                        <a:buFontTx/>
                        <a:buNone/>
                        <a:tabLst/>
                      </a:pPr>
                      <a:r>
                        <a:rPr kumimoji="0" lang="en-US" sz="1200" u="none" strike="noStrike" cap="none" normalizeH="0" baseline="0" dirty="0" smtClean="0">
                          <a:ln>
                            <a:noFill/>
                          </a:ln>
                          <a:solidFill>
                            <a:schemeClr val="tx2"/>
                          </a:solidFill>
                          <a:effectLst/>
                          <a:latin typeface="+mn-lt"/>
                        </a:rPr>
                        <a:t> ≤50</a:t>
                      </a:r>
                      <a:endParaRPr kumimoji="0" lang="en-US" sz="1200" b="0" i="0" u="none" strike="noStrike" cap="none" normalizeH="0" baseline="0" dirty="0" smtClean="0">
                        <a:ln>
                          <a:noFill/>
                        </a:ln>
                        <a:solidFill>
                          <a:schemeClr val="tx2"/>
                        </a:solidFill>
                        <a:effectLst/>
                        <a:latin typeface="+mn-lt"/>
                        <a:cs typeface="Arial" charset="0"/>
                      </a:endParaRPr>
                    </a:p>
                  </a:txBody>
                  <a:tcPr marL="18288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smtClean="0">
                          <a:ln>
                            <a:noFill/>
                          </a:ln>
                          <a:solidFill>
                            <a:schemeClr val="tx2"/>
                          </a:solidFill>
                          <a:effectLst/>
                          <a:latin typeface="+mn-lt"/>
                        </a:rPr>
                        <a:t>3.21 (73)</a:t>
                      </a:r>
                      <a:endParaRPr kumimoji="0" lang="en-US" sz="1200" b="0" i="0" u="none" strike="noStrike" cap="none" normalizeH="0" baseline="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r>
                        <a:rPr kumimoji="0" lang="en-US" sz="1200" u="none" strike="noStrike" cap="none" normalizeH="0" baseline="0" dirty="0" smtClean="0">
                          <a:ln>
                            <a:noFill/>
                          </a:ln>
                          <a:solidFill>
                            <a:schemeClr val="tx2"/>
                          </a:solidFill>
                          <a:effectLst/>
                          <a:latin typeface="+mn-lt"/>
                        </a:rPr>
                        <a:t>6.44 (142)</a:t>
                      </a: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0"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457106" rtl="0" eaLnBrk="1" latinLnBrk="0" hangingPunct="1">
                        <a:defRPr sz="1800" kern="1200">
                          <a:solidFill>
                            <a:schemeClr val="dk1"/>
                          </a:solidFill>
                          <a:latin typeface="Calibri"/>
                          <a:ea typeface=""/>
                          <a:cs typeface=""/>
                        </a:defRPr>
                      </a:lvl1pPr>
                      <a:lvl2pPr marL="457106" algn="l" defTabSz="457106" rtl="0" eaLnBrk="1" latinLnBrk="0" hangingPunct="1">
                        <a:defRPr sz="1800" kern="1200">
                          <a:solidFill>
                            <a:schemeClr val="dk1"/>
                          </a:solidFill>
                          <a:latin typeface="Calibri"/>
                          <a:ea typeface=""/>
                          <a:cs typeface=""/>
                        </a:defRPr>
                      </a:lvl2pPr>
                      <a:lvl3pPr marL="914210" algn="l" defTabSz="457106" rtl="0" eaLnBrk="1" latinLnBrk="0" hangingPunct="1">
                        <a:defRPr sz="1800" kern="1200">
                          <a:solidFill>
                            <a:schemeClr val="dk1"/>
                          </a:solidFill>
                          <a:latin typeface="Calibri"/>
                          <a:ea typeface=""/>
                          <a:cs typeface=""/>
                        </a:defRPr>
                      </a:lvl3pPr>
                      <a:lvl4pPr marL="1371316" algn="l" defTabSz="457106" rtl="0" eaLnBrk="1" latinLnBrk="0" hangingPunct="1">
                        <a:defRPr sz="1800" kern="1200">
                          <a:solidFill>
                            <a:schemeClr val="dk1"/>
                          </a:solidFill>
                          <a:latin typeface="Calibri"/>
                          <a:ea typeface=""/>
                          <a:cs typeface=""/>
                        </a:defRPr>
                      </a:lvl4pPr>
                      <a:lvl5pPr marL="1828421" algn="l" defTabSz="457106" rtl="0" eaLnBrk="1" latinLnBrk="0" hangingPunct="1">
                        <a:defRPr sz="1800" kern="1200">
                          <a:solidFill>
                            <a:schemeClr val="dk1"/>
                          </a:solidFill>
                          <a:latin typeface="Calibri"/>
                          <a:ea typeface=""/>
                          <a:cs typeface=""/>
                        </a:defRPr>
                      </a:lvl5pPr>
                      <a:lvl6pPr marL="2285526" algn="l" defTabSz="457106" rtl="0" eaLnBrk="1" latinLnBrk="0" hangingPunct="1">
                        <a:defRPr sz="1800" kern="1200">
                          <a:solidFill>
                            <a:schemeClr val="dk1"/>
                          </a:solidFill>
                          <a:latin typeface="Calibri"/>
                          <a:ea typeface=""/>
                          <a:cs typeface=""/>
                        </a:defRPr>
                      </a:lvl6pPr>
                      <a:lvl7pPr marL="2742630" algn="l" defTabSz="457106" rtl="0" eaLnBrk="1" latinLnBrk="0" hangingPunct="1">
                        <a:defRPr sz="1800" kern="1200">
                          <a:solidFill>
                            <a:schemeClr val="dk1"/>
                          </a:solidFill>
                          <a:latin typeface="Calibri"/>
                          <a:ea typeface=""/>
                          <a:cs typeface=""/>
                        </a:defRPr>
                      </a:lvl7pPr>
                      <a:lvl8pPr marL="3199736" algn="l" defTabSz="457106" rtl="0" eaLnBrk="1" latinLnBrk="0" hangingPunct="1">
                        <a:defRPr sz="1800" kern="1200">
                          <a:solidFill>
                            <a:schemeClr val="dk1"/>
                          </a:solidFill>
                          <a:latin typeface="Calibri"/>
                          <a:ea typeface=""/>
                          <a:cs typeface=""/>
                        </a:defRPr>
                      </a:lvl8pPr>
                      <a:lvl9pPr marL="3656841" algn="l" defTabSz="457106" rtl="0" eaLnBrk="1" latinLnBrk="0" hangingPunct="1">
                        <a:defRPr sz="1800" kern="1200">
                          <a:solidFill>
                            <a:schemeClr val="dk1"/>
                          </a:solidFill>
                          <a:latin typeface="Calibri"/>
                          <a:ea typeface=""/>
                          <a:cs typeface=""/>
                        </a:defRPr>
                      </a:lvl9pPr>
                    </a:lstStyle>
                    <a:p>
                      <a:pPr marL="0" marR="0" lvl="0" indent="0" algn="ctr" defTabSz="914400" rtl="0" eaLnBrk="0" fontAlgn="base" latinLnBrk="0" hangingPunct="0">
                        <a:lnSpc>
                          <a:spcPct val="90000"/>
                        </a:lnSpc>
                        <a:spcBef>
                          <a:spcPts val="350"/>
                        </a:spcBef>
                        <a:spcAft>
                          <a:spcPct val="0"/>
                        </a:spcAft>
                        <a:buClrTx/>
                        <a:buSzTx/>
                        <a:buFontTx/>
                        <a:buNone/>
                        <a:tabLst/>
                      </a:pPr>
                      <a:endParaRPr kumimoji="0" lang="en-US" sz="1200" b="1" i="0" u="none" strike="noStrike" cap="none" normalizeH="0" baseline="0" dirty="0" smtClean="0">
                        <a:ln>
                          <a:noFill/>
                        </a:ln>
                        <a:solidFill>
                          <a:schemeClr val="tx2"/>
                        </a:solidFill>
                        <a:effectLst/>
                        <a:latin typeface="+mn-lt"/>
                        <a:cs typeface="Arial" charset="0"/>
                      </a:endParaRPr>
                    </a:p>
                  </a:txBody>
                  <a:tcPr marL="45720" marR="45720" anchor="ctr" horzOverflow="overflow">
                    <a:lnL w="12700" cap="flat" cmpd="sng" algn="ctr">
                      <a:solidFill>
                        <a:sysClr val="window" lastClr="FFFFFF">
                          <a:lumMod val="95000"/>
                        </a:sysClr>
                      </a:solidFill>
                      <a:prstDash val="solid"/>
                      <a:round/>
                      <a:headEnd type="none" w="med" len="med"/>
                      <a:tailEnd type="none" w="med" len="med"/>
                    </a:lnL>
                    <a:lnR w="12700" cap="flat" cmpd="sng" algn="ctr">
                      <a:solidFill>
                        <a:sysClr val="window" lastClr="FFFFFF">
                          <a:lumMod val="95000"/>
                        </a:sysClr>
                      </a:solidFill>
                      <a:prstDash val="solid"/>
                      <a:round/>
                      <a:headEnd type="none" w="med" len="med"/>
                      <a:tailEnd type="none" w="med" len="med"/>
                    </a:lnR>
                    <a:lnT w="12700" cap="flat" cmpd="sng" algn="ctr">
                      <a:solidFill>
                        <a:sysClr val="window" lastClr="FFFFFF">
                          <a:lumMod val="95000"/>
                        </a:sysClr>
                      </a:solidFill>
                      <a:prstDash val="solid"/>
                      <a:round/>
                      <a:headEnd type="none" w="med" len="med"/>
                      <a:tailEnd type="none" w="med" len="med"/>
                    </a:lnT>
                    <a:lnB w="1270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bl>
          </a:graphicData>
        </a:graphic>
      </p:graphicFrame>
      <p:grpSp>
        <p:nvGrpSpPr>
          <p:cNvPr id="42" name="Group 14"/>
          <p:cNvGrpSpPr>
            <a:grpSpLocks/>
          </p:cNvGrpSpPr>
          <p:nvPr/>
        </p:nvGrpSpPr>
        <p:grpSpPr bwMode="auto">
          <a:xfrm>
            <a:off x="6016008" y="2851150"/>
            <a:ext cx="625475" cy="112713"/>
            <a:chOff x="6756400" y="2138589"/>
            <a:chExt cx="625475" cy="112712"/>
          </a:xfrm>
        </p:grpSpPr>
        <p:cxnSp>
          <p:nvCxnSpPr>
            <p:cNvPr id="43" name="Straight Connector 3"/>
            <p:cNvCxnSpPr>
              <a:cxnSpLocks noChangeShapeType="1"/>
            </p:cNvCxnSpPr>
            <p:nvPr/>
          </p:nvCxnSpPr>
          <p:spPr bwMode="auto">
            <a:xfrm>
              <a:off x="6756400" y="2202089"/>
              <a:ext cx="625475" cy="0"/>
            </a:xfrm>
            <a:prstGeom prst="line">
              <a:avLst/>
            </a:prstGeom>
            <a:noFill/>
            <a:ln w="19050">
              <a:solidFill>
                <a:srgbClr val="00B050"/>
              </a:solidFill>
              <a:round/>
              <a:headEnd/>
              <a:tailEnd/>
            </a:ln>
          </p:spPr>
        </p:cxnSp>
        <p:sp>
          <p:nvSpPr>
            <p:cNvPr id="44" name="Rectangle 7"/>
            <p:cNvSpPr>
              <a:spLocks noChangeArrowheads="1"/>
            </p:cNvSpPr>
            <p:nvPr/>
          </p:nvSpPr>
          <p:spPr bwMode="auto">
            <a:xfrm>
              <a:off x="7023100" y="2138589"/>
              <a:ext cx="100013" cy="112712"/>
            </a:xfrm>
            <a:prstGeom prst="rect">
              <a:avLst/>
            </a:prstGeom>
            <a:solidFill>
              <a:srgbClr val="00B050"/>
            </a:solidFill>
            <a:ln w="9525">
              <a:noFill/>
              <a:miter lim="800000"/>
              <a:headEnd/>
              <a:tailEnd/>
            </a:ln>
          </p:spPr>
          <p:txBody>
            <a:bodyPr wrap="none" lIns="18288" tIns="0" rIns="0" bIns="0">
              <a:spAutoFit/>
            </a:bodyPr>
            <a:lstStyle/>
            <a:p>
              <a:pPr defTabSz="863600" eaLnBrk="0" hangingPunct="0">
                <a:lnSpc>
                  <a:spcPct val="90000"/>
                </a:lnSpc>
                <a:spcBef>
                  <a:spcPct val="30000"/>
                </a:spcBef>
              </a:pPr>
              <a:endParaRPr lang="en-US" sz="1200" b="1">
                <a:solidFill>
                  <a:srgbClr val="2A4364"/>
                </a:solidFill>
                <a:latin typeface="Calibri"/>
                <a:ea typeface="Arial Unicode MS" pitchFamily="34" charset="-128"/>
                <a:cs typeface="Arial Unicode MS" pitchFamily="34" charset="-128"/>
              </a:endParaRPr>
            </a:p>
          </p:txBody>
        </p:sp>
      </p:grpSp>
      <p:grpSp>
        <p:nvGrpSpPr>
          <p:cNvPr id="45" name="Group 13"/>
          <p:cNvGrpSpPr>
            <a:grpSpLocks/>
          </p:cNvGrpSpPr>
          <p:nvPr/>
        </p:nvGrpSpPr>
        <p:grpSpPr bwMode="auto">
          <a:xfrm>
            <a:off x="5890596" y="3160713"/>
            <a:ext cx="515937" cy="112712"/>
            <a:chOff x="6630988" y="2405289"/>
            <a:chExt cx="515937" cy="112712"/>
          </a:xfrm>
        </p:grpSpPr>
        <p:cxnSp>
          <p:nvCxnSpPr>
            <p:cNvPr id="46" name="Straight Connector 9"/>
            <p:cNvCxnSpPr>
              <a:cxnSpLocks noChangeShapeType="1"/>
            </p:cNvCxnSpPr>
            <p:nvPr/>
          </p:nvCxnSpPr>
          <p:spPr bwMode="auto">
            <a:xfrm>
              <a:off x="6630988" y="2464026"/>
              <a:ext cx="515937" cy="0"/>
            </a:xfrm>
            <a:prstGeom prst="line">
              <a:avLst/>
            </a:prstGeom>
            <a:noFill/>
            <a:ln w="19050">
              <a:solidFill>
                <a:srgbClr val="00B050"/>
              </a:solidFill>
              <a:round/>
              <a:headEnd/>
              <a:tailEnd/>
            </a:ln>
          </p:spPr>
        </p:cxnSp>
        <p:sp>
          <p:nvSpPr>
            <p:cNvPr id="47" name="Rectangle 19"/>
            <p:cNvSpPr>
              <a:spLocks noChangeArrowheads="1"/>
            </p:cNvSpPr>
            <p:nvPr/>
          </p:nvSpPr>
          <p:spPr bwMode="auto">
            <a:xfrm>
              <a:off x="6850063" y="2405289"/>
              <a:ext cx="101600" cy="112712"/>
            </a:xfrm>
            <a:prstGeom prst="rect">
              <a:avLst/>
            </a:prstGeom>
            <a:solidFill>
              <a:srgbClr val="00B050"/>
            </a:solidFill>
            <a:ln w="9525">
              <a:noFill/>
              <a:miter lim="800000"/>
              <a:headEnd/>
              <a:tailEnd/>
            </a:ln>
          </p:spPr>
          <p:txBody>
            <a:bodyPr wrap="none" lIns="0" tIns="0" rIns="0" bIns="0"/>
            <a:lstStyle/>
            <a:p>
              <a:pPr defTabSz="863600" eaLnBrk="0" hangingPunct="0">
                <a:lnSpc>
                  <a:spcPct val="90000"/>
                </a:lnSpc>
                <a:spcBef>
                  <a:spcPct val="30000"/>
                </a:spcBef>
              </a:pPr>
              <a:endParaRPr lang="en-US" sz="1200" b="1">
                <a:solidFill>
                  <a:srgbClr val="2A4364"/>
                </a:solidFill>
                <a:latin typeface="Calibri"/>
                <a:ea typeface="Arial Unicode MS" pitchFamily="34" charset="-128"/>
                <a:cs typeface="Arial Unicode MS" pitchFamily="34" charset="-128"/>
              </a:endParaRPr>
            </a:p>
          </p:txBody>
        </p:sp>
      </p:grpSp>
      <p:grpSp>
        <p:nvGrpSpPr>
          <p:cNvPr id="48" name="Group 12"/>
          <p:cNvGrpSpPr>
            <a:grpSpLocks/>
          </p:cNvGrpSpPr>
          <p:nvPr/>
        </p:nvGrpSpPr>
        <p:grpSpPr bwMode="auto">
          <a:xfrm>
            <a:off x="5866783" y="3444875"/>
            <a:ext cx="717550" cy="111125"/>
            <a:chOff x="6607175" y="2660876"/>
            <a:chExt cx="717550" cy="111125"/>
          </a:xfrm>
        </p:grpSpPr>
        <p:cxnSp>
          <p:nvCxnSpPr>
            <p:cNvPr id="49" name="Straight Connector 10"/>
            <p:cNvCxnSpPr>
              <a:cxnSpLocks noChangeShapeType="1"/>
            </p:cNvCxnSpPr>
            <p:nvPr/>
          </p:nvCxnSpPr>
          <p:spPr bwMode="auto">
            <a:xfrm>
              <a:off x="6607175" y="2727551"/>
              <a:ext cx="717550" cy="0"/>
            </a:xfrm>
            <a:prstGeom prst="line">
              <a:avLst/>
            </a:prstGeom>
            <a:noFill/>
            <a:ln w="19050">
              <a:solidFill>
                <a:srgbClr val="00B050"/>
              </a:solidFill>
              <a:round/>
              <a:headEnd/>
              <a:tailEnd/>
            </a:ln>
          </p:spPr>
        </p:cxnSp>
        <p:sp>
          <p:nvSpPr>
            <p:cNvPr id="50" name="Rectangle 20"/>
            <p:cNvSpPr>
              <a:spLocks noChangeArrowheads="1"/>
            </p:cNvSpPr>
            <p:nvPr/>
          </p:nvSpPr>
          <p:spPr bwMode="auto">
            <a:xfrm>
              <a:off x="6913563" y="2660876"/>
              <a:ext cx="101600" cy="111125"/>
            </a:xfrm>
            <a:prstGeom prst="rect">
              <a:avLst/>
            </a:prstGeom>
            <a:solidFill>
              <a:srgbClr val="00B050"/>
            </a:solidFill>
            <a:ln w="9525">
              <a:noFill/>
              <a:miter lim="800000"/>
              <a:headEnd/>
              <a:tailEnd/>
            </a:ln>
          </p:spPr>
          <p:txBody>
            <a:bodyPr wrap="none" lIns="0" tIns="0" rIns="0" bIns="0"/>
            <a:lstStyle/>
            <a:p>
              <a:pPr defTabSz="863600" eaLnBrk="0" hangingPunct="0">
                <a:lnSpc>
                  <a:spcPct val="90000"/>
                </a:lnSpc>
                <a:spcBef>
                  <a:spcPct val="30000"/>
                </a:spcBef>
              </a:pPr>
              <a:endParaRPr lang="en-US" sz="1200" b="1">
                <a:solidFill>
                  <a:srgbClr val="2A4364"/>
                </a:solidFill>
                <a:latin typeface="Calibri"/>
                <a:ea typeface="Arial Unicode MS" pitchFamily="34" charset="-128"/>
                <a:cs typeface="Arial Unicode MS" pitchFamily="34" charset="-128"/>
              </a:endParaRPr>
            </a:p>
          </p:txBody>
        </p:sp>
      </p:grpSp>
      <p:sp>
        <p:nvSpPr>
          <p:cNvPr id="51" name="TextBox 37"/>
          <p:cNvSpPr txBox="1">
            <a:spLocks noChangeArrowheads="1"/>
          </p:cNvSpPr>
          <p:nvPr/>
        </p:nvSpPr>
        <p:spPr bwMode="auto">
          <a:xfrm>
            <a:off x="4989157" y="5657850"/>
            <a:ext cx="274114" cy="184666"/>
          </a:xfrm>
          <a:prstGeom prst="rect">
            <a:avLst/>
          </a:prstGeom>
          <a:noFill/>
          <a:ln w="9525">
            <a:noFill/>
            <a:miter lim="800000"/>
            <a:headEnd/>
            <a:tailEnd/>
          </a:ln>
        </p:spPr>
        <p:txBody>
          <a:bodyPr wrap="none" lIns="0" tIns="0" rIns="0" bIns="0">
            <a:spAutoFit/>
          </a:bodyPr>
          <a:lstStyle/>
          <a:p>
            <a:pPr algn="ctr"/>
            <a:r>
              <a:rPr lang="en-US" sz="1200" dirty="0">
                <a:solidFill>
                  <a:srgbClr val="1F497D"/>
                </a:solidFill>
                <a:latin typeface="Calibri"/>
                <a:ea typeface=""/>
              </a:rPr>
              <a:t>0.25</a:t>
            </a:r>
          </a:p>
        </p:txBody>
      </p:sp>
      <p:sp>
        <p:nvSpPr>
          <p:cNvPr id="52" name="TextBox 40"/>
          <p:cNvSpPr txBox="1">
            <a:spLocks noChangeArrowheads="1"/>
          </p:cNvSpPr>
          <p:nvPr/>
        </p:nvSpPr>
        <p:spPr bwMode="auto">
          <a:xfrm>
            <a:off x="5699150" y="5657850"/>
            <a:ext cx="195566" cy="184666"/>
          </a:xfrm>
          <a:prstGeom prst="rect">
            <a:avLst/>
          </a:prstGeom>
          <a:noFill/>
          <a:ln w="9525">
            <a:noFill/>
            <a:miter lim="800000"/>
            <a:headEnd/>
            <a:tailEnd/>
          </a:ln>
        </p:spPr>
        <p:txBody>
          <a:bodyPr wrap="none" lIns="0" tIns="0" rIns="0" bIns="0">
            <a:spAutoFit/>
          </a:bodyPr>
          <a:lstStyle/>
          <a:p>
            <a:pPr algn="ctr"/>
            <a:r>
              <a:rPr lang="en-US" sz="1200" dirty="0">
                <a:solidFill>
                  <a:srgbClr val="1F497D"/>
                </a:solidFill>
                <a:latin typeface="Calibri"/>
                <a:ea typeface=""/>
              </a:rPr>
              <a:t>0.5</a:t>
            </a:r>
          </a:p>
        </p:txBody>
      </p:sp>
      <p:sp>
        <p:nvSpPr>
          <p:cNvPr id="53" name="TextBox 41"/>
          <p:cNvSpPr txBox="1">
            <a:spLocks noChangeArrowheads="1"/>
          </p:cNvSpPr>
          <p:nvPr/>
        </p:nvSpPr>
        <p:spPr bwMode="auto">
          <a:xfrm>
            <a:off x="6416471" y="5657850"/>
            <a:ext cx="78548" cy="184666"/>
          </a:xfrm>
          <a:prstGeom prst="rect">
            <a:avLst/>
          </a:prstGeom>
          <a:noFill/>
          <a:ln w="9525">
            <a:noFill/>
            <a:miter lim="800000"/>
            <a:headEnd/>
            <a:tailEnd/>
          </a:ln>
        </p:spPr>
        <p:txBody>
          <a:bodyPr wrap="none" lIns="0" tIns="0" rIns="0" bIns="0">
            <a:spAutoFit/>
          </a:bodyPr>
          <a:lstStyle/>
          <a:p>
            <a:pPr algn="ctr"/>
            <a:r>
              <a:rPr lang="en-US" sz="1200">
                <a:solidFill>
                  <a:srgbClr val="1F497D"/>
                </a:solidFill>
                <a:latin typeface="Calibri"/>
                <a:ea typeface=""/>
              </a:rPr>
              <a:t>1</a:t>
            </a:r>
          </a:p>
        </p:txBody>
      </p:sp>
      <p:sp>
        <p:nvSpPr>
          <p:cNvPr id="54" name="TextBox 42"/>
          <p:cNvSpPr txBox="1">
            <a:spLocks noChangeArrowheads="1"/>
          </p:cNvSpPr>
          <p:nvPr/>
        </p:nvSpPr>
        <p:spPr bwMode="auto">
          <a:xfrm>
            <a:off x="7095128" y="5657850"/>
            <a:ext cx="78548" cy="184666"/>
          </a:xfrm>
          <a:prstGeom prst="rect">
            <a:avLst/>
          </a:prstGeom>
          <a:noFill/>
          <a:ln w="9525">
            <a:noFill/>
            <a:miter lim="800000"/>
            <a:headEnd/>
            <a:tailEnd/>
          </a:ln>
        </p:spPr>
        <p:txBody>
          <a:bodyPr wrap="none" lIns="0" tIns="0" rIns="0" bIns="0">
            <a:spAutoFit/>
          </a:bodyPr>
          <a:lstStyle/>
          <a:p>
            <a:pPr algn="ctr"/>
            <a:r>
              <a:rPr lang="en-US" sz="1200" dirty="0">
                <a:solidFill>
                  <a:srgbClr val="1F497D"/>
                </a:solidFill>
                <a:latin typeface="Calibri"/>
                <a:ea typeface=""/>
              </a:rPr>
              <a:t>2</a:t>
            </a:r>
          </a:p>
        </p:txBody>
      </p:sp>
      <p:sp>
        <p:nvSpPr>
          <p:cNvPr id="55" name="Text Box 240"/>
          <p:cNvSpPr txBox="1">
            <a:spLocks noChangeArrowheads="1"/>
          </p:cNvSpPr>
          <p:nvPr/>
        </p:nvSpPr>
        <p:spPr bwMode="auto">
          <a:xfrm>
            <a:off x="4881202" y="5919085"/>
            <a:ext cx="1296731" cy="166199"/>
          </a:xfrm>
          <a:prstGeom prst="rect">
            <a:avLst/>
          </a:prstGeom>
          <a:noFill/>
          <a:ln w="9525">
            <a:noFill/>
            <a:miter lim="800000"/>
            <a:headEnd/>
            <a:tailEnd/>
          </a:ln>
          <a:effectLst>
            <a:prstShdw prst="shdw17" dist="17961" dir="2700000">
              <a:srgbClr val="999999"/>
            </a:prstShdw>
          </a:effectLst>
        </p:spPr>
        <p:txBody>
          <a:bodyPr wrap="square" lIns="0" tIns="0" rIns="0" bIns="0">
            <a:spAutoFit/>
          </a:bodyPr>
          <a:lstStyle/>
          <a:p>
            <a:pPr algn="r">
              <a:lnSpc>
                <a:spcPct val="90000"/>
              </a:lnSpc>
              <a:spcBef>
                <a:spcPct val="30000"/>
              </a:spcBef>
              <a:buClr>
                <a:srgbClr val="FF9900"/>
              </a:buClr>
              <a:buFont typeface="Wingdings" pitchFamily="2" charset="2"/>
              <a:buNone/>
            </a:pPr>
            <a:r>
              <a:rPr lang="en-US" sz="1200" b="1" dirty="0" err="1" smtClean="0">
                <a:solidFill>
                  <a:srgbClr val="1F497D"/>
                </a:solidFill>
                <a:latin typeface="Calibri"/>
                <a:ea typeface="Arial Unicode MS" pitchFamily="34" charset="-128"/>
                <a:cs typeface="Arial Unicode MS" pitchFamily="34" charset="-128"/>
              </a:rPr>
              <a:t>Apixaban</a:t>
            </a:r>
            <a:r>
              <a:rPr lang="en-US" sz="1200" b="1" dirty="0">
                <a:solidFill>
                  <a:srgbClr val="1F497D"/>
                </a:solidFill>
                <a:latin typeface="Calibri"/>
                <a:ea typeface="Arial Unicode MS" pitchFamily="34" charset="-128"/>
                <a:cs typeface="Arial Unicode MS" pitchFamily="34" charset="-128"/>
              </a:rPr>
              <a:t> </a:t>
            </a:r>
            <a:r>
              <a:rPr lang="en-US" sz="1200" b="1" dirty="0" smtClean="0">
                <a:solidFill>
                  <a:srgbClr val="1F497D"/>
                </a:solidFill>
                <a:latin typeface="Calibri"/>
                <a:ea typeface="Arial Unicode MS" pitchFamily="34" charset="-128"/>
                <a:cs typeface="Arial Unicode MS" pitchFamily="34" charset="-128"/>
              </a:rPr>
              <a:t>Better</a:t>
            </a:r>
            <a:endParaRPr lang="en-US" sz="1200" b="1" dirty="0">
              <a:solidFill>
                <a:srgbClr val="1F497D"/>
              </a:solidFill>
              <a:latin typeface="Calibri"/>
              <a:ea typeface="Arial Unicode MS" pitchFamily="34" charset="-128"/>
              <a:cs typeface="Arial Unicode MS" pitchFamily="34" charset="-128"/>
            </a:endParaRPr>
          </a:p>
        </p:txBody>
      </p:sp>
      <p:sp>
        <p:nvSpPr>
          <p:cNvPr id="56" name="Text Box 241"/>
          <p:cNvSpPr txBox="1">
            <a:spLocks noChangeArrowheads="1"/>
          </p:cNvSpPr>
          <p:nvPr/>
        </p:nvSpPr>
        <p:spPr bwMode="auto">
          <a:xfrm>
            <a:off x="6470033" y="5919085"/>
            <a:ext cx="1478833" cy="166199"/>
          </a:xfrm>
          <a:prstGeom prst="rect">
            <a:avLst/>
          </a:prstGeom>
          <a:noFill/>
          <a:ln w="9525">
            <a:noFill/>
            <a:miter lim="800000"/>
            <a:headEnd/>
            <a:tailEnd/>
          </a:ln>
          <a:effectLst>
            <a:prstShdw prst="shdw17" dist="17961" dir="2700000">
              <a:srgbClr val="999999"/>
            </a:prstShdw>
          </a:effectLst>
        </p:spPr>
        <p:txBody>
          <a:bodyPr wrap="square" lIns="0" tIns="0" rIns="0" bIns="0">
            <a:spAutoFit/>
          </a:bodyPr>
          <a:lstStyle/>
          <a:p>
            <a:pPr>
              <a:lnSpc>
                <a:spcPct val="90000"/>
              </a:lnSpc>
              <a:spcBef>
                <a:spcPct val="30000"/>
              </a:spcBef>
              <a:buClr>
                <a:srgbClr val="FF9900"/>
              </a:buClr>
              <a:buFont typeface="Wingdings" pitchFamily="2" charset="2"/>
              <a:buNone/>
            </a:pPr>
            <a:r>
              <a:rPr lang="en-US" sz="1200" b="1" dirty="0" err="1" smtClean="0">
                <a:solidFill>
                  <a:srgbClr val="1F497D"/>
                </a:solidFill>
                <a:latin typeface="Calibri"/>
                <a:ea typeface="Arial Unicode MS" pitchFamily="34" charset="-128"/>
                <a:cs typeface="Arial Unicode MS" pitchFamily="34" charset="-128"/>
              </a:rPr>
              <a:t>Warfarin</a:t>
            </a:r>
            <a:r>
              <a:rPr lang="en-US" sz="1200" b="1" dirty="0">
                <a:solidFill>
                  <a:srgbClr val="1F497D"/>
                </a:solidFill>
                <a:latin typeface="Calibri"/>
                <a:ea typeface="Arial Unicode MS" pitchFamily="34" charset="-128"/>
                <a:cs typeface="Arial Unicode MS" pitchFamily="34" charset="-128"/>
              </a:rPr>
              <a:t> </a:t>
            </a:r>
            <a:r>
              <a:rPr lang="en-US" sz="1200" b="1" dirty="0" smtClean="0">
                <a:solidFill>
                  <a:srgbClr val="1F497D"/>
                </a:solidFill>
                <a:latin typeface="Calibri"/>
                <a:ea typeface="Arial Unicode MS" pitchFamily="34" charset="-128"/>
                <a:cs typeface="Arial Unicode MS" pitchFamily="34" charset="-128"/>
              </a:rPr>
              <a:t>Better</a:t>
            </a:r>
            <a:endParaRPr lang="en-US" sz="1200" b="1" dirty="0">
              <a:solidFill>
                <a:srgbClr val="1F497D"/>
              </a:solidFill>
              <a:latin typeface="Calibri"/>
              <a:ea typeface="Arial Unicode MS" pitchFamily="34" charset="-128"/>
              <a:cs typeface="Arial Unicode MS" pitchFamily="34" charset="-128"/>
            </a:endParaRPr>
          </a:p>
        </p:txBody>
      </p:sp>
      <p:grpSp>
        <p:nvGrpSpPr>
          <p:cNvPr id="57" name="Group 2"/>
          <p:cNvGrpSpPr>
            <a:grpSpLocks/>
          </p:cNvGrpSpPr>
          <p:nvPr/>
        </p:nvGrpSpPr>
        <p:grpSpPr bwMode="auto">
          <a:xfrm>
            <a:off x="5092083" y="2124963"/>
            <a:ext cx="2079625" cy="3731576"/>
            <a:chOff x="5832509" y="2062975"/>
            <a:chExt cx="2078991" cy="3731845"/>
          </a:xfrm>
        </p:grpSpPr>
        <p:cxnSp>
          <p:nvCxnSpPr>
            <p:cNvPr id="58" name="Straight Connector 27"/>
            <p:cNvCxnSpPr>
              <a:cxnSpLocks noChangeShapeType="1"/>
            </p:cNvCxnSpPr>
            <p:nvPr/>
          </p:nvCxnSpPr>
          <p:spPr bwMode="auto">
            <a:xfrm>
              <a:off x="5859442" y="5423579"/>
              <a:ext cx="2023099" cy="0"/>
            </a:xfrm>
            <a:prstGeom prst="line">
              <a:avLst/>
            </a:prstGeom>
            <a:noFill/>
            <a:ln w="25400" algn="ctr">
              <a:solidFill>
                <a:srgbClr val="1F497D">
                  <a:lumMod val="50000"/>
                </a:srgbClr>
              </a:solidFill>
              <a:round/>
              <a:headEnd/>
              <a:tailEnd/>
            </a:ln>
          </p:spPr>
        </p:cxnSp>
        <p:cxnSp>
          <p:nvCxnSpPr>
            <p:cNvPr id="59" name="Straight Connector 28"/>
            <p:cNvCxnSpPr>
              <a:cxnSpLocks noChangeShapeType="1"/>
            </p:cNvCxnSpPr>
            <p:nvPr/>
          </p:nvCxnSpPr>
          <p:spPr bwMode="auto">
            <a:xfrm>
              <a:off x="7882541" y="5423579"/>
              <a:ext cx="0" cy="108635"/>
            </a:xfrm>
            <a:prstGeom prst="line">
              <a:avLst/>
            </a:prstGeom>
            <a:noFill/>
            <a:ln w="19050" algn="ctr">
              <a:solidFill>
                <a:srgbClr val="000000"/>
              </a:solidFill>
              <a:round/>
              <a:headEnd/>
              <a:tailEnd/>
            </a:ln>
          </p:spPr>
        </p:cxnSp>
        <p:cxnSp>
          <p:nvCxnSpPr>
            <p:cNvPr id="60" name="Straight Connector 31"/>
            <p:cNvCxnSpPr>
              <a:cxnSpLocks noChangeShapeType="1"/>
            </p:cNvCxnSpPr>
            <p:nvPr/>
          </p:nvCxnSpPr>
          <p:spPr bwMode="auto">
            <a:xfrm>
              <a:off x="7205506" y="2062975"/>
              <a:ext cx="0" cy="3473514"/>
            </a:xfrm>
            <a:prstGeom prst="line">
              <a:avLst/>
            </a:prstGeom>
            <a:noFill/>
            <a:ln w="25400" algn="ctr">
              <a:solidFill>
                <a:srgbClr val="1F497D">
                  <a:lumMod val="50000"/>
                </a:srgbClr>
              </a:solidFill>
              <a:round/>
              <a:headEnd/>
              <a:tailEnd/>
            </a:ln>
          </p:spPr>
        </p:cxnSp>
        <p:cxnSp>
          <p:nvCxnSpPr>
            <p:cNvPr id="61" name="Straight Connector 32"/>
            <p:cNvCxnSpPr>
              <a:cxnSpLocks noChangeShapeType="1"/>
            </p:cNvCxnSpPr>
            <p:nvPr/>
          </p:nvCxnSpPr>
          <p:spPr bwMode="auto">
            <a:xfrm>
              <a:off x="6534083" y="5423579"/>
              <a:ext cx="0" cy="108635"/>
            </a:xfrm>
            <a:prstGeom prst="line">
              <a:avLst/>
            </a:prstGeom>
            <a:noFill/>
            <a:ln w="19050" algn="ctr">
              <a:solidFill>
                <a:srgbClr val="000000"/>
              </a:solidFill>
              <a:round/>
              <a:headEnd/>
              <a:tailEnd/>
            </a:ln>
          </p:spPr>
        </p:cxnSp>
        <p:cxnSp>
          <p:nvCxnSpPr>
            <p:cNvPr id="62" name="Straight Connector 33"/>
            <p:cNvCxnSpPr>
              <a:cxnSpLocks noChangeShapeType="1"/>
            </p:cNvCxnSpPr>
            <p:nvPr/>
          </p:nvCxnSpPr>
          <p:spPr bwMode="auto">
            <a:xfrm>
              <a:off x="5864530" y="5423579"/>
              <a:ext cx="0" cy="108635"/>
            </a:xfrm>
            <a:prstGeom prst="line">
              <a:avLst/>
            </a:prstGeom>
            <a:noFill/>
            <a:ln w="19050" algn="ctr">
              <a:solidFill>
                <a:srgbClr val="000000"/>
              </a:solidFill>
              <a:round/>
              <a:headEnd/>
              <a:tailEnd/>
            </a:ln>
          </p:spPr>
        </p:cxnSp>
        <p:sp>
          <p:nvSpPr>
            <p:cNvPr id="63" name="Line 242"/>
            <p:cNvSpPr>
              <a:spLocks noChangeShapeType="1"/>
            </p:cNvSpPr>
            <p:nvPr/>
          </p:nvSpPr>
          <p:spPr bwMode="auto">
            <a:xfrm>
              <a:off x="7234590" y="5794819"/>
              <a:ext cx="676910" cy="0"/>
            </a:xfrm>
            <a:prstGeom prst="line">
              <a:avLst/>
            </a:prstGeom>
            <a:noFill/>
            <a:ln w="38100">
              <a:solidFill>
                <a:srgbClr val="1F497D">
                  <a:lumMod val="50000"/>
                </a:srgbClr>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64A5"/>
                </a:solidFill>
                <a:effectLst/>
                <a:uLnTx/>
                <a:uFillTx/>
                <a:ea typeface=""/>
              </a:endParaRPr>
            </a:p>
          </p:txBody>
        </p:sp>
        <p:sp>
          <p:nvSpPr>
            <p:cNvPr id="64" name="Line 243"/>
            <p:cNvSpPr>
              <a:spLocks noChangeShapeType="1"/>
            </p:cNvSpPr>
            <p:nvPr/>
          </p:nvSpPr>
          <p:spPr bwMode="auto">
            <a:xfrm rot="10800000">
              <a:off x="5832509" y="5794820"/>
              <a:ext cx="1293541" cy="0"/>
            </a:xfrm>
            <a:prstGeom prst="line">
              <a:avLst/>
            </a:prstGeom>
            <a:noFill/>
            <a:ln w="38100">
              <a:solidFill>
                <a:srgbClr val="1F497D">
                  <a:lumMod val="50000"/>
                </a:srgbClr>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64A5"/>
                </a:solidFill>
                <a:effectLst/>
                <a:uLnTx/>
                <a:uFillTx/>
                <a:ea typeface=""/>
              </a:endParaRPr>
            </a:p>
          </p:txBody>
        </p:sp>
      </p:grpSp>
      <p:sp>
        <p:nvSpPr>
          <p:cNvPr id="65" name="Title 7"/>
          <p:cNvSpPr txBox="1">
            <a:spLocks/>
          </p:cNvSpPr>
          <p:nvPr/>
        </p:nvSpPr>
        <p:spPr bwMode="auto">
          <a:xfrm>
            <a:off x="434975" y="217287"/>
            <a:ext cx="8229600" cy="8366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kern="1200">
                <a:solidFill>
                  <a:srgbClr val="0064A5"/>
                </a:solidFill>
                <a:latin typeface="+mj-lt"/>
                <a:ea typeface="+mj-ea"/>
                <a:cs typeface="+mj-cs"/>
              </a:defRPr>
            </a:lvl1pPr>
            <a:lvl2pPr algn="l" rtl="0" eaLnBrk="0" fontAlgn="base" hangingPunct="0">
              <a:spcBef>
                <a:spcPct val="0"/>
              </a:spcBef>
              <a:spcAft>
                <a:spcPct val="0"/>
              </a:spcAft>
              <a:defRPr sz="3200" b="1">
                <a:solidFill>
                  <a:srgbClr val="0064A5"/>
                </a:solidFill>
                <a:latin typeface="Calibri" pitchFamily="34" charset="0"/>
              </a:defRPr>
            </a:lvl2pPr>
            <a:lvl3pPr algn="l" rtl="0" eaLnBrk="0" fontAlgn="base" hangingPunct="0">
              <a:spcBef>
                <a:spcPct val="0"/>
              </a:spcBef>
              <a:spcAft>
                <a:spcPct val="0"/>
              </a:spcAft>
              <a:defRPr sz="3200" b="1">
                <a:solidFill>
                  <a:srgbClr val="0064A5"/>
                </a:solidFill>
                <a:latin typeface="Calibri" pitchFamily="34" charset="0"/>
              </a:defRPr>
            </a:lvl3pPr>
            <a:lvl4pPr algn="l" rtl="0" eaLnBrk="0" fontAlgn="base" hangingPunct="0">
              <a:spcBef>
                <a:spcPct val="0"/>
              </a:spcBef>
              <a:spcAft>
                <a:spcPct val="0"/>
              </a:spcAft>
              <a:defRPr sz="3200" b="1">
                <a:solidFill>
                  <a:srgbClr val="0064A5"/>
                </a:solidFill>
                <a:latin typeface="Calibri" pitchFamily="34" charset="0"/>
              </a:defRPr>
            </a:lvl4pPr>
            <a:lvl5pPr algn="l" rtl="0" eaLnBrk="0" fontAlgn="base" hangingPunct="0">
              <a:spcBef>
                <a:spcPct val="0"/>
              </a:spcBef>
              <a:spcAft>
                <a:spcPct val="0"/>
              </a:spcAft>
              <a:defRPr sz="3200" b="1">
                <a:solidFill>
                  <a:srgbClr val="0064A5"/>
                </a:solidFill>
                <a:latin typeface="Calibri" pitchFamily="34" charset="0"/>
              </a:defRPr>
            </a:lvl5pPr>
            <a:lvl6pPr marL="457200" algn="l" rtl="0" fontAlgn="base">
              <a:spcBef>
                <a:spcPct val="0"/>
              </a:spcBef>
              <a:spcAft>
                <a:spcPct val="0"/>
              </a:spcAft>
              <a:defRPr sz="3200" b="1">
                <a:solidFill>
                  <a:srgbClr val="0064A5"/>
                </a:solidFill>
                <a:latin typeface="Calibri" pitchFamily="34" charset="0"/>
              </a:defRPr>
            </a:lvl6pPr>
            <a:lvl7pPr marL="914400" algn="l" rtl="0" fontAlgn="base">
              <a:spcBef>
                <a:spcPct val="0"/>
              </a:spcBef>
              <a:spcAft>
                <a:spcPct val="0"/>
              </a:spcAft>
              <a:defRPr sz="3200" b="1">
                <a:solidFill>
                  <a:srgbClr val="0064A5"/>
                </a:solidFill>
                <a:latin typeface="Calibri" pitchFamily="34" charset="0"/>
              </a:defRPr>
            </a:lvl7pPr>
            <a:lvl8pPr marL="1371600" algn="l" rtl="0" fontAlgn="base">
              <a:spcBef>
                <a:spcPct val="0"/>
              </a:spcBef>
              <a:spcAft>
                <a:spcPct val="0"/>
              </a:spcAft>
              <a:defRPr sz="3200" b="1">
                <a:solidFill>
                  <a:srgbClr val="0064A5"/>
                </a:solidFill>
                <a:latin typeface="Calibri" pitchFamily="34" charset="0"/>
              </a:defRPr>
            </a:lvl8pPr>
            <a:lvl9pPr marL="1828800" algn="l" rtl="0" fontAlgn="base">
              <a:spcBef>
                <a:spcPct val="0"/>
              </a:spcBef>
              <a:spcAft>
                <a:spcPct val="0"/>
              </a:spcAft>
              <a:defRPr sz="3200" b="1">
                <a:solidFill>
                  <a:srgbClr val="0064A5"/>
                </a:solidFill>
                <a:latin typeface="Calibri" pitchFamily="34" charset="0"/>
              </a:defRPr>
            </a:lvl9pPr>
          </a:lstStyle>
          <a:p>
            <a:pPr marL="0" marR="0" lvl="0" indent="0" algn="ctr" defTabSz="914400" rtl="0" eaLnBrk="0" fontAlgn="base" latinLnBrk="0" hangingPunct="0">
              <a:lnSpc>
                <a:spcPts val="2000"/>
              </a:lnSpc>
              <a:spcBef>
                <a:spcPct val="0"/>
              </a:spcBef>
              <a:spcAft>
                <a:spcPct val="0"/>
              </a:spcAft>
              <a:buClrTx/>
              <a:buSzTx/>
              <a:buFontTx/>
              <a:buNone/>
              <a:tabLst/>
              <a:defRPr/>
            </a:pPr>
            <a:r>
              <a:rPr kumimoji="0" lang="en-US" altLang="en-US" sz="2800" b="0" i="0" u="none" strike="noStrike" kern="1200" cap="none" spc="0" normalizeH="0" baseline="0" noProof="0" dirty="0" smtClean="0">
                <a:ln>
                  <a:noFill/>
                </a:ln>
                <a:solidFill>
                  <a:srgbClr val="5A5A5A"/>
                </a:solidFill>
                <a:effectLst/>
                <a:uLnTx/>
                <a:uFillTx/>
                <a:latin typeface="Calibri"/>
                <a:ea typeface=""/>
                <a:cs typeface=""/>
              </a:rPr>
              <a:t>ARISTOTLE: The benefits of </a:t>
            </a:r>
            <a:r>
              <a:rPr kumimoji="0" lang="en-US" altLang="en-US" sz="2800" b="0" i="0" u="none" strike="noStrike" kern="1200" cap="none" spc="0" normalizeH="0" baseline="0" noProof="0" dirty="0" err="1" smtClean="0">
                <a:ln>
                  <a:noFill/>
                </a:ln>
                <a:solidFill>
                  <a:srgbClr val="5A5A5A"/>
                </a:solidFill>
                <a:effectLst/>
                <a:uLnTx/>
                <a:uFillTx/>
                <a:latin typeface="Calibri"/>
                <a:ea typeface=""/>
                <a:cs typeface=""/>
              </a:rPr>
              <a:t>apixaban</a:t>
            </a:r>
            <a:r>
              <a:rPr kumimoji="0" lang="en-US" altLang="en-US" sz="2800" b="0" i="0" u="none" strike="noStrike" kern="1200" cap="none" spc="0" normalizeH="0" baseline="0" noProof="0" dirty="0" smtClean="0">
                <a:ln>
                  <a:noFill/>
                </a:ln>
                <a:solidFill>
                  <a:srgbClr val="5A5A5A"/>
                </a:solidFill>
                <a:effectLst/>
                <a:uLnTx/>
                <a:uFillTx/>
                <a:latin typeface="Calibri"/>
                <a:ea typeface=""/>
                <a:cs typeface=""/>
              </a:rPr>
              <a:t> vs. warfarin were </a:t>
            </a:r>
          </a:p>
          <a:p>
            <a:pPr marL="0" marR="0" lvl="0" indent="0" algn="ctr" defTabSz="914400" rtl="0" eaLnBrk="0" fontAlgn="base" latinLnBrk="0" hangingPunct="0">
              <a:lnSpc>
                <a:spcPts val="2000"/>
              </a:lnSpc>
              <a:spcBef>
                <a:spcPct val="0"/>
              </a:spcBef>
              <a:spcAft>
                <a:spcPct val="0"/>
              </a:spcAft>
              <a:buClrTx/>
              <a:buSzTx/>
              <a:buFontTx/>
              <a:buNone/>
              <a:tabLst/>
              <a:defRPr/>
            </a:pPr>
            <a:endParaRPr lang="en-US" altLang="en-US" sz="2800" b="0" dirty="0">
              <a:solidFill>
                <a:srgbClr val="5A5A5A"/>
              </a:solidFill>
              <a:latin typeface="Calibri"/>
              <a:ea typeface=""/>
              <a:cs typeface=""/>
            </a:endParaRPr>
          </a:p>
          <a:p>
            <a:pPr marL="0" marR="0" lvl="0" indent="0" algn="ctr" defTabSz="914400" rtl="0" eaLnBrk="0" fontAlgn="base" latinLnBrk="0" hangingPunct="0">
              <a:lnSpc>
                <a:spcPts val="2000"/>
              </a:lnSpc>
              <a:spcBef>
                <a:spcPct val="0"/>
              </a:spcBef>
              <a:spcAft>
                <a:spcPct val="0"/>
              </a:spcAft>
              <a:buClrTx/>
              <a:buSzTx/>
              <a:buFontTx/>
              <a:buNone/>
              <a:tabLst/>
              <a:defRPr/>
            </a:pPr>
            <a:r>
              <a:rPr kumimoji="0" lang="en-US" altLang="en-US" sz="2800" b="0" i="0" u="none" strike="noStrike" kern="1200" cap="none" spc="0" normalizeH="0" baseline="0" noProof="0" dirty="0" smtClean="0">
                <a:ln>
                  <a:noFill/>
                </a:ln>
                <a:solidFill>
                  <a:srgbClr val="5A5A5A"/>
                </a:solidFill>
                <a:effectLst/>
                <a:uLnTx/>
                <a:uFillTx/>
                <a:latin typeface="Calibri"/>
                <a:ea typeface=""/>
                <a:cs typeface=""/>
              </a:rPr>
              <a:t>consistent across different levels of renal function</a:t>
            </a:r>
            <a:endParaRPr kumimoji="0" lang="en-US" sz="2800" b="0" i="0" u="none" strike="noStrike" kern="1200" cap="none" spc="0" normalizeH="0" baseline="0" noProof="0" dirty="0" smtClean="0">
              <a:ln>
                <a:noFill/>
              </a:ln>
              <a:solidFill>
                <a:srgbClr val="5A5A5A"/>
              </a:solidFill>
              <a:effectLst/>
              <a:uLnTx/>
              <a:uFillTx/>
              <a:latin typeface="Calibri"/>
              <a:ea typeface=""/>
              <a:cs typeface=""/>
            </a:endParaRPr>
          </a:p>
        </p:txBody>
      </p:sp>
      <p:grpSp>
        <p:nvGrpSpPr>
          <p:cNvPr id="66" name="Group 11"/>
          <p:cNvGrpSpPr>
            <a:grpSpLocks/>
          </p:cNvGrpSpPr>
          <p:nvPr/>
        </p:nvGrpSpPr>
        <p:grpSpPr bwMode="auto">
          <a:xfrm>
            <a:off x="6011246" y="4649788"/>
            <a:ext cx="522287" cy="111125"/>
            <a:chOff x="6751419" y="4156145"/>
            <a:chExt cx="521208" cy="109728"/>
          </a:xfrm>
        </p:grpSpPr>
        <p:cxnSp>
          <p:nvCxnSpPr>
            <p:cNvPr id="67" name="Straight Connector 47"/>
            <p:cNvCxnSpPr>
              <a:cxnSpLocks noChangeShapeType="1"/>
            </p:cNvCxnSpPr>
            <p:nvPr/>
          </p:nvCxnSpPr>
          <p:spPr bwMode="auto">
            <a:xfrm>
              <a:off x="6751419" y="4212997"/>
              <a:ext cx="521208" cy="0"/>
            </a:xfrm>
            <a:prstGeom prst="line">
              <a:avLst/>
            </a:prstGeom>
            <a:noFill/>
            <a:ln w="19050">
              <a:solidFill>
                <a:srgbClr val="00B050"/>
              </a:solidFill>
              <a:round/>
              <a:headEnd/>
              <a:tailEnd/>
            </a:ln>
          </p:spPr>
        </p:cxnSp>
        <p:sp>
          <p:nvSpPr>
            <p:cNvPr id="68" name="Rectangle 48"/>
            <p:cNvSpPr>
              <a:spLocks noChangeArrowheads="1"/>
            </p:cNvSpPr>
            <p:nvPr/>
          </p:nvSpPr>
          <p:spPr bwMode="auto">
            <a:xfrm>
              <a:off x="6958094" y="4156145"/>
              <a:ext cx="100584" cy="109728"/>
            </a:xfrm>
            <a:prstGeom prst="rect">
              <a:avLst/>
            </a:prstGeom>
            <a:solidFill>
              <a:srgbClr val="00B050"/>
            </a:solidFill>
            <a:ln w="12700" algn="ctr">
              <a:noFill/>
              <a:round/>
              <a:headEnd/>
              <a:tailEnd/>
            </a:ln>
          </p:spPr>
          <p:txBody>
            <a:bodyPr lIns="18288" tIns="0" rIns="0" bIns="0">
              <a:spAutoFit/>
            </a:bodyPr>
            <a:lstStyle/>
            <a:p>
              <a:pPr defTabSz="863600" eaLnBrk="0" hangingPunct="0">
                <a:lnSpc>
                  <a:spcPct val="90000"/>
                </a:lnSpc>
                <a:spcBef>
                  <a:spcPct val="30000"/>
                </a:spcBef>
              </a:pPr>
              <a:endParaRPr lang="en-US" sz="1200" b="1">
                <a:solidFill>
                  <a:srgbClr val="2A4364"/>
                </a:solidFill>
                <a:latin typeface="Calibri"/>
                <a:ea typeface="Arial Unicode MS" pitchFamily="34" charset="-128"/>
                <a:cs typeface="Arial Unicode MS" pitchFamily="34" charset="-128"/>
              </a:endParaRPr>
            </a:p>
          </p:txBody>
        </p:sp>
      </p:grpSp>
      <p:grpSp>
        <p:nvGrpSpPr>
          <p:cNvPr id="69" name="Group 10"/>
          <p:cNvGrpSpPr>
            <a:grpSpLocks/>
          </p:cNvGrpSpPr>
          <p:nvPr/>
        </p:nvGrpSpPr>
        <p:grpSpPr bwMode="auto">
          <a:xfrm>
            <a:off x="6016008" y="4968875"/>
            <a:ext cx="411163" cy="109538"/>
            <a:chOff x="6755978" y="4416403"/>
            <a:chExt cx="411480" cy="109728"/>
          </a:xfrm>
        </p:grpSpPr>
        <p:cxnSp>
          <p:nvCxnSpPr>
            <p:cNvPr id="70" name="Straight Connector 49"/>
            <p:cNvCxnSpPr>
              <a:cxnSpLocks noChangeShapeType="1"/>
            </p:cNvCxnSpPr>
            <p:nvPr/>
          </p:nvCxnSpPr>
          <p:spPr bwMode="auto">
            <a:xfrm>
              <a:off x="6755978" y="4473255"/>
              <a:ext cx="411480" cy="0"/>
            </a:xfrm>
            <a:prstGeom prst="line">
              <a:avLst/>
            </a:prstGeom>
            <a:noFill/>
            <a:ln w="19050">
              <a:solidFill>
                <a:srgbClr val="00B050"/>
              </a:solidFill>
              <a:round/>
              <a:headEnd/>
              <a:tailEnd/>
            </a:ln>
          </p:spPr>
        </p:cxnSp>
        <p:sp>
          <p:nvSpPr>
            <p:cNvPr id="71" name="Rectangle 50"/>
            <p:cNvSpPr>
              <a:spLocks noChangeArrowheads="1"/>
            </p:cNvSpPr>
            <p:nvPr/>
          </p:nvSpPr>
          <p:spPr bwMode="auto">
            <a:xfrm>
              <a:off x="6925082" y="4416403"/>
              <a:ext cx="100584" cy="109728"/>
            </a:xfrm>
            <a:prstGeom prst="rect">
              <a:avLst/>
            </a:prstGeom>
            <a:solidFill>
              <a:srgbClr val="00B050"/>
            </a:solidFill>
            <a:ln w="12700" algn="ctr">
              <a:noFill/>
              <a:round/>
              <a:headEnd/>
              <a:tailEnd/>
            </a:ln>
          </p:spPr>
          <p:txBody>
            <a:bodyPr lIns="18288" tIns="0" rIns="0" bIns="0">
              <a:spAutoFit/>
            </a:bodyPr>
            <a:lstStyle/>
            <a:p>
              <a:pPr defTabSz="863600" eaLnBrk="0" hangingPunct="0">
                <a:lnSpc>
                  <a:spcPct val="90000"/>
                </a:lnSpc>
                <a:spcBef>
                  <a:spcPct val="30000"/>
                </a:spcBef>
              </a:pPr>
              <a:endParaRPr lang="en-US" sz="1200" b="1">
                <a:solidFill>
                  <a:srgbClr val="2A4364"/>
                </a:solidFill>
                <a:latin typeface="Calibri"/>
                <a:ea typeface="Arial Unicode MS" pitchFamily="34" charset="-128"/>
                <a:cs typeface="Arial Unicode MS" pitchFamily="34" charset="-128"/>
              </a:endParaRPr>
            </a:p>
          </p:txBody>
        </p:sp>
      </p:grpSp>
      <p:grpSp>
        <p:nvGrpSpPr>
          <p:cNvPr id="72" name="Group 9"/>
          <p:cNvGrpSpPr>
            <a:grpSpLocks/>
          </p:cNvGrpSpPr>
          <p:nvPr/>
        </p:nvGrpSpPr>
        <p:grpSpPr bwMode="auto">
          <a:xfrm>
            <a:off x="5542933" y="5265738"/>
            <a:ext cx="547688" cy="109537"/>
            <a:chOff x="6282342" y="4669425"/>
            <a:chExt cx="548640" cy="109728"/>
          </a:xfrm>
        </p:grpSpPr>
        <p:cxnSp>
          <p:nvCxnSpPr>
            <p:cNvPr id="73" name="Straight Connector 51"/>
            <p:cNvCxnSpPr>
              <a:cxnSpLocks noChangeShapeType="1"/>
            </p:cNvCxnSpPr>
            <p:nvPr/>
          </p:nvCxnSpPr>
          <p:spPr bwMode="auto">
            <a:xfrm>
              <a:off x="6282342" y="4723896"/>
              <a:ext cx="548640" cy="0"/>
            </a:xfrm>
            <a:prstGeom prst="line">
              <a:avLst/>
            </a:prstGeom>
            <a:noFill/>
            <a:ln w="19050">
              <a:solidFill>
                <a:srgbClr val="00B050"/>
              </a:solidFill>
              <a:round/>
              <a:headEnd/>
              <a:tailEnd/>
            </a:ln>
          </p:spPr>
        </p:cxnSp>
        <p:sp>
          <p:nvSpPr>
            <p:cNvPr id="74" name="Rectangle 52"/>
            <p:cNvSpPr>
              <a:spLocks noChangeArrowheads="1"/>
            </p:cNvSpPr>
            <p:nvPr/>
          </p:nvSpPr>
          <p:spPr bwMode="auto">
            <a:xfrm>
              <a:off x="6509952" y="4669425"/>
              <a:ext cx="100584" cy="109728"/>
            </a:xfrm>
            <a:prstGeom prst="rect">
              <a:avLst/>
            </a:prstGeom>
            <a:solidFill>
              <a:srgbClr val="00B050"/>
            </a:solidFill>
            <a:ln w="12700" algn="ctr">
              <a:noFill/>
              <a:round/>
              <a:headEnd/>
              <a:tailEnd/>
            </a:ln>
          </p:spPr>
          <p:txBody>
            <a:bodyPr lIns="18288" tIns="0" rIns="0" bIns="0">
              <a:spAutoFit/>
            </a:bodyPr>
            <a:lstStyle/>
            <a:p>
              <a:pPr defTabSz="863600" eaLnBrk="0" hangingPunct="0">
                <a:lnSpc>
                  <a:spcPct val="90000"/>
                </a:lnSpc>
                <a:spcBef>
                  <a:spcPct val="30000"/>
                </a:spcBef>
              </a:pPr>
              <a:endParaRPr lang="en-US" sz="1200" b="1">
                <a:solidFill>
                  <a:srgbClr val="2A4364"/>
                </a:solidFill>
                <a:latin typeface="Calibri"/>
                <a:ea typeface="Arial Unicode MS" pitchFamily="34" charset="-128"/>
                <a:cs typeface="Arial Unicode MS" pitchFamily="34" charset="-128"/>
              </a:endParaRPr>
            </a:p>
          </p:txBody>
        </p:sp>
      </p:grpSp>
      <p:sp>
        <p:nvSpPr>
          <p:cNvPr id="75" name="Text Box 15"/>
          <p:cNvSpPr txBox="1">
            <a:spLocks noChangeArrowheads="1"/>
          </p:cNvSpPr>
          <p:nvPr/>
        </p:nvSpPr>
        <p:spPr bwMode="auto">
          <a:xfrm>
            <a:off x="139120" y="6235381"/>
            <a:ext cx="7722202" cy="349364"/>
          </a:xfrm>
          <a:prstGeom prst="rect">
            <a:avLst/>
          </a:prstGeom>
          <a:noFill/>
          <a:ln w="9525">
            <a:noFill/>
            <a:miter lim="800000"/>
            <a:headEnd/>
            <a:tailEnd/>
          </a:ln>
        </p:spPr>
        <p:txBody>
          <a:bodyPr wrap="square" anchor="b">
            <a:noAutofit/>
          </a:bodyPr>
          <a:lstStyle/>
          <a:p>
            <a:pPr marL="173038" indent="-173038" eaLnBrk="0" hangingPunct="0">
              <a:lnSpc>
                <a:spcPct val="80000"/>
              </a:lnSpc>
              <a:buClr>
                <a:srgbClr val="FF9900"/>
              </a:buClr>
              <a:tabLst>
                <a:tab pos="173038" algn="l"/>
              </a:tabLst>
              <a:defRPr/>
            </a:pPr>
            <a:endParaRPr lang="en-US" sz="1200" dirty="0" smtClean="0">
              <a:solidFill>
                <a:srgbClr val="0064A5"/>
              </a:solidFill>
              <a:latin typeface="Calibri"/>
              <a:ea typeface=""/>
            </a:endParaRPr>
          </a:p>
          <a:p>
            <a:pPr marL="173038" indent="-173038" eaLnBrk="0" hangingPunct="0">
              <a:lnSpc>
                <a:spcPct val="80000"/>
              </a:lnSpc>
              <a:buClr>
                <a:srgbClr val="FF9900"/>
              </a:buClr>
              <a:tabLst>
                <a:tab pos="173038" algn="l"/>
              </a:tabLst>
              <a:defRPr/>
            </a:pPr>
            <a:r>
              <a:rPr lang="en-US" sz="1200" dirty="0" smtClean="0">
                <a:solidFill>
                  <a:srgbClr val="0064A5"/>
                </a:solidFill>
                <a:latin typeface="Calibri"/>
                <a:ea typeface=""/>
              </a:rPr>
              <a:t>CI, confidence interval; </a:t>
            </a:r>
            <a:r>
              <a:rPr lang="en-US" sz="1200" dirty="0" err="1" smtClean="0">
                <a:solidFill>
                  <a:srgbClr val="0064A5"/>
                </a:solidFill>
                <a:latin typeface="Calibri"/>
                <a:ea typeface=""/>
              </a:rPr>
              <a:t>eGFR</a:t>
            </a:r>
            <a:r>
              <a:rPr lang="en-US" sz="1200" dirty="0" smtClean="0">
                <a:solidFill>
                  <a:srgbClr val="0064A5"/>
                </a:solidFill>
                <a:latin typeface="Calibri"/>
                <a:ea typeface=""/>
              </a:rPr>
              <a:t>, estimated </a:t>
            </a:r>
            <a:r>
              <a:rPr lang="en-US" sz="1200" dirty="0" err="1" smtClean="0">
                <a:solidFill>
                  <a:srgbClr val="0064A5"/>
                </a:solidFill>
                <a:latin typeface="Calibri"/>
                <a:ea typeface=""/>
              </a:rPr>
              <a:t>glomerular</a:t>
            </a:r>
            <a:r>
              <a:rPr lang="en-US" sz="1200" dirty="0" smtClean="0">
                <a:solidFill>
                  <a:srgbClr val="0064A5"/>
                </a:solidFill>
                <a:latin typeface="Calibri"/>
                <a:ea typeface=""/>
              </a:rPr>
              <a:t> filtration rate; SE, systemic embolism</a:t>
            </a:r>
          </a:p>
          <a:p>
            <a:pPr marL="173038" indent="-173038" eaLnBrk="0" hangingPunct="0">
              <a:lnSpc>
                <a:spcPct val="80000"/>
              </a:lnSpc>
              <a:buClr>
                <a:srgbClr val="FF9900"/>
              </a:buClr>
              <a:tabLst>
                <a:tab pos="173038" algn="l"/>
              </a:tabLst>
              <a:defRPr/>
            </a:pPr>
            <a:r>
              <a:rPr lang="en-US" sz="1200" dirty="0" smtClean="0">
                <a:solidFill>
                  <a:srgbClr val="0064A5"/>
                </a:solidFill>
                <a:latin typeface="Calibri"/>
                <a:ea typeface=""/>
              </a:rPr>
              <a:t>Adapted from </a:t>
            </a:r>
            <a:r>
              <a:rPr lang="en-US" sz="1200" dirty="0" err="1" smtClean="0">
                <a:solidFill>
                  <a:srgbClr val="0064A5"/>
                </a:solidFill>
                <a:latin typeface="Calibri"/>
                <a:ea typeface=""/>
              </a:rPr>
              <a:t>Hohnloser</a:t>
            </a:r>
            <a:r>
              <a:rPr lang="en-US" sz="1200" dirty="0" smtClean="0">
                <a:solidFill>
                  <a:srgbClr val="0064A5"/>
                </a:solidFill>
                <a:latin typeface="Calibri"/>
                <a:ea typeface=""/>
              </a:rPr>
              <a:t> SH et al. </a:t>
            </a:r>
            <a:r>
              <a:rPr lang="en-US" sz="1200" i="1" dirty="0" err="1" smtClean="0">
                <a:solidFill>
                  <a:srgbClr val="0064A5"/>
                </a:solidFill>
                <a:latin typeface="Calibri"/>
                <a:ea typeface=""/>
              </a:rPr>
              <a:t>Eur</a:t>
            </a:r>
            <a:r>
              <a:rPr lang="en-US" sz="1200" i="1" dirty="0" smtClean="0">
                <a:solidFill>
                  <a:srgbClr val="0064A5"/>
                </a:solidFill>
                <a:latin typeface="Calibri"/>
                <a:ea typeface=""/>
              </a:rPr>
              <a:t> Heart J. </a:t>
            </a:r>
            <a:r>
              <a:rPr lang="en-US" sz="1200" dirty="0" smtClean="0">
                <a:solidFill>
                  <a:srgbClr val="0064A5"/>
                </a:solidFill>
                <a:latin typeface="Calibri"/>
                <a:ea typeface=""/>
              </a:rPr>
              <a:t>2012;:2821-2830</a:t>
            </a:r>
            <a:endParaRPr lang="en-US" sz="1200" dirty="0" smtClean="0">
              <a:solidFill>
                <a:srgbClr val="0064A5"/>
              </a:solidFill>
              <a:ea typeface=""/>
            </a:endParaRPr>
          </a:p>
        </p:txBody>
      </p:sp>
      <p:sp>
        <p:nvSpPr>
          <p:cNvPr id="76" name="Rectangle 36"/>
          <p:cNvSpPr/>
          <p:nvPr/>
        </p:nvSpPr>
        <p:spPr>
          <a:xfrm>
            <a:off x="7968343" y="4275117"/>
            <a:ext cx="629392" cy="213757"/>
          </a:xfrm>
          <a:prstGeom prst="rect">
            <a:avLst/>
          </a:prstGeom>
          <a:noFill/>
          <a:ln w="25400" cap="flat" cmpd="sng" algn="ctr">
            <a:solidFill>
              <a:srgbClr val="3399FF">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
              <a:cs typeface=""/>
            </a:endParaRPr>
          </a:p>
        </p:txBody>
      </p:sp>
      <p:sp>
        <p:nvSpPr>
          <p:cNvPr id="77" name="Rectangle 39"/>
          <p:cNvSpPr/>
          <p:nvPr/>
        </p:nvSpPr>
        <p:spPr>
          <a:xfrm>
            <a:off x="139120" y="5843200"/>
            <a:ext cx="3693899" cy="391517"/>
          </a:xfrm>
          <a:prstGeom prst="rect">
            <a:avLst/>
          </a:prstGeom>
        </p:spPr>
        <p:txBody>
          <a:bodyPr wrap="square">
            <a:spAutoFit/>
          </a:bodyPr>
          <a:lstStyle/>
          <a:p>
            <a:pPr eaLnBrk="0" hangingPunct="0">
              <a:lnSpc>
                <a:spcPct val="80000"/>
              </a:lnSpc>
              <a:buClr>
                <a:srgbClr val="FF9900"/>
              </a:buClr>
              <a:tabLst>
                <a:tab pos="173038" algn="l"/>
              </a:tabLst>
              <a:defRPr/>
            </a:pPr>
            <a:r>
              <a:rPr lang="en-US" sz="1200" b="1" dirty="0">
                <a:solidFill>
                  <a:srgbClr val="0064A5"/>
                </a:solidFill>
                <a:latin typeface="Calibri"/>
                <a:ea typeface=""/>
              </a:rPr>
              <a:t>NOTE: Patients with calculated creatinine clearance of &lt;25 ml /minute were excluded from ARISTOTLE</a:t>
            </a:r>
          </a:p>
        </p:txBody>
      </p:sp>
    </p:spTree>
    <p:extLst>
      <p:ext uri="{BB962C8B-B14F-4D97-AF65-F5344CB8AC3E}">
        <p14:creationId xmlns:p14="http://schemas.microsoft.com/office/powerpoint/2010/main" val="168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35496" y="70374"/>
            <a:ext cx="9072545" cy="994172"/>
          </a:xfrm>
        </p:spPr>
        <p:txBody>
          <a:bodyPr>
            <a:noAutofit/>
          </a:bodyPr>
          <a:lstStyle/>
          <a:p>
            <a:r>
              <a:rPr lang="it-IT" sz="2000" dirty="0">
                <a:solidFill>
                  <a:srgbClr val="5A5A5A"/>
                </a:solidFill>
                <a:latin typeface="Calibri" charset="0"/>
                <a:ea typeface="Calibri" charset="0"/>
                <a:cs typeface="Calibri" charset="0"/>
              </a:rPr>
              <a:t>Incidenza di sanguinamenti maggiori e di ictus/embolia sistemica nei soggetti in trattamento con 60 </a:t>
            </a:r>
            <a:r>
              <a:rPr lang="it-IT" sz="2000">
                <a:solidFill>
                  <a:srgbClr val="5A5A5A"/>
                </a:solidFill>
                <a:latin typeface="Calibri" charset="0"/>
                <a:ea typeface="Calibri" charset="0"/>
                <a:cs typeface="Calibri" charset="0"/>
              </a:rPr>
              <a:t>mg in </a:t>
            </a:r>
            <a:r>
              <a:rPr lang="it-IT" sz="2000" dirty="0">
                <a:solidFill>
                  <a:srgbClr val="5A5A5A"/>
                </a:solidFill>
                <a:latin typeface="Calibri" charset="0"/>
                <a:ea typeface="Calibri" charset="0"/>
                <a:cs typeface="Calibri" charset="0"/>
              </a:rPr>
              <a:t>cui la dose era stata ridotta a 30 mg</a:t>
            </a:r>
          </a:p>
        </p:txBody>
      </p:sp>
      <p:pic>
        <p:nvPicPr>
          <p:cNvPr id="2" name="Segnaposto contenuto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7082" y="1667934"/>
            <a:ext cx="8849959" cy="3701943"/>
          </a:xfrm>
        </p:spPr>
      </p:pic>
      <p:sp>
        <p:nvSpPr>
          <p:cNvPr id="5" name="Titolo 1"/>
          <p:cNvSpPr txBox="1">
            <a:spLocks/>
          </p:cNvSpPr>
          <p:nvPr/>
        </p:nvSpPr>
        <p:spPr>
          <a:xfrm>
            <a:off x="62158" y="5211088"/>
            <a:ext cx="5432815" cy="535504"/>
          </a:xfrm>
          <a:prstGeom prst="rect">
            <a:avLst/>
          </a:prstGeom>
        </p:spPr>
        <p:txBody>
          <a:bodyPr vert="horz" lIns="68580" tIns="34290" rIns="68580" bIns="34290" rtlCol="0" anchor="b" anchorCtr="0">
            <a:noAutofit/>
          </a:bodyPr>
          <a:lstStyle>
            <a:lvl1pPr algn="l" defTabSz="914400" rtl="0" eaLnBrk="1" latinLnBrk="0" hangingPunct="1">
              <a:lnSpc>
                <a:spcPct val="90000"/>
              </a:lnSpc>
              <a:spcBef>
                <a:spcPct val="0"/>
              </a:spcBef>
              <a:buNone/>
              <a:defRPr sz="3500" kern="1200" baseline="0">
                <a:solidFill>
                  <a:srgbClr val="CC007B"/>
                </a:solidFill>
                <a:latin typeface="+mj-lt"/>
                <a:ea typeface="+mj-ea"/>
                <a:cs typeface="+mj-cs"/>
              </a:defRPr>
            </a:lvl1pPr>
          </a:lstStyle>
          <a:p>
            <a:r>
              <a:rPr lang="it-IT" sz="788" dirty="0">
                <a:solidFill>
                  <a:srgbClr val="0A0A0A"/>
                </a:solidFill>
              </a:rPr>
              <a:t>*Pazienti trattati con </a:t>
            </a:r>
            <a:r>
              <a:rPr lang="it-IT" sz="788" dirty="0" err="1">
                <a:solidFill>
                  <a:srgbClr val="0A0A0A"/>
                </a:solidFill>
              </a:rPr>
              <a:t>edoxaban</a:t>
            </a:r>
            <a:r>
              <a:rPr lang="it-IT" sz="788" dirty="0">
                <a:solidFill>
                  <a:srgbClr val="0A0A0A"/>
                </a:solidFill>
              </a:rPr>
              <a:t> 30 mg con peso ≤60 kg, compromissione moderata della funzionalità renale</a:t>
            </a:r>
          </a:p>
          <a:p>
            <a:r>
              <a:rPr lang="it-IT" sz="788" dirty="0">
                <a:solidFill>
                  <a:srgbClr val="0A0A0A"/>
                </a:solidFill>
              </a:rPr>
              <a:t>  o uso concomitante di inibitori della P-</a:t>
            </a:r>
            <a:r>
              <a:rPr lang="it-IT" sz="788" dirty="0" err="1">
                <a:solidFill>
                  <a:srgbClr val="0A0A0A"/>
                </a:solidFill>
              </a:rPr>
              <a:t>gp</a:t>
            </a:r>
            <a:r>
              <a:rPr lang="it-IT" sz="788" dirty="0">
                <a:solidFill>
                  <a:srgbClr val="0A0A0A"/>
                </a:solidFill>
              </a:rPr>
              <a:t>.</a:t>
            </a:r>
          </a:p>
        </p:txBody>
      </p:sp>
      <p:pic>
        <p:nvPicPr>
          <p:cNvPr id="8" name="Immagin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47" y="944175"/>
            <a:ext cx="598979" cy="323859"/>
          </a:xfrm>
          <a:prstGeom prst="rect">
            <a:avLst/>
          </a:prstGeom>
          <a:ln>
            <a:noFill/>
          </a:ln>
          <a:effectLst/>
        </p:spPr>
      </p:pic>
      <p:sp>
        <p:nvSpPr>
          <p:cNvPr id="9" name="Titolo 1"/>
          <p:cNvSpPr txBox="1">
            <a:spLocks/>
          </p:cNvSpPr>
          <p:nvPr/>
        </p:nvSpPr>
        <p:spPr>
          <a:xfrm rot="16200000">
            <a:off x="-1464565" y="3386401"/>
            <a:ext cx="3237425" cy="173023"/>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500" kern="1200" baseline="0">
                <a:solidFill>
                  <a:srgbClr val="CC007B"/>
                </a:solidFill>
                <a:latin typeface="+mj-lt"/>
                <a:ea typeface="+mj-ea"/>
                <a:cs typeface="+mj-cs"/>
              </a:defRPr>
            </a:lvl1pPr>
          </a:lstStyle>
          <a:p>
            <a:r>
              <a:rPr lang="it-IT" sz="750" dirty="0">
                <a:solidFill>
                  <a:srgbClr val="0A0A0A"/>
                </a:solidFill>
              </a:rPr>
              <a:t>Grafico elaborato da  tabella,  pag. 2289, </a:t>
            </a:r>
            <a:r>
              <a:rPr lang="it-IT" sz="750" dirty="0" err="1">
                <a:solidFill>
                  <a:srgbClr val="0A0A0A"/>
                </a:solidFill>
              </a:rPr>
              <a:t>Ruff</a:t>
            </a:r>
            <a:r>
              <a:rPr lang="it-IT" sz="750" dirty="0">
                <a:solidFill>
                  <a:srgbClr val="0A0A0A"/>
                </a:solidFill>
              </a:rPr>
              <a:t> 2015</a:t>
            </a:r>
          </a:p>
        </p:txBody>
      </p:sp>
      <p:sp>
        <p:nvSpPr>
          <p:cNvPr id="10" name="Titolo 1"/>
          <p:cNvSpPr txBox="1">
            <a:spLocks/>
          </p:cNvSpPr>
          <p:nvPr/>
        </p:nvSpPr>
        <p:spPr>
          <a:xfrm>
            <a:off x="5005631" y="5379378"/>
            <a:ext cx="3509717" cy="273844"/>
          </a:xfrm>
          <a:prstGeom prst="rect">
            <a:avLst/>
          </a:prstGeom>
        </p:spPr>
        <p:txBody>
          <a:bodyPr vert="horz" lIns="68580" tIns="34290" rIns="68580" bIns="34290" rtlCol="0" anchor="t" anchorCtr="0">
            <a:normAutofit/>
          </a:bodyPr>
          <a:lstStyle>
            <a:lvl1pPr algn="l" defTabSz="914400" rtl="0" eaLnBrk="1" latinLnBrk="0" hangingPunct="1">
              <a:lnSpc>
                <a:spcPct val="90000"/>
              </a:lnSpc>
              <a:spcBef>
                <a:spcPct val="0"/>
              </a:spcBef>
              <a:buNone/>
              <a:defRPr sz="3500" kern="1200" baseline="0">
                <a:solidFill>
                  <a:srgbClr val="CC007B"/>
                </a:solidFill>
                <a:latin typeface="+mj-lt"/>
                <a:ea typeface="+mj-ea"/>
                <a:cs typeface="+mj-cs"/>
              </a:defRPr>
            </a:lvl1pPr>
          </a:lstStyle>
          <a:p>
            <a:pPr algn="r"/>
            <a:r>
              <a:rPr lang="it-IT" sz="825" dirty="0" err="1">
                <a:solidFill>
                  <a:srgbClr val="0A0A0A"/>
                </a:solidFill>
              </a:rPr>
              <a:t>Ruff</a:t>
            </a:r>
            <a:r>
              <a:rPr lang="it-IT" sz="825" dirty="0">
                <a:solidFill>
                  <a:srgbClr val="0A0A0A"/>
                </a:solidFill>
              </a:rPr>
              <a:t> CT et al. Lancet 2015;385:2288-2295.</a:t>
            </a:r>
          </a:p>
        </p:txBody>
      </p:sp>
      <p:sp>
        <p:nvSpPr>
          <p:cNvPr id="11" name="Rettangolo 10"/>
          <p:cNvSpPr/>
          <p:nvPr/>
        </p:nvSpPr>
        <p:spPr>
          <a:xfrm>
            <a:off x="340468" y="5730129"/>
            <a:ext cx="8547947" cy="1077218"/>
          </a:xfrm>
          <a:prstGeom prst="rect">
            <a:avLst/>
          </a:prstGeom>
        </p:spPr>
        <p:txBody>
          <a:bodyPr wrap="square">
            <a:spAutoFit/>
          </a:bodyPr>
          <a:lstStyle/>
          <a:p>
            <a:pPr defTabSz="685849" fontAlgn="auto">
              <a:lnSpc>
                <a:spcPct val="90000"/>
              </a:lnSpc>
              <a:spcBef>
                <a:spcPts val="750"/>
              </a:spcBef>
              <a:spcAft>
                <a:spcPts val="0"/>
              </a:spcAft>
              <a:buClr>
                <a:srgbClr val="CC007B"/>
              </a:buClr>
              <a:buSzPct val="120000"/>
              <a:defRPr/>
            </a:pPr>
            <a:r>
              <a:rPr lang="it-IT" sz="1778" dirty="0">
                <a:solidFill>
                  <a:srgbClr val="404140"/>
                </a:solidFill>
                <a:latin typeface="Faricy New Lt"/>
                <a:ea typeface=""/>
                <a:cs typeface=""/>
              </a:rPr>
              <a:t>Nello studio </a:t>
            </a:r>
            <a:r>
              <a:rPr lang="it-IT" sz="1778" dirty="0" err="1">
                <a:solidFill>
                  <a:srgbClr val="404140"/>
                </a:solidFill>
                <a:latin typeface="Faricy New Lt"/>
                <a:ea typeface=""/>
                <a:cs typeface=""/>
              </a:rPr>
              <a:t>Engage</a:t>
            </a:r>
            <a:r>
              <a:rPr lang="it-IT" sz="1778" dirty="0">
                <a:solidFill>
                  <a:srgbClr val="404140"/>
                </a:solidFill>
                <a:latin typeface="Faricy New Lt"/>
                <a:ea typeface=""/>
                <a:cs typeface=""/>
              </a:rPr>
              <a:t> i</a:t>
            </a:r>
            <a:r>
              <a:rPr lang="it-IT" sz="1778" dirty="0">
                <a:solidFill>
                  <a:srgbClr val="404140">
                    <a:lumMod val="60000"/>
                    <a:lumOff val="40000"/>
                  </a:srgbClr>
                </a:solidFill>
                <a:latin typeface="Faricy New Lt"/>
                <a:ea typeface=""/>
                <a:cs typeface=""/>
              </a:rPr>
              <a:t> </a:t>
            </a:r>
            <a:r>
              <a:rPr lang="it-IT" sz="1778" b="1" dirty="0">
                <a:solidFill>
                  <a:srgbClr val="CC007B"/>
                </a:solidFill>
                <a:latin typeface="Faricy New Lt"/>
                <a:ea typeface=""/>
                <a:cs typeface=""/>
              </a:rPr>
              <a:t>pazienti</a:t>
            </a:r>
            <a:r>
              <a:rPr lang="it-IT" sz="1778" dirty="0">
                <a:solidFill>
                  <a:srgbClr val="404140">
                    <a:lumMod val="60000"/>
                    <a:lumOff val="40000"/>
                  </a:srgbClr>
                </a:solidFill>
                <a:latin typeface="Faricy New Lt"/>
                <a:ea typeface=""/>
                <a:cs typeface=""/>
              </a:rPr>
              <a:t> </a:t>
            </a:r>
            <a:r>
              <a:rPr lang="it-IT" sz="1778" dirty="0">
                <a:solidFill>
                  <a:srgbClr val="404140"/>
                </a:solidFill>
                <a:latin typeface="Faricy New Lt"/>
                <a:ea typeface=""/>
                <a:cs typeface=""/>
              </a:rPr>
              <a:t>arruolati nel braccio 60/30 </a:t>
            </a:r>
            <a:r>
              <a:rPr lang="it-IT" sz="1778" b="1" dirty="0">
                <a:solidFill>
                  <a:srgbClr val="CC007B"/>
                </a:solidFill>
                <a:latin typeface="Faricy New Lt"/>
                <a:ea typeface=""/>
                <a:cs typeface=""/>
              </a:rPr>
              <a:t>che hanno ridotto il dosaggio</a:t>
            </a:r>
            <a:r>
              <a:rPr lang="it-IT" sz="1778" dirty="0">
                <a:solidFill>
                  <a:srgbClr val="404140">
                    <a:lumMod val="60000"/>
                    <a:lumOff val="40000"/>
                  </a:srgbClr>
                </a:solidFill>
                <a:latin typeface="Faricy New Lt"/>
                <a:ea typeface=""/>
                <a:cs typeface=""/>
              </a:rPr>
              <a:t> </a:t>
            </a:r>
            <a:r>
              <a:rPr lang="it-IT" sz="1778" dirty="0">
                <a:solidFill>
                  <a:srgbClr val="404140"/>
                </a:solidFill>
                <a:latin typeface="Faricy New Lt"/>
                <a:ea typeface=""/>
                <a:cs typeface=""/>
              </a:rPr>
              <a:t>per insufficienza renale, basso peso corporeo o uso concomitante di inibitori delle </a:t>
            </a:r>
            <a:r>
              <a:rPr lang="it-IT" sz="1778" dirty="0" err="1">
                <a:solidFill>
                  <a:srgbClr val="404140"/>
                </a:solidFill>
                <a:latin typeface="Faricy New Lt"/>
                <a:ea typeface=""/>
                <a:cs typeface=""/>
              </a:rPr>
              <a:t>pGP</a:t>
            </a:r>
            <a:r>
              <a:rPr lang="it-IT" sz="1778" dirty="0">
                <a:solidFill>
                  <a:srgbClr val="404140"/>
                </a:solidFill>
                <a:latin typeface="Faricy New Lt"/>
                <a:ea typeface=""/>
                <a:cs typeface=""/>
              </a:rPr>
              <a:t> sono stati </a:t>
            </a:r>
            <a:r>
              <a:rPr lang="it-IT" sz="1778" b="1" dirty="0">
                <a:solidFill>
                  <a:srgbClr val="CC007B"/>
                </a:solidFill>
                <a:latin typeface="Faricy New Lt"/>
                <a:ea typeface=""/>
                <a:cs typeface=""/>
              </a:rPr>
              <a:t>1784</a:t>
            </a:r>
            <a:r>
              <a:rPr lang="it-IT" sz="1778" dirty="0">
                <a:solidFill>
                  <a:srgbClr val="404140">
                    <a:lumMod val="60000"/>
                    <a:lumOff val="40000"/>
                  </a:srgbClr>
                </a:solidFill>
                <a:latin typeface="Faricy New Lt"/>
                <a:ea typeface=""/>
                <a:cs typeface=""/>
              </a:rPr>
              <a:t>.</a:t>
            </a:r>
            <a:br>
              <a:rPr lang="it-IT" sz="1778" dirty="0">
                <a:solidFill>
                  <a:srgbClr val="404140">
                    <a:lumMod val="60000"/>
                    <a:lumOff val="40000"/>
                  </a:srgbClr>
                </a:solidFill>
                <a:latin typeface="Faricy New Lt"/>
                <a:ea typeface=""/>
                <a:cs typeface=""/>
              </a:rPr>
            </a:br>
            <a:endParaRPr lang="it-IT" sz="1778" dirty="0">
              <a:solidFill>
                <a:srgbClr val="404140">
                  <a:lumMod val="60000"/>
                  <a:lumOff val="40000"/>
                </a:srgbClr>
              </a:solidFill>
              <a:latin typeface="Faricy New Lt"/>
              <a:ea typeface=""/>
              <a:cs typeface=""/>
            </a:endParaRPr>
          </a:p>
        </p:txBody>
      </p:sp>
    </p:spTree>
    <p:extLst>
      <p:ext uri="{BB962C8B-B14F-4D97-AF65-F5344CB8AC3E}">
        <p14:creationId xmlns:p14="http://schemas.microsoft.com/office/powerpoint/2010/main" val="1223215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rotWithShape="1">
          <a:blip r:embed="rId2"/>
          <a:srcRect l="1851" t="3064" r="35633" b="38704"/>
          <a:stretch/>
        </p:blipFill>
        <p:spPr bwMode="auto">
          <a:xfrm>
            <a:off x="2699792" y="2060848"/>
            <a:ext cx="3096344" cy="273630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contourClr>
              <a:srgbClr val="FFFFFF"/>
            </a:contourClr>
          </a:sp3d>
        </p:spPr>
      </p:pic>
      <p:pic>
        <p:nvPicPr>
          <p:cNvPr id="52227" name="Picture 3"/>
          <p:cNvPicPr>
            <a:picLocks noChangeAspect="1" noChangeArrowheads="1"/>
          </p:cNvPicPr>
          <p:nvPr/>
        </p:nvPicPr>
        <p:blipFill>
          <a:blip r:embed="rId3"/>
          <a:srcRect/>
          <a:stretch>
            <a:fillRect/>
          </a:stretch>
        </p:blipFill>
        <p:spPr bwMode="auto">
          <a:xfrm>
            <a:off x="4508502" y="6269567"/>
            <a:ext cx="2159000" cy="207433"/>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52228" name="Picture 4"/>
          <p:cNvPicPr>
            <a:picLocks noChangeAspect="1" noChangeArrowheads="1"/>
          </p:cNvPicPr>
          <p:nvPr/>
        </p:nvPicPr>
        <p:blipFill>
          <a:blip r:embed="rId4"/>
          <a:srcRect/>
          <a:stretch>
            <a:fillRect/>
          </a:stretch>
        </p:blipFill>
        <p:spPr bwMode="auto">
          <a:xfrm>
            <a:off x="6731000" y="6333068"/>
            <a:ext cx="1744133" cy="143933"/>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52229" name="Picture 5"/>
          <p:cNvPicPr>
            <a:picLocks noChangeAspect="1" noChangeArrowheads="1"/>
          </p:cNvPicPr>
          <p:nvPr/>
        </p:nvPicPr>
        <p:blipFill>
          <a:blip r:embed="rId5"/>
          <a:srcRect/>
          <a:stretch>
            <a:fillRect/>
          </a:stretch>
        </p:blipFill>
        <p:spPr bwMode="auto">
          <a:xfrm>
            <a:off x="508000" y="381002"/>
            <a:ext cx="8128000" cy="952500"/>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2" name="Rettangolo 1"/>
          <p:cNvSpPr/>
          <p:nvPr/>
        </p:nvSpPr>
        <p:spPr>
          <a:xfrm>
            <a:off x="5220072" y="2492896"/>
            <a:ext cx="1944216" cy="2088232"/>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731298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79512" y="1268762"/>
            <a:ext cx="8820472" cy="5146737"/>
          </a:xfrm>
          <a:prstGeom prst="rect">
            <a:avLst/>
          </a:prstGeom>
        </p:spPr>
      </p:pic>
      <p:sp>
        <p:nvSpPr>
          <p:cNvPr id="6" name="CasellaDiTesto 5"/>
          <p:cNvSpPr txBox="1"/>
          <p:nvPr/>
        </p:nvSpPr>
        <p:spPr>
          <a:xfrm>
            <a:off x="38542" y="188660"/>
            <a:ext cx="9141973" cy="769441"/>
          </a:xfrm>
          <a:prstGeom prst="rect">
            <a:avLst/>
          </a:prstGeom>
          <a:noFill/>
        </p:spPr>
        <p:txBody>
          <a:bodyPr wrap="square" rtlCol="0">
            <a:spAutoFit/>
          </a:bodyPr>
          <a:lstStyle/>
          <a:p>
            <a:pPr algn="ctr"/>
            <a:r>
              <a:rPr lang="en-US" sz="2200" dirty="0" smtClean="0">
                <a:latin typeface="Times New Roman"/>
                <a:cs typeface="Times New Roman"/>
              </a:rPr>
              <a:t>Comparison of the efficacy and safety of new oral anticoagulants with warfarin in patients with atrial fibrillation: a meta-analysis of </a:t>
            </a:r>
            <a:r>
              <a:rPr lang="en-US" sz="2200" dirty="0" err="1" smtClean="0">
                <a:latin typeface="Times New Roman"/>
                <a:cs typeface="Times New Roman"/>
              </a:rPr>
              <a:t>randomised</a:t>
            </a:r>
            <a:r>
              <a:rPr lang="en-US" sz="2200" dirty="0" smtClean="0">
                <a:latin typeface="Times New Roman"/>
                <a:cs typeface="Times New Roman"/>
              </a:rPr>
              <a:t> trials</a:t>
            </a:r>
            <a:endParaRPr lang="it-IT" sz="2200" dirty="0">
              <a:latin typeface="Times New Roman"/>
              <a:cs typeface="Times New Roman"/>
            </a:endParaRPr>
          </a:p>
        </p:txBody>
      </p:sp>
      <p:sp>
        <p:nvSpPr>
          <p:cNvPr id="7" name="CasellaDiTesto 6"/>
          <p:cNvSpPr txBox="1"/>
          <p:nvPr/>
        </p:nvSpPr>
        <p:spPr>
          <a:xfrm>
            <a:off x="6228184" y="6463040"/>
            <a:ext cx="2880320" cy="369332"/>
          </a:xfrm>
          <a:prstGeom prst="rect">
            <a:avLst/>
          </a:prstGeom>
          <a:noFill/>
        </p:spPr>
        <p:txBody>
          <a:bodyPr wrap="square" rtlCol="0">
            <a:spAutoFit/>
          </a:bodyPr>
          <a:lstStyle/>
          <a:p>
            <a:pPr algn="ctr"/>
            <a:r>
              <a:rPr lang="it-IT" sz="1800" dirty="0" smtClean="0">
                <a:latin typeface="Times New Roman"/>
                <a:cs typeface="Times New Roman"/>
              </a:rPr>
              <a:t>Lancet 2014; 383: 955-62</a:t>
            </a:r>
            <a:endParaRPr lang="it-IT" sz="1800" dirty="0">
              <a:latin typeface="Times New Roman"/>
              <a:cs typeface="Times New Roman"/>
            </a:endParaRPr>
          </a:p>
        </p:txBody>
      </p:sp>
    </p:spTree>
    <p:extLst>
      <p:ext uri="{BB962C8B-B14F-4D97-AF65-F5344CB8AC3E}">
        <p14:creationId xmlns:p14="http://schemas.microsoft.com/office/powerpoint/2010/main" val="29403911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76056" y="1340768"/>
            <a:ext cx="3969173" cy="2289381"/>
          </a:xfrm>
        </p:spPr>
        <p:txBody>
          <a:bodyPr/>
          <a:lstStyle/>
          <a:p>
            <a:r>
              <a:rPr lang="it-IT" sz="2133" dirty="0">
                <a:solidFill>
                  <a:schemeClr val="bg1">
                    <a:lumMod val="75000"/>
                  </a:schemeClr>
                </a:solidFill>
              </a:rPr>
              <a:t>Pazienti anziani: </a:t>
            </a:r>
          </a:p>
          <a:p>
            <a:pPr marL="0" indent="0">
              <a:buNone/>
            </a:pPr>
            <a:r>
              <a:rPr lang="it-IT" sz="2133" dirty="0">
                <a:solidFill>
                  <a:schemeClr val="bg1">
                    <a:lumMod val="75000"/>
                  </a:schemeClr>
                </a:solidFill>
              </a:rPr>
              <a:t>     anticoagulazione? </a:t>
            </a:r>
          </a:p>
          <a:p>
            <a:pPr marL="0" indent="0">
              <a:buNone/>
            </a:pPr>
            <a:r>
              <a:rPr lang="it-IT" sz="2133" dirty="0">
                <a:solidFill>
                  <a:schemeClr val="bg1">
                    <a:lumMod val="75000"/>
                  </a:schemeClr>
                </a:solidFill>
              </a:rPr>
              <a:t>     bassa dose sempre?</a:t>
            </a:r>
          </a:p>
          <a:p>
            <a:endParaRPr lang="it-IT" sz="2133" dirty="0">
              <a:solidFill>
                <a:schemeClr val="bg1">
                  <a:lumMod val="75000"/>
                </a:schemeClr>
              </a:solidFill>
            </a:endParaRPr>
          </a:p>
          <a:p>
            <a:r>
              <a:rPr lang="it-IT" sz="2133" dirty="0">
                <a:solidFill>
                  <a:schemeClr val="bg1">
                    <a:lumMod val="75000"/>
                  </a:schemeClr>
                </a:solidFill>
              </a:rPr>
              <a:t>Pazienti fragili:</a:t>
            </a:r>
          </a:p>
          <a:p>
            <a:pPr marL="0" indent="0">
              <a:buNone/>
            </a:pPr>
            <a:r>
              <a:rPr lang="it-IT" sz="2133" dirty="0">
                <a:solidFill>
                  <a:schemeClr val="bg1">
                    <a:lumMod val="75000"/>
                  </a:schemeClr>
                </a:solidFill>
              </a:rPr>
              <a:t>     sicurezza dei NOAC?</a:t>
            </a:r>
          </a:p>
          <a:p>
            <a:endParaRPr lang="it-IT" sz="2133" dirty="0">
              <a:solidFill>
                <a:schemeClr val="bg1">
                  <a:lumMod val="75000"/>
                </a:schemeClr>
              </a:solidFill>
            </a:endParaRPr>
          </a:p>
          <a:p>
            <a:r>
              <a:rPr lang="it-IT" sz="2133" dirty="0"/>
              <a:t>LAA </a:t>
            </a:r>
            <a:r>
              <a:rPr lang="it-IT" sz="2133" dirty="0" err="1"/>
              <a:t>closure</a:t>
            </a:r>
            <a:endParaRPr lang="it-IT" sz="2133" dirty="0"/>
          </a:p>
          <a:p>
            <a:endParaRPr lang="it-IT" sz="2133" dirty="0">
              <a:solidFill>
                <a:schemeClr val="bg1">
                  <a:lumMod val="75000"/>
                </a:schemeClr>
              </a:solidFill>
            </a:endParaRPr>
          </a:p>
          <a:p>
            <a:endParaRPr lang="it-IT" sz="2133" dirty="0">
              <a:solidFill>
                <a:schemeClr val="bg1">
                  <a:lumMod val="75000"/>
                </a:schemeClr>
              </a:solidFill>
            </a:endParaRPr>
          </a:p>
          <a:p>
            <a:pPr marL="0" indent="0">
              <a:buNone/>
            </a:pPr>
            <a:r>
              <a:rPr lang="it-IT" sz="2133" dirty="0">
                <a:solidFill>
                  <a:schemeClr val="bg1">
                    <a:lumMod val="75000"/>
                  </a:schemeClr>
                </a:solidFill>
              </a:rPr>
              <a:t>     </a:t>
            </a:r>
          </a:p>
          <a:p>
            <a:endParaRPr lang="it-IT" sz="2133" dirty="0"/>
          </a:p>
        </p:txBody>
      </p:sp>
      <p:sp>
        <p:nvSpPr>
          <p:cNvPr id="7" name="Titolo 3"/>
          <p:cNvSpPr>
            <a:spLocks noGrp="1"/>
          </p:cNvSpPr>
          <p:nvPr>
            <p:ph type="title"/>
          </p:nvPr>
        </p:nvSpPr>
        <p:spPr>
          <a:xfrm>
            <a:off x="457200" y="340643"/>
            <a:ext cx="8229600" cy="756077"/>
          </a:xfrm>
        </p:spPr>
        <p:txBody>
          <a:bodyPr>
            <a:normAutofit/>
          </a:bodyPr>
          <a:lstStyle/>
          <a:p>
            <a:r>
              <a:rPr lang="it-IT" sz="2489" dirty="0" err="1"/>
              <a:t>NOACs</a:t>
            </a:r>
            <a:r>
              <a:rPr lang="it-IT" sz="2489" dirty="0"/>
              <a:t>: </a:t>
            </a:r>
            <a:r>
              <a:rPr lang="it-IT" sz="2489" i="1" dirty="0" err="1"/>
              <a:t>Areas</a:t>
            </a:r>
            <a:r>
              <a:rPr lang="it-IT" sz="2489" i="1" dirty="0"/>
              <a:t> of </a:t>
            </a:r>
            <a:r>
              <a:rPr lang="it-IT" sz="2489" i="1" dirty="0" err="1"/>
              <a:t>uncertanties</a:t>
            </a:r>
            <a:endParaRPr lang="it-IT" sz="2489" i="1" dirty="0"/>
          </a:p>
        </p:txBody>
      </p:sp>
      <p:pic>
        <p:nvPicPr>
          <p:cNvPr id="6" name="Immagine 5"/>
          <p:cNvPicPr>
            <a:picLocks noChangeAspect="1"/>
          </p:cNvPicPr>
          <p:nvPr/>
        </p:nvPicPr>
        <p:blipFill>
          <a:blip r:embed="rId2"/>
          <a:stretch>
            <a:fillRect/>
          </a:stretch>
        </p:blipFill>
        <p:spPr>
          <a:xfrm>
            <a:off x="383415" y="1340768"/>
            <a:ext cx="4334741" cy="2736304"/>
          </a:xfrm>
          <a:prstGeom prst="rect">
            <a:avLst/>
          </a:prstGeom>
        </p:spPr>
      </p:pic>
    </p:spTree>
    <p:extLst>
      <p:ext uri="{BB962C8B-B14F-4D97-AF65-F5344CB8AC3E}">
        <p14:creationId xmlns:p14="http://schemas.microsoft.com/office/powerpoint/2010/main" val="18820725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0" y="332656"/>
            <a:ext cx="9144000" cy="3545811"/>
          </a:xfrm>
          <a:prstGeom prst="rect">
            <a:avLst/>
          </a:prstGeom>
        </p:spPr>
      </p:pic>
    </p:spTree>
    <p:extLst>
      <p:ext uri="{BB962C8B-B14F-4D97-AF65-F5344CB8AC3E}">
        <p14:creationId xmlns:p14="http://schemas.microsoft.com/office/powerpoint/2010/main" val="474056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t="21136"/>
          <a:stretch/>
        </p:blipFill>
        <p:spPr>
          <a:xfrm>
            <a:off x="0" y="2708920"/>
            <a:ext cx="9144000" cy="1967452"/>
          </a:xfrm>
          <a:prstGeom prst="rect">
            <a:avLst/>
          </a:prstGeom>
        </p:spPr>
      </p:pic>
      <p:sp>
        <p:nvSpPr>
          <p:cNvPr id="5" name="Rettangolo 4"/>
          <p:cNvSpPr/>
          <p:nvPr/>
        </p:nvSpPr>
        <p:spPr>
          <a:xfrm>
            <a:off x="683568" y="548680"/>
            <a:ext cx="7848872" cy="1200329"/>
          </a:xfrm>
          <a:prstGeom prst="rect">
            <a:avLst/>
          </a:prstGeom>
        </p:spPr>
        <p:txBody>
          <a:bodyPr wrap="square">
            <a:spAutoFit/>
          </a:bodyPr>
          <a:lstStyle/>
          <a:p>
            <a:pPr algn="ctr"/>
            <a:r>
              <a:rPr lang="it-IT" sz="2400" dirty="0" err="1">
                <a:solidFill>
                  <a:srgbClr val="5A5A5A"/>
                </a:solidFill>
                <a:latin typeface="Calibri" charset="0"/>
                <a:ea typeface="Calibri" charset="0"/>
                <a:cs typeface="Calibri" charset="0"/>
              </a:rPr>
              <a:t>Results</a:t>
            </a:r>
            <a:r>
              <a:rPr lang="it-IT" sz="2400" dirty="0">
                <a:solidFill>
                  <a:srgbClr val="5A5A5A"/>
                </a:solidFill>
                <a:latin typeface="Calibri" charset="0"/>
                <a:ea typeface="Calibri" charset="0"/>
                <a:cs typeface="Calibri" charset="0"/>
              </a:rPr>
              <a:t> of </a:t>
            </a:r>
            <a:r>
              <a:rPr lang="it-IT" sz="2400" dirty="0" err="1">
                <a:solidFill>
                  <a:srgbClr val="5A5A5A"/>
                </a:solidFill>
                <a:latin typeface="Calibri" charset="0"/>
                <a:ea typeface="Calibri" charset="0"/>
                <a:cs typeface="Calibri" charset="0"/>
              </a:rPr>
              <a:t>main</a:t>
            </a:r>
            <a:r>
              <a:rPr lang="it-IT" sz="2400" dirty="0">
                <a:solidFill>
                  <a:srgbClr val="5A5A5A"/>
                </a:solidFill>
                <a:latin typeface="Calibri" charset="0"/>
                <a:ea typeface="Calibri" charset="0"/>
                <a:cs typeface="Calibri" charset="0"/>
              </a:rPr>
              <a:t> </a:t>
            </a:r>
            <a:r>
              <a:rPr lang="it-IT" sz="2400" dirty="0" err="1">
                <a:solidFill>
                  <a:srgbClr val="5A5A5A"/>
                </a:solidFill>
                <a:latin typeface="Calibri" charset="0"/>
                <a:ea typeface="Calibri" charset="0"/>
                <a:cs typeface="Calibri" charset="0"/>
              </a:rPr>
              <a:t>randomized</a:t>
            </a:r>
            <a:r>
              <a:rPr lang="it-IT" sz="2400" dirty="0">
                <a:solidFill>
                  <a:srgbClr val="5A5A5A"/>
                </a:solidFill>
                <a:latin typeface="Calibri" charset="0"/>
                <a:ea typeface="Calibri" charset="0"/>
                <a:cs typeface="Calibri" charset="0"/>
              </a:rPr>
              <a:t> </a:t>
            </a:r>
            <a:r>
              <a:rPr lang="it-IT" sz="2400" dirty="0" err="1">
                <a:solidFill>
                  <a:srgbClr val="5A5A5A"/>
                </a:solidFill>
                <a:latin typeface="Calibri" charset="0"/>
                <a:ea typeface="Calibri" charset="0"/>
                <a:cs typeface="Calibri" charset="0"/>
              </a:rPr>
              <a:t>clinical</a:t>
            </a:r>
            <a:r>
              <a:rPr lang="it-IT" sz="2400" dirty="0">
                <a:solidFill>
                  <a:srgbClr val="5A5A5A"/>
                </a:solidFill>
                <a:latin typeface="Calibri" charset="0"/>
                <a:ea typeface="Calibri" charset="0"/>
                <a:cs typeface="Calibri" charset="0"/>
              </a:rPr>
              <a:t> trials </a:t>
            </a:r>
            <a:r>
              <a:rPr lang="it-IT" sz="2400" dirty="0" err="1">
                <a:solidFill>
                  <a:srgbClr val="5A5A5A"/>
                </a:solidFill>
                <a:latin typeface="Calibri" charset="0"/>
                <a:ea typeface="Calibri" charset="0"/>
                <a:cs typeface="Calibri" charset="0"/>
              </a:rPr>
              <a:t>comparing</a:t>
            </a:r>
            <a:r>
              <a:rPr lang="it-IT" sz="2400" dirty="0">
                <a:solidFill>
                  <a:srgbClr val="5A5A5A"/>
                </a:solidFill>
                <a:latin typeface="Calibri" charset="0"/>
                <a:ea typeface="Calibri" charset="0"/>
                <a:cs typeface="Calibri" charset="0"/>
              </a:rPr>
              <a:t> </a:t>
            </a:r>
            <a:r>
              <a:rPr lang="it-IT" sz="2400" dirty="0" err="1">
                <a:solidFill>
                  <a:srgbClr val="5A5A5A"/>
                </a:solidFill>
                <a:latin typeface="Calibri" charset="0"/>
                <a:ea typeface="Calibri" charset="0"/>
                <a:cs typeface="Calibri" charset="0"/>
              </a:rPr>
              <a:t>percutaneous</a:t>
            </a:r>
            <a:r>
              <a:rPr lang="it-IT" sz="2400" dirty="0">
                <a:solidFill>
                  <a:srgbClr val="5A5A5A"/>
                </a:solidFill>
                <a:latin typeface="Calibri" charset="0"/>
                <a:ea typeface="Calibri" charset="0"/>
                <a:cs typeface="Calibri" charset="0"/>
              </a:rPr>
              <a:t> LAAC vs </a:t>
            </a:r>
            <a:r>
              <a:rPr lang="it-IT" sz="2400" dirty="0" err="1">
                <a:solidFill>
                  <a:srgbClr val="5A5A5A"/>
                </a:solidFill>
                <a:latin typeface="Calibri" charset="0"/>
                <a:ea typeface="Calibri" charset="0"/>
                <a:cs typeface="Calibri" charset="0"/>
              </a:rPr>
              <a:t>warfarin</a:t>
            </a:r>
            <a:r>
              <a:rPr lang="it-IT" sz="2400" dirty="0">
                <a:solidFill>
                  <a:srgbClr val="5A5A5A"/>
                </a:solidFill>
                <a:latin typeface="Calibri" charset="0"/>
                <a:ea typeface="Calibri" charset="0"/>
                <a:cs typeface="Calibri" charset="0"/>
              </a:rPr>
              <a:t> and </a:t>
            </a:r>
            <a:r>
              <a:rPr lang="it-IT" sz="2400" dirty="0" err="1">
                <a:solidFill>
                  <a:srgbClr val="5A5A5A"/>
                </a:solidFill>
                <a:latin typeface="Calibri" charset="0"/>
                <a:ea typeface="Calibri" charset="0"/>
                <a:cs typeface="Calibri" charset="0"/>
              </a:rPr>
              <a:t>NOACs</a:t>
            </a:r>
            <a:r>
              <a:rPr lang="it-IT" sz="2400" dirty="0">
                <a:solidFill>
                  <a:srgbClr val="5A5A5A"/>
                </a:solidFill>
                <a:latin typeface="Calibri" charset="0"/>
                <a:ea typeface="Calibri" charset="0"/>
                <a:cs typeface="Calibri" charset="0"/>
              </a:rPr>
              <a:t> versus </a:t>
            </a:r>
            <a:r>
              <a:rPr lang="it-IT" sz="2400" dirty="0" err="1">
                <a:solidFill>
                  <a:srgbClr val="5A5A5A"/>
                </a:solidFill>
                <a:latin typeface="Calibri" charset="0"/>
                <a:ea typeface="Calibri" charset="0"/>
                <a:cs typeface="Calibri" charset="0"/>
              </a:rPr>
              <a:t>warfarin</a:t>
            </a:r>
            <a:r>
              <a:rPr lang="it-IT" sz="2400" dirty="0">
                <a:solidFill>
                  <a:srgbClr val="5A5A5A"/>
                </a:solidFill>
                <a:latin typeface="Calibri" charset="0"/>
                <a:ea typeface="Calibri" charset="0"/>
                <a:cs typeface="Calibri" charset="0"/>
              </a:rPr>
              <a:t> in </a:t>
            </a:r>
            <a:r>
              <a:rPr lang="it-IT" sz="2400" dirty="0" err="1">
                <a:solidFill>
                  <a:srgbClr val="5A5A5A"/>
                </a:solidFill>
                <a:latin typeface="Calibri" charset="0"/>
                <a:ea typeface="Calibri" charset="0"/>
                <a:cs typeface="Calibri" charset="0"/>
              </a:rPr>
              <a:t>patients</a:t>
            </a:r>
            <a:r>
              <a:rPr lang="it-IT" sz="2400" dirty="0">
                <a:solidFill>
                  <a:srgbClr val="5A5A5A"/>
                </a:solidFill>
                <a:latin typeface="Calibri" charset="0"/>
                <a:ea typeface="Calibri" charset="0"/>
                <a:cs typeface="Calibri" charset="0"/>
              </a:rPr>
              <a:t> with </a:t>
            </a:r>
            <a:r>
              <a:rPr lang="it-IT" sz="2400" dirty="0" err="1">
                <a:solidFill>
                  <a:srgbClr val="5A5A5A"/>
                </a:solidFill>
                <a:latin typeface="Calibri" charset="0"/>
                <a:ea typeface="Calibri" charset="0"/>
                <a:cs typeface="Calibri" charset="0"/>
              </a:rPr>
              <a:t>atrial</a:t>
            </a:r>
            <a:r>
              <a:rPr lang="it-IT" sz="2400" dirty="0">
                <a:solidFill>
                  <a:srgbClr val="5A5A5A"/>
                </a:solidFill>
                <a:latin typeface="Calibri" charset="0"/>
                <a:ea typeface="Calibri" charset="0"/>
                <a:cs typeface="Calibri" charset="0"/>
              </a:rPr>
              <a:t> </a:t>
            </a:r>
            <a:r>
              <a:rPr lang="it-IT" sz="2400" dirty="0" err="1">
                <a:solidFill>
                  <a:srgbClr val="5A5A5A"/>
                </a:solidFill>
                <a:latin typeface="Calibri" charset="0"/>
                <a:ea typeface="Calibri" charset="0"/>
                <a:cs typeface="Calibri" charset="0"/>
              </a:rPr>
              <a:t>fibrillation</a:t>
            </a:r>
            <a:endParaRPr lang="it-IT" sz="6600" dirty="0">
              <a:solidFill>
                <a:srgbClr val="5A5A5A"/>
              </a:solidFill>
              <a:latin typeface="Calibri" charset="0"/>
              <a:ea typeface="Calibri" charset="0"/>
              <a:cs typeface="Calibri" charset="0"/>
            </a:endParaRPr>
          </a:p>
        </p:txBody>
      </p:sp>
      <p:sp>
        <p:nvSpPr>
          <p:cNvPr id="6" name="Rettangolo 5"/>
          <p:cNvSpPr/>
          <p:nvPr/>
        </p:nvSpPr>
        <p:spPr>
          <a:xfrm>
            <a:off x="4395081" y="6453336"/>
            <a:ext cx="4732642" cy="276999"/>
          </a:xfrm>
          <a:prstGeom prst="rect">
            <a:avLst/>
          </a:prstGeom>
        </p:spPr>
        <p:txBody>
          <a:bodyPr wrap="none">
            <a:spAutoFit/>
          </a:bodyPr>
          <a:lstStyle/>
          <a:p>
            <a:r>
              <a:rPr lang="it-IT" sz="1200" dirty="0" smtClean="0">
                <a:latin typeface="Calibri" charset="0"/>
                <a:ea typeface="Calibri" charset="0"/>
                <a:cs typeface="Calibri" charset="0"/>
              </a:rPr>
              <a:t>Ferlini M, Rossini </a:t>
            </a:r>
            <a:r>
              <a:rPr lang="it-IT" sz="1200" dirty="0" err="1" smtClean="0">
                <a:latin typeface="Calibri" charset="0"/>
                <a:ea typeface="Calibri" charset="0"/>
                <a:cs typeface="Calibri" charset="0"/>
              </a:rPr>
              <a:t>R</a:t>
            </a:r>
            <a:r>
              <a:rPr lang="it-IT" sz="1200" dirty="0" smtClean="0">
                <a:latin typeface="Calibri" charset="0"/>
                <a:ea typeface="Calibri" charset="0"/>
                <a:cs typeface="Calibri" charset="0"/>
              </a:rPr>
              <a:t>. International </a:t>
            </a:r>
            <a:r>
              <a:rPr lang="it-IT" sz="1200" dirty="0">
                <a:latin typeface="Calibri" charset="0"/>
                <a:ea typeface="Calibri" charset="0"/>
                <a:cs typeface="Calibri" charset="0"/>
              </a:rPr>
              <a:t>Journal of </a:t>
            </a:r>
            <a:r>
              <a:rPr lang="it-IT" sz="1200" dirty="0" err="1">
                <a:latin typeface="Calibri" charset="0"/>
                <a:ea typeface="Calibri" charset="0"/>
                <a:cs typeface="Calibri" charset="0"/>
              </a:rPr>
              <a:t>Cardiology</a:t>
            </a:r>
            <a:r>
              <a:rPr lang="it-IT" sz="1200" dirty="0">
                <a:latin typeface="Calibri" charset="0"/>
                <a:ea typeface="Calibri" charset="0"/>
                <a:cs typeface="Calibri" charset="0"/>
              </a:rPr>
              <a:t> 251 (2018) 42–44</a:t>
            </a:r>
            <a:endParaRPr lang="it-IT" sz="4000" dirty="0">
              <a:latin typeface="Calibri" charset="0"/>
              <a:ea typeface="Calibri" charset="0"/>
              <a:cs typeface="Calibri" charset="0"/>
            </a:endParaRPr>
          </a:p>
        </p:txBody>
      </p:sp>
      <p:sp>
        <p:nvSpPr>
          <p:cNvPr id="7" name="Ovale 6"/>
          <p:cNvSpPr/>
          <p:nvPr/>
        </p:nvSpPr>
        <p:spPr>
          <a:xfrm>
            <a:off x="1115616" y="3284984"/>
            <a:ext cx="1080120" cy="36004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Ovale 7"/>
          <p:cNvSpPr/>
          <p:nvPr/>
        </p:nvSpPr>
        <p:spPr>
          <a:xfrm>
            <a:off x="1619672" y="3800658"/>
            <a:ext cx="432048" cy="27641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Ovale 8"/>
          <p:cNvSpPr/>
          <p:nvPr/>
        </p:nvSpPr>
        <p:spPr>
          <a:xfrm>
            <a:off x="3851920" y="3789040"/>
            <a:ext cx="432048" cy="27641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Ovale 9"/>
          <p:cNvSpPr/>
          <p:nvPr/>
        </p:nvSpPr>
        <p:spPr>
          <a:xfrm>
            <a:off x="5148064" y="3800658"/>
            <a:ext cx="432048" cy="27641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Ovale 10"/>
          <p:cNvSpPr/>
          <p:nvPr/>
        </p:nvSpPr>
        <p:spPr>
          <a:xfrm>
            <a:off x="6444208" y="3800658"/>
            <a:ext cx="432048" cy="27641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Ovale 11"/>
          <p:cNvSpPr/>
          <p:nvPr/>
        </p:nvSpPr>
        <p:spPr>
          <a:xfrm>
            <a:off x="7578080" y="3800658"/>
            <a:ext cx="432048" cy="27641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759326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79512" y="1412776"/>
            <a:ext cx="8964488" cy="4524315"/>
          </a:xfrm>
          <a:prstGeom prst="rect">
            <a:avLst/>
          </a:prstGeom>
        </p:spPr>
        <p:txBody>
          <a:bodyPr wrap="square">
            <a:spAutoFit/>
          </a:bodyPr>
          <a:lstStyle/>
          <a:p>
            <a:pPr marL="457200" indent="-457200">
              <a:buFont typeface="+mj-lt"/>
              <a:buAutoNum type="arabicPeriod"/>
            </a:pPr>
            <a:r>
              <a:rPr lang="it-IT" dirty="0" err="1">
                <a:solidFill>
                  <a:prstClr val="black"/>
                </a:solidFill>
                <a:latin typeface="Calibri"/>
                <a:cs typeface="ＭＳ Ｐゴシック" charset="0"/>
              </a:rPr>
              <a:t>There</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is</a:t>
            </a:r>
            <a:r>
              <a:rPr lang="it-IT" dirty="0">
                <a:solidFill>
                  <a:prstClr val="black"/>
                </a:solidFill>
                <a:latin typeface="Calibri"/>
                <a:cs typeface="ＭＳ Ｐゴシック" charset="0"/>
              </a:rPr>
              <a:t> no </a:t>
            </a:r>
            <a:r>
              <a:rPr lang="it-IT" dirty="0" err="1">
                <a:solidFill>
                  <a:prstClr val="black"/>
                </a:solidFill>
                <a:latin typeface="Calibri"/>
                <a:cs typeface="ＭＳ Ｐゴシック" charset="0"/>
              </a:rPr>
              <a:t>sufficient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randomized</a:t>
            </a:r>
            <a:r>
              <a:rPr lang="it-IT" dirty="0">
                <a:solidFill>
                  <a:prstClr val="black"/>
                </a:solidFill>
                <a:latin typeface="Calibri"/>
                <a:cs typeface="ＭＳ Ｐゴシック" charset="0"/>
              </a:rPr>
              <a:t> data </a:t>
            </a:r>
            <a:r>
              <a:rPr lang="it-IT" dirty="0" err="1">
                <a:solidFill>
                  <a:prstClr val="black"/>
                </a:solidFill>
                <a:latin typeface="Calibri"/>
                <a:cs typeface="ＭＳ Ｐゴシック" charset="0"/>
              </a:rPr>
              <a:t>that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support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percutaneous</a:t>
            </a:r>
            <a:r>
              <a:rPr lang="it-IT" dirty="0">
                <a:solidFill>
                  <a:prstClr val="black"/>
                </a:solidFill>
                <a:latin typeface="Calibri"/>
                <a:cs typeface="ＭＳ Ｐゴシック" charset="0"/>
              </a:rPr>
              <a:t> LAAC </a:t>
            </a:r>
            <a:r>
              <a:rPr lang="it-IT" sz="1600" dirty="0">
                <a:solidFill>
                  <a:prstClr val="black"/>
                </a:solidFill>
                <a:latin typeface="Calibri"/>
                <a:cs typeface="ＭＳ Ｐゴシック" charset="0"/>
              </a:rPr>
              <a:t>(The </a:t>
            </a:r>
            <a:r>
              <a:rPr lang="it-IT" sz="1600" dirty="0" err="1">
                <a:solidFill>
                  <a:prstClr val="black"/>
                </a:solidFill>
                <a:latin typeface="Calibri"/>
                <a:cs typeface="ＭＳ Ｐゴシック" charset="0"/>
              </a:rPr>
              <a:t>two</a:t>
            </a:r>
            <a:r>
              <a:rPr lang="it-IT" sz="1600" dirty="0">
                <a:solidFill>
                  <a:prstClr val="black"/>
                </a:solidFill>
                <a:latin typeface="Calibri"/>
                <a:cs typeface="ＭＳ Ｐゴシック" charset="0"/>
              </a:rPr>
              <a:t> LAAC </a:t>
            </a:r>
            <a:r>
              <a:rPr lang="it-IT" sz="1600" dirty="0" err="1">
                <a:solidFill>
                  <a:prstClr val="black"/>
                </a:solidFill>
                <a:latin typeface="Calibri"/>
                <a:cs typeface="ＭＳ Ｐゴシック" charset="0"/>
              </a:rPr>
              <a:t>RCTs</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overall</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randomized</a:t>
            </a:r>
            <a:r>
              <a:rPr lang="it-IT" sz="1600" dirty="0">
                <a:solidFill>
                  <a:prstClr val="black"/>
                </a:solidFill>
                <a:latin typeface="Calibri"/>
                <a:cs typeface="ＭＳ Ｐゴシック" charset="0"/>
              </a:rPr>
              <a:t> 1114 </a:t>
            </a:r>
            <a:r>
              <a:rPr lang="it-IT" sz="1600" dirty="0" err="1">
                <a:solidFill>
                  <a:prstClr val="black"/>
                </a:solidFill>
                <a:latin typeface="Calibri"/>
                <a:cs typeface="ＭＳ Ｐゴシック" charset="0"/>
              </a:rPr>
              <a:t>patients</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compared</a:t>
            </a:r>
            <a:r>
              <a:rPr lang="it-IT" sz="1600" dirty="0">
                <a:solidFill>
                  <a:prstClr val="black"/>
                </a:solidFill>
                <a:latin typeface="Calibri"/>
                <a:cs typeface="ＭＳ Ｐゴシック" charset="0"/>
              </a:rPr>
              <a:t> with 72,000 </a:t>
            </a:r>
            <a:r>
              <a:rPr lang="it-IT" sz="1600" dirty="0" err="1">
                <a:solidFill>
                  <a:prstClr val="black"/>
                </a:solidFill>
                <a:latin typeface="Calibri"/>
                <a:cs typeface="ＭＳ Ｐゴシック" charset="0"/>
              </a:rPr>
              <a:t>patients</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enrolled</a:t>
            </a:r>
            <a:r>
              <a:rPr lang="it-IT" sz="1600" dirty="0">
                <a:solidFill>
                  <a:prstClr val="black"/>
                </a:solidFill>
                <a:latin typeface="Calibri"/>
                <a:cs typeface="ＭＳ Ｐゴシック" charset="0"/>
              </a:rPr>
              <a:t> in the </a:t>
            </a:r>
            <a:r>
              <a:rPr lang="it-IT" sz="1600" dirty="0" err="1">
                <a:solidFill>
                  <a:prstClr val="black"/>
                </a:solidFill>
                <a:latin typeface="Calibri"/>
                <a:cs typeface="ＭＳ Ｐゴシック" charset="0"/>
              </a:rPr>
              <a:t>RCTs</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which</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tested</a:t>
            </a:r>
            <a:r>
              <a:rPr lang="it-IT" sz="1600" dirty="0">
                <a:solidFill>
                  <a:prstClr val="black"/>
                </a:solidFill>
                <a:latin typeface="Calibri"/>
                <a:cs typeface="ＭＳ Ｐゴシック" charset="0"/>
              </a:rPr>
              <a:t> </a:t>
            </a:r>
            <a:r>
              <a:rPr lang="it-IT" sz="1600" dirty="0" err="1">
                <a:solidFill>
                  <a:prstClr val="black"/>
                </a:solidFill>
                <a:latin typeface="Calibri"/>
                <a:cs typeface="ＭＳ Ｐゴシック" charset="0"/>
              </a:rPr>
              <a:t>NOACs</a:t>
            </a:r>
            <a:r>
              <a:rPr lang="it-IT" sz="1600" dirty="0">
                <a:solidFill>
                  <a:prstClr val="black"/>
                </a:solidFill>
                <a:latin typeface="Calibri"/>
                <a:cs typeface="ＭＳ Ｐゴシック" charset="0"/>
              </a:rPr>
              <a:t> versus </a:t>
            </a:r>
            <a:r>
              <a:rPr lang="it-IT" sz="1600" dirty="0" err="1">
                <a:solidFill>
                  <a:prstClr val="black"/>
                </a:solidFill>
                <a:latin typeface="Calibri"/>
                <a:cs typeface="ＭＳ Ｐゴシック" charset="0"/>
              </a:rPr>
              <a:t>warfarin</a:t>
            </a:r>
            <a:r>
              <a:rPr lang="it-IT" sz="1600" dirty="0">
                <a:solidFill>
                  <a:prstClr val="black"/>
                </a:solidFill>
                <a:latin typeface="Calibri"/>
                <a:cs typeface="ＭＳ Ｐゴシック" charset="0"/>
              </a:rPr>
              <a:t>)</a:t>
            </a:r>
          </a:p>
          <a:p>
            <a:pPr marL="342900" indent="-342900">
              <a:buFont typeface="+mj-lt"/>
              <a:buAutoNum type="arabicPeriod"/>
            </a:pPr>
            <a:endParaRPr lang="it-IT" sz="1600" dirty="0">
              <a:solidFill>
                <a:prstClr val="black"/>
              </a:solidFill>
              <a:latin typeface="Calibri"/>
              <a:cs typeface="ＭＳ Ｐゴシック" charset="0"/>
            </a:endParaRPr>
          </a:p>
          <a:p>
            <a:pPr marL="457200" indent="-457200">
              <a:buFont typeface="+mj-lt"/>
              <a:buAutoNum type="arabicPeriod"/>
            </a:pPr>
            <a:r>
              <a:rPr lang="it-IT" dirty="0" err="1">
                <a:solidFill>
                  <a:prstClr val="black"/>
                </a:solidFill>
                <a:latin typeface="Calibri"/>
                <a:cs typeface="ＭＳ Ｐゴシック" charset="0"/>
              </a:rPr>
              <a:t>Percutaneous</a:t>
            </a:r>
            <a:r>
              <a:rPr lang="it-IT" dirty="0">
                <a:solidFill>
                  <a:prstClr val="black"/>
                </a:solidFill>
                <a:latin typeface="Calibri"/>
                <a:cs typeface="ＭＳ Ｐゴシック" charset="0"/>
              </a:rPr>
              <a:t> LAA </a:t>
            </a:r>
            <a:r>
              <a:rPr lang="it-IT" dirty="0" err="1">
                <a:solidFill>
                  <a:prstClr val="black"/>
                </a:solidFill>
                <a:latin typeface="Calibri"/>
                <a:cs typeface="ＭＳ Ｐゴシック" charset="0"/>
              </a:rPr>
              <a:t>closure</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fails</a:t>
            </a:r>
            <a:r>
              <a:rPr lang="it-IT" dirty="0">
                <a:solidFill>
                  <a:prstClr val="black"/>
                </a:solidFill>
                <a:latin typeface="Calibri"/>
                <a:cs typeface="ＭＳ Ｐゴシック" charset="0"/>
              </a:rPr>
              <a:t> to </a:t>
            </a:r>
            <a:r>
              <a:rPr lang="it-IT" dirty="0" err="1">
                <a:solidFill>
                  <a:prstClr val="black"/>
                </a:solidFill>
                <a:latin typeface="Calibri"/>
                <a:cs typeface="ＭＳ Ｐゴシック" charset="0"/>
              </a:rPr>
              <a:t>protect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against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ischemic</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events</a:t>
            </a:r>
            <a:r>
              <a:rPr lang="it-IT" dirty="0">
                <a:solidFill>
                  <a:prstClr val="black"/>
                </a:solidFill>
                <a:latin typeface="Calibri"/>
                <a:cs typeface="ＭＳ Ｐゴシック" charset="0"/>
              </a:rPr>
              <a:t>, in </a:t>
            </a:r>
            <a:r>
              <a:rPr lang="it-IT" dirty="0" err="1">
                <a:solidFill>
                  <a:prstClr val="black"/>
                </a:solidFill>
                <a:latin typeface="Calibri"/>
                <a:cs typeface="ＭＳ Ｐゴシック" charset="0"/>
              </a:rPr>
              <a:t>spite</a:t>
            </a:r>
            <a:r>
              <a:rPr lang="it-IT" dirty="0">
                <a:solidFill>
                  <a:prstClr val="black"/>
                </a:solidFill>
                <a:latin typeface="Calibri"/>
                <a:cs typeface="ＭＳ Ｐゴシック" charset="0"/>
              </a:rPr>
              <a:t> of 4.4% to 8.7% of </a:t>
            </a:r>
            <a:r>
              <a:rPr lang="it-IT" dirty="0" err="1">
                <a:solidFill>
                  <a:prstClr val="black"/>
                </a:solidFill>
                <a:latin typeface="Calibri"/>
                <a:cs typeface="ＭＳ Ｐゴシック" charset="0"/>
              </a:rPr>
              <a:t>serious</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procedural</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complications</a:t>
            </a:r>
            <a:endParaRPr lang="it-IT" dirty="0">
              <a:solidFill>
                <a:prstClr val="black"/>
              </a:solidFill>
              <a:latin typeface="Calibri"/>
              <a:cs typeface="ＭＳ Ｐゴシック" charset="0"/>
            </a:endParaRPr>
          </a:p>
          <a:p>
            <a:pPr marL="457200" indent="-457200">
              <a:buFont typeface="+mj-lt"/>
              <a:buAutoNum type="arabicPeriod"/>
            </a:pPr>
            <a:endParaRPr lang="it-IT" dirty="0">
              <a:solidFill>
                <a:prstClr val="black"/>
              </a:solidFill>
              <a:latin typeface="Calibri"/>
              <a:cs typeface="ＭＳ Ｐゴシック" charset="0"/>
            </a:endParaRPr>
          </a:p>
          <a:p>
            <a:pPr marL="457200" indent="-457200">
              <a:buFont typeface="+mj-lt"/>
              <a:buAutoNum type="arabicPeriod"/>
            </a:pPr>
            <a:r>
              <a:rPr lang="it-IT" dirty="0">
                <a:solidFill>
                  <a:prstClr val="black"/>
                </a:solidFill>
                <a:latin typeface="Calibri"/>
                <a:cs typeface="ＭＳ Ｐゴシック" charset="0"/>
              </a:rPr>
              <a:t>“</a:t>
            </a:r>
            <a:r>
              <a:rPr lang="it-IT" dirty="0" err="1">
                <a:solidFill>
                  <a:prstClr val="black"/>
                </a:solidFill>
                <a:latin typeface="Calibri"/>
                <a:cs typeface="ＭＳ Ｐゴシック" charset="0"/>
              </a:rPr>
              <a:t>Irreversible</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harm</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matters</a:t>
            </a:r>
            <a:endParaRPr lang="it-IT" dirty="0">
              <a:solidFill>
                <a:prstClr val="black"/>
              </a:solidFill>
              <a:latin typeface="Calibri"/>
              <a:cs typeface="ＭＳ Ｐゴシック" charset="0"/>
            </a:endParaRPr>
          </a:p>
          <a:p>
            <a:pPr marL="457200" indent="-457200">
              <a:buFont typeface="+mj-lt"/>
              <a:buAutoNum type="arabicPeriod"/>
            </a:pPr>
            <a:endParaRPr lang="it-IT" dirty="0">
              <a:solidFill>
                <a:prstClr val="black"/>
              </a:solidFill>
              <a:latin typeface="Calibri"/>
              <a:cs typeface="ＭＳ Ｐゴシック" charset="0"/>
            </a:endParaRPr>
          </a:p>
          <a:p>
            <a:pPr marL="457200" indent="-457200">
              <a:buFont typeface="+mj-lt"/>
              <a:buAutoNum type="arabicPeriod"/>
            </a:pPr>
            <a:r>
              <a:rPr lang="it-IT" dirty="0">
                <a:solidFill>
                  <a:prstClr val="black"/>
                </a:solidFill>
                <a:latin typeface="Calibri"/>
                <a:cs typeface="ＭＳ Ｐゴシック" charset="0"/>
              </a:rPr>
              <a:t>With LAA </a:t>
            </a:r>
            <a:r>
              <a:rPr lang="it-IT" dirty="0" err="1">
                <a:solidFill>
                  <a:prstClr val="black"/>
                </a:solidFill>
                <a:latin typeface="Calibri"/>
                <a:cs typeface="ＭＳ Ｐゴシック" charset="0"/>
              </a:rPr>
              <a:t>closure</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we</a:t>
            </a:r>
            <a:r>
              <a:rPr lang="it-IT" dirty="0">
                <a:solidFill>
                  <a:prstClr val="black"/>
                </a:solidFill>
                <a:latin typeface="Calibri"/>
                <a:cs typeface="ＭＳ Ｐゴシック" charset="0"/>
              </a:rPr>
              <a:t> are </a:t>
            </a:r>
            <a:r>
              <a:rPr lang="it-IT" dirty="0" err="1">
                <a:solidFill>
                  <a:prstClr val="black"/>
                </a:solidFill>
                <a:latin typeface="Calibri"/>
                <a:cs typeface="ＭＳ Ｐゴシック" charset="0"/>
              </a:rPr>
              <a:t>treating</a:t>
            </a:r>
            <a:r>
              <a:rPr lang="it-IT" dirty="0">
                <a:solidFill>
                  <a:prstClr val="black"/>
                </a:solidFill>
                <a:latin typeface="Calibri"/>
                <a:cs typeface="ＭＳ Ｐゴシック" charset="0"/>
              </a:rPr>
              <a:t> the </a:t>
            </a:r>
            <a:r>
              <a:rPr lang="it-IT" dirty="0" err="1">
                <a:solidFill>
                  <a:prstClr val="black"/>
                </a:solidFill>
                <a:latin typeface="Calibri"/>
                <a:cs typeface="ＭＳ Ｐゴシック" charset="0"/>
              </a:rPr>
              <a:t>wrong</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patient</a:t>
            </a:r>
            <a:r>
              <a:rPr lang="it-IT" dirty="0">
                <a:solidFill>
                  <a:prstClr val="black"/>
                </a:solidFill>
                <a:latin typeface="Calibri"/>
                <a:cs typeface="ＭＳ Ｐゴシック" charset="0"/>
              </a:rPr>
              <a:t> (with the </a:t>
            </a:r>
            <a:r>
              <a:rPr lang="it-IT" dirty="0" err="1">
                <a:solidFill>
                  <a:prstClr val="black"/>
                </a:solidFill>
                <a:latin typeface="Calibri"/>
                <a:cs typeface="ＭＳ Ｐゴシック" charset="0"/>
              </a:rPr>
              <a:t>worse</a:t>
            </a:r>
            <a:r>
              <a:rPr lang="it-IT" dirty="0">
                <a:solidFill>
                  <a:prstClr val="black"/>
                </a:solidFill>
                <a:latin typeface="Calibri"/>
                <a:cs typeface="ＭＳ Ｐゴシック" charset="0"/>
              </a:rPr>
              <a:t> option)</a:t>
            </a:r>
          </a:p>
          <a:p>
            <a:pPr marL="457200" indent="-457200">
              <a:buFont typeface="+mj-lt"/>
              <a:buAutoNum type="arabicPeriod"/>
            </a:pPr>
            <a:endParaRPr lang="it-IT" dirty="0">
              <a:solidFill>
                <a:prstClr val="black"/>
              </a:solidFill>
              <a:latin typeface="Calibri"/>
              <a:cs typeface="ＭＳ Ｐゴシック" charset="0"/>
            </a:endParaRPr>
          </a:p>
          <a:p>
            <a:pPr marL="457200" indent="-457200">
              <a:buFont typeface="+mj-lt"/>
              <a:buAutoNum type="arabicPeriod"/>
            </a:pPr>
            <a:r>
              <a:rPr lang="it-IT" dirty="0">
                <a:solidFill>
                  <a:prstClr val="black"/>
                </a:solidFill>
                <a:latin typeface="Calibri"/>
                <a:cs typeface="ＭＳ Ｐゴシック" charset="0"/>
              </a:rPr>
              <a:t>No </a:t>
            </a:r>
            <a:r>
              <a:rPr lang="it-IT" dirty="0" err="1">
                <a:solidFill>
                  <a:prstClr val="black"/>
                </a:solidFill>
                <a:latin typeface="Calibri"/>
                <a:cs typeface="ＭＳ Ｐゴシック" charset="0"/>
              </a:rPr>
              <a:t>patient</a:t>
            </a:r>
            <a:r>
              <a:rPr lang="it-IT" dirty="0">
                <a:solidFill>
                  <a:prstClr val="black"/>
                </a:solidFill>
                <a:latin typeface="Calibri"/>
                <a:cs typeface="ＭＳ Ｐゴシック" charset="0"/>
              </a:rPr>
              <a:t> with a </a:t>
            </a:r>
            <a:r>
              <a:rPr lang="it-IT" dirty="0" err="1">
                <a:solidFill>
                  <a:prstClr val="black"/>
                </a:solidFill>
                <a:latin typeface="Calibri"/>
                <a:cs typeface="ＭＳ Ｐゴシック" charset="0"/>
              </a:rPr>
              <a:t>real</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contraindication</a:t>
            </a:r>
            <a:r>
              <a:rPr lang="it-IT" dirty="0">
                <a:solidFill>
                  <a:prstClr val="black"/>
                </a:solidFill>
                <a:latin typeface="Calibri"/>
                <a:cs typeface="ＭＳ Ｐゴシック" charset="0"/>
              </a:rPr>
              <a:t> to (</a:t>
            </a:r>
            <a:r>
              <a:rPr lang="it-IT" dirty="0" err="1">
                <a:solidFill>
                  <a:prstClr val="black"/>
                </a:solidFill>
                <a:latin typeface="Calibri"/>
                <a:cs typeface="ＭＳ Ｐゴシック" charset="0"/>
              </a:rPr>
              <a:t>N</a:t>
            </a:r>
            <a:r>
              <a:rPr lang="it-IT" dirty="0">
                <a:solidFill>
                  <a:prstClr val="black"/>
                </a:solidFill>
                <a:latin typeface="Calibri"/>
                <a:cs typeface="ＭＳ Ｐゴシック" charset="0"/>
              </a:rPr>
              <a:t>)OAC can be </a:t>
            </a:r>
            <a:r>
              <a:rPr lang="it-IT" dirty="0" err="1">
                <a:solidFill>
                  <a:prstClr val="black"/>
                </a:solidFill>
                <a:latin typeface="Calibri"/>
                <a:cs typeface="ＭＳ Ｐゴシック" charset="0"/>
              </a:rPr>
              <a:t>safely</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treated</a:t>
            </a:r>
            <a:r>
              <a:rPr lang="it-IT" dirty="0">
                <a:solidFill>
                  <a:prstClr val="black"/>
                </a:solidFill>
                <a:latin typeface="Calibri"/>
                <a:cs typeface="ＭＳ Ｐゴシック" charset="0"/>
              </a:rPr>
              <a:t> with </a:t>
            </a:r>
            <a:r>
              <a:rPr lang="it-IT" dirty="0" err="1">
                <a:solidFill>
                  <a:prstClr val="black"/>
                </a:solidFill>
                <a:latin typeface="Calibri"/>
                <a:cs typeface="ＭＳ Ｐゴシック" charset="0"/>
              </a:rPr>
              <a:t>antiplatelet</a:t>
            </a:r>
            <a:r>
              <a:rPr lang="it-IT" dirty="0">
                <a:solidFill>
                  <a:prstClr val="black"/>
                </a:solidFill>
                <a:latin typeface="Calibri"/>
                <a:cs typeface="ＭＳ Ｐゴシック" charset="0"/>
              </a:rPr>
              <a:t> agents</a:t>
            </a:r>
          </a:p>
          <a:p>
            <a:pPr marL="457200" indent="-457200">
              <a:buFont typeface="+mj-lt"/>
              <a:buAutoNum type="arabicPeriod"/>
            </a:pPr>
            <a:endParaRPr lang="it-IT" dirty="0">
              <a:solidFill>
                <a:prstClr val="black"/>
              </a:solidFill>
              <a:latin typeface="Calibri"/>
              <a:cs typeface="ＭＳ Ｐゴシック" charset="0"/>
            </a:endParaRPr>
          </a:p>
          <a:p>
            <a:pPr marL="457200" indent="-457200">
              <a:buFont typeface="+mj-lt"/>
              <a:buAutoNum type="arabicPeriod"/>
            </a:pPr>
            <a:r>
              <a:rPr lang="it-IT" dirty="0">
                <a:solidFill>
                  <a:prstClr val="black"/>
                </a:solidFill>
                <a:latin typeface="Calibri"/>
                <a:cs typeface="ＭＳ Ｐゴシック" charset="0"/>
              </a:rPr>
              <a:t>In </a:t>
            </a:r>
            <a:r>
              <a:rPr lang="it-IT" dirty="0" err="1">
                <a:solidFill>
                  <a:prstClr val="black"/>
                </a:solidFill>
                <a:latin typeface="Calibri"/>
                <a:cs typeface="ＭＳ Ｐゴシック" charset="0"/>
              </a:rPr>
              <a:t>doubt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we’d</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better</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not</a:t>
            </a:r>
            <a:r>
              <a:rPr lang="it-IT" dirty="0">
                <a:solidFill>
                  <a:prstClr val="black"/>
                </a:solidFill>
                <a:latin typeface="Calibri"/>
                <a:cs typeface="ＭＳ Ｐゴシック" charset="0"/>
              </a:rPr>
              <a:t> </a:t>
            </a:r>
            <a:r>
              <a:rPr lang="it-IT" dirty="0" err="1">
                <a:solidFill>
                  <a:prstClr val="black"/>
                </a:solidFill>
                <a:latin typeface="Calibri"/>
                <a:cs typeface="ＭＳ Ｐゴシック" charset="0"/>
              </a:rPr>
              <a:t>reach</a:t>
            </a:r>
            <a:r>
              <a:rPr lang="it-IT" dirty="0">
                <a:solidFill>
                  <a:prstClr val="black"/>
                </a:solidFill>
                <a:latin typeface="Calibri"/>
                <a:cs typeface="ＭＳ Ｐゴシック" charset="0"/>
              </a:rPr>
              <a:t> the </a:t>
            </a:r>
            <a:r>
              <a:rPr lang="it-IT" i="1" dirty="0">
                <a:solidFill>
                  <a:prstClr val="black"/>
                </a:solidFill>
                <a:latin typeface="Calibri"/>
                <a:cs typeface="ＭＳ Ｐゴシック" charset="0"/>
              </a:rPr>
              <a:t>no </a:t>
            </a:r>
            <a:r>
              <a:rPr lang="it-IT" i="1" dirty="0" err="1">
                <a:solidFill>
                  <a:prstClr val="black"/>
                </a:solidFill>
                <a:latin typeface="Calibri"/>
                <a:cs typeface="ＭＳ Ｐゴシック" charset="0"/>
              </a:rPr>
              <a:t>return</a:t>
            </a:r>
            <a:r>
              <a:rPr lang="it-IT" i="1" dirty="0">
                <a:solidFill>
                  <a:prstClr val="black"/>
                </a:solidFill>
                <a:latin typeface="Calibri"/>
                <a:cs typeface="ＭＳ Ｐゴシック" charset="0"/>
              </a:rPr>
              <a:t> </a:t>
            </a:r>
            <a:r>
              <a:rPr lang="it-IT" i="1" dirty="0" err="1">
                <a:solidFill>
                  <a:prstClr val="black"/>
                </a:solidFill>
                <a:latin typeface="Calibri"/>
                <a:cs typeface="ＭＳ Ｐゴシック" charset="0"/>
              </a:rPr>
              <a:t>point</a:t>
            </a:r>
            <a:endParaRPr lang="it-IT" i="1" dirty="0">
              <a:solidFill>
                <a:prstClr val="black"/>
              </a:solidFill>
              <a:latin typeface="Calibri"/>
              <a:cs typeface="ＭＳ Ｐゴシック" charset="0"/>
            </a:endParaRPr>
          </a:p>
        </p:txBody>
      </p:sp>
      <p:sp>
        <p:nvSpPr>
          <p:cNvPr id="3" name="Rettangolo 2"/>
          <p:cNvSpPr/>
          <p:nvPr/>
        </p:nvSpPr>
        <p:spPr>
          <a:xfrm>
            <a:off x="737320" y="404664"/>
            <a:ext cx="7848872" cy="461665"/>
          </a:xfrm>
          <a:prstGeom prst="rect">
            <a:avLst/>
          </a:prstGeom>
        </p:spPr>
        <p:txBody>
          <a:bodyPr wrap="square">
            <a:spAutoFit/>
          </a:bodyPr>
          <a:lstStyle/>
          <a:p>
            <a:pPr algn="ctr"/>
            <a:r>
              <a:rPr lang="it-IT" sz="2400" dirty="0" smtClean="0">
                <a:solidFill>
                  <a:srgbClr val="5A5A5A"/>
                </a:solidFill>
                <a:latin typeface="Calibri" charset="0"/>
                <a:ea typeface="Calibri" charset="0"/>
                <a:cs typeface="Calibri" charset="0"/>
              </a:rPr>
              <a:t>LAAC </a:t>
            </a:r>
            <a:r>
              <a:rPr lang="it-IT" sz="2400" dirty="0" err="1" smtClean="0">
                <a:solidFill>
                  <a:srgbClr val="5A5A5A"/>
                </a:solidFill>
                <a:latin typeface="Calibri" charset="0"/>
                <a:ea typeface="Calibri" charset="0"/>
                <a:cs typeface="Calibri" charset="0"/>
              </a:rPr>
              <a:t>closure</a:t>
            </a:r>
            <a:endParaRPr lang="it-IT" sz="6600" dirty="0">
              <a:solidFill>
                <a:srgbClr val="5A5A5A"/>
              </a:solidFill>
              <a:latin typeface="Calibri" charset="0"/>
              <a:ea typeface="Calibri" charset="0"/>
              <a:cs typeface="Calibri" charset="0"/>
            </a:endParaRPr>
          </a:p>
        </p:txBody>
      </p:sp>
      <p:sp>
        <p:nvSpPr>
          <p:cNvPr id="4" name="Rettangolo 3"/>
          <p:cNvSpPr/>
          <p:nvPr/>
        </p:nvSpPr>
        <p:spPr>
          <a:xfrm>
            <a:off x="4395081" y="6453336"/>
            <a:ext cx="4732642" cy="276999"/>
          </a:xfrm>
          <a:prstGeom prst="rect">
            <a:avLst/>
          </a:prstGeom>
        </p:spPr>
        <p:txBody>
          <a:bodyPr wrap="none">
            <a:spAutoFit/>
          </a:bodyPr>
          <a:lstStyle/>
          <a:p>
            <a:r>
              <a:rPr lang="it-IT" sz="1200" dirty="0" smtClean="0">
                <a:latin typeface="Calibri" charset="0"/>
                <a:ea typeface="Calibri" charset="0"/>
                <a:cs typeface="Calibri" charset="0"/>
              </a:rPr>
              <a:t>Ferlini M, Rossini </a:t>
            </a:r>
            <a:r>
              <a:rPr lang="it-IT" sz="1200" dirty="0" err="1" smtClean="0">
                <a:latin typeface="Calibri" charset="0"/>
                <a:ea typeface="Calibri" charset="0"/>
                <a:cs typeface="Calibri" charset="0"/>
              </a:rPr>
              <a:t>R</a:t>
            </a:r>
            <a:r>
              <a:rPr lang="it-IT" sz="1200" dirty="0" smtClean="0">
                <a:latin typeface="Calibri" charset="0"/>
                <a:ea typeface="Calibri" charset="0"/>
                <a:cs typeface="Calibri" charset="0"/>
              </a:rPr>
              <a:t>. International </a:t>
            </a:r>
            <a:r>
              <a:rPr lang="it-IT" sz="1200" dirty="0">
                <a:latin typeface="Calibri" charset="0"/>
                <a:ea typeface="Calibri" charset="0"/>
                <a:cs typeface="Calibri" charset="0"/>
              </a:rPr>
              <a:t>Journal of </a:t>
            </a:r>
            <a:r>
              <a:rPr lang="it-IT" sz="1200" dirty="0" err="1">
                <a:latin typeface="Calibri" charset="0"/>
                <a:ea typeface="Calibri" charset="0"/>
                <a:cs typeface="Calibri" charset="0"/>
              </a:rPr>
              <a:t>Cardiology</a:t>
            </a:r>
            <a:r>
              <a:rPr lang="it-IT" sz="1200" dirty="0">
                <a:latin typeface="Calibri" charset="0"/>
                <a:ea typeface="Calibri" charset="0"/>
                <a:cs typeface="Calibri" charset="0"/>
              </a:rPr>
              <a:t> 251 (2018) 42–44</a:t>
            </a:r>
            <a:endParaRPr lang="it-IT" sz="4000" dirty="0">
              <a:latin typeface="Calibri" charset="0"/>
              <a:ea typeface="Calibri" charset="0"/>
              <a:cs typeface="Calibri" charset="0"/>
            </a:endParaRPr>
          </a:p>
        </p:txBody>
      </p:sp>
    </p:spTree>
    <p:extLst>
      <p:ext uri="{BB962C8B-B14F-4D97-AF65-F5344CB8AC3E}">
        <p14:creationId xmlns:p14="http://schemas.microsoft.com/office/powerpoint/2010/main" val="149562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500"/>
                                        <p:tgtEl>
                                          <p:spTgt spid="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fade">
                                      <p:cBhvr>
                                        <p:cTn id="3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179984" y="1007825"/>
            <a:ext cx="6621963" cy="1405256"/>
          </a:xfrm>
          <a:prstGeom prst="rect">
            <a:avLst/>
          </a:prstGeom>
          <a:noFill/>
        </p:spPr>
        <p:txBody>
          <a:bodyPr wrap="square" rtlCol="0">
            <a:spAutoFit/>
          </a:bodyPr>
          <a:lstStyle/>
          <a:p>
            <a:r>
              <a:rPr lang="it-IT" sz="2133" dirty="0" err="1">
                <a:solidFill>
                  <a:prstClr val="black"/>
                </a:solidFill>
                <a:cs typeface="ＭＳ Ｐゴシック" charset="0"/>
              </a:rPr>
              <a:t>While</a:t>
            </a:r>
            <a:r>
              <a:rPr lang="it-IT" sz="2133" dirty="0">
                <a:solidFill>
                  <a:prstClr val="black"/>
                </a:solidFill>
                <a:cs typeface="ＭＳ Ｐゴシック" charset="0"/>
              </a:rPr>
              <a:t> </a:t>
            </a:r>
            <a:r>
              <a:rPr lang="it-IT" sz="2133" dirty="0" err="1">
                <a:solidFill>
                  <a:prstClr val="black"/>
                </a:solidFill>
                <a:cs typeface="ＭＳ Ｐゴシック" charset="0"/>
              </a:rPr>
              <a:t>awaiting</a:t>
            </a:r>
            <a:r>
              <a:rPr lang="it-IT" sz="2133" dirty="0">
                <a:solidFill>
                  <a:prstClr val="black"/>
                </a:solidFill>
                <a:cs typeface="ＭＳ Ｐゴシック" charset="0"/>
              </a:rPr>
              <a:t> a trial </a:t>
            </a:r>
            <a:r>
              <a:rPr lang="it-IT" sz="2133" dirty="0" err="1">
                <a:solidFill>
                  <a:prstClr val="black"/>
                </a:solidFill>
                <a:cs typeface="ＭＳ Ｐゴシック" charset="0"/>
              </a:rPr>
              <a:t>comparing</a:t>
            </a:r>
            <a:r>
              <a:rPr lang="it-IT" sz="2133" dirty="0">
                <a:solidFill>
                  <a:prstClr val="black"/>
                </a:solidFill>
                <a:cs typeface="ＭＳ Ｐゴシック" charset="0"/>
              </a:rPr>
              <a:t> LAA </a:t>
            </a:r>
            <a:r>
              <a:rPr lang="it-IT" sz="2133" dirty="0" err="1">
                <a:solidFill>
                  <a:prstClr val="black"/>
                </a:solidFill>
                <a:cs typeface="ＭＳ Ｐゴシック" charset="0"/>
              </a:rPr>
              <a:t>closure</a:t>
            </a:r>
            <a:r>
              <a:rPr lang="it-IT" sz="2133" dirty="0">
                <a:solidFill>
                  <a:prstClr val="black"/>
                </a:solidFill>
                <a:cs typeface="ＭＳ Ｐゴシック" charset="0"/>
              </a:rPr>
              <a:t> vs NOAC or vs no </a:t>
            </a:r>
            <a:r>
              <a:rPr lang="it-IT" sz="2133" dirty="0" err="1">
                <a:solidFill>
                  <a:prstClr val="black"/>
                </a:solidFill>
                <a:cs typeface="ＭＳ Ｐゴシック" charset="0"/>
              </a:rPr>
              <a:t>anticoagulant</a:t>
            </a:r>
            <a:r>
              <a:rPr lang="it-IT" sz="2133" dirty="0">
                <a:solidFill>
                  <a:prstClr val="black"/>
                </a:solidFill>
                <a:cs typeface="ＭＳ Ｐゴシック" charset="0"/>
              </a:rPr>
              <a:t> </a:t>
            </a:r>
            <a:r>
              <a:rPr lang="it-IT" sz="2133" dirty="0" err="1">
                <a:solidFill>
                  <a:prstClr val="black"/>
                </a:solidFill>
                <a:cs typeface="ＭＳ Ｐゴシック" charset="0"/>
              </a:rPr>
              <a:t>therapy</a:t>
            </a:r>
            <a:r>
              <a:rPr lang="it-IT" sz="2133" dirty="0">
                <a:solidFill>
                  <a:prstClr val="black"/>
                </a:solidFill>
                <a:cs typeface="ＭＳ Ｐゴシック" charset="0"/>
              </a:rPr>
              <a:t> in </a:t>
            </a:r>
            <a:r>
              <a:rPr lang="it-IT" sz="2133" dirty="0" err="1">
                <a:solidFill>
                  <a:prstClr val="black"/>
                </a:solidFill>
                <a:cs typeface="ＭＳ Ｐゴシック" charset="0"/>
              </a:rPr>
              <a:t>ineligible</a:t>
            </a:r>
            <a:r>
              <a:rPr lang="it-IT" sz="2133" dirty="0">
                <a:solidFill>
                  <a:prstClr val="black"/>
                </a:solidFill>
                <a:cs typeface="ＭＳ Ｐゴシック" charset="0"/>
              </a:rPr>
              <a:t> </a:t>
            </a:r>
            <a:r>
              <a:rPr lang="it-IT" sz="2133" dirty="0" err="1">
                <a:solidFill>
                  <a:prstClr val="black"/>
                </a:solidFill>
                <a:cs typeface="ＭＳ Ｐゴシック" charset="0"/>
              </a:rPr>
              <a:t>patients</a:t>
            </a:r>
            <a:r>
              <a:rPr lang="it-IT" sz="2133" dirty="0">
                <a:solidFill>
                  <a:prstClr val="black"/>
                </a:solidFill>
                <a:cs typeface="ＭＳ Ｐゴシック" charset="0"/>
              </a:rPr>
              <a:t>, I </a:t>
            </a:r>
            <a:r>
              <a:rPr lang="it-IT" sz="2133" dirty="0" err="1">
                <a:solidFill>
                  <a:prstClr val="black"/>
                </a:solidFill>
                <a:cs typeface="ＭＳ Ｐゴシック" charset="0"/>
              </a:rPr>
              <a:t>have</a:t>
            </a:r>
            <a:r>
              <a:rPr lang="it-IT" sz="2133" dirty="0">
                <a:solidFill>
                  <a:prstClr val="black"/>
                </a:solidFill>
                <a:cs typeface="ＭＳ Ｐゴシック" charset="0"/>
              </a:rPr>
              <a:t> the </a:t>
            </a:r>
            <a:r>
              <a:rPr lang="it-IT" sz="2133" dirty="0" err="1">
                <a:solidFill>
                  <a:prstClr val="black"/>
                </a:solidFill>
                <a:cs typeface="ＭＳ Ｐゴシック" charset="0"/>
              </a:rPr>
              <a:t>doubt</a:t>
            </a:r>
            <a:r>
              <a:rPr lang="it-IT" sz="2133" dirty="0">
                <a:solidFill>
                  <a:prstClr val="black"/>
                </a:solidFill>
                <a:cs typeface="ＭＳ Ｐゴシック" charset="0"/>
              </a:rPr>
              <a:t> </a:t>
            </a:r>
            <a:r>
              <a:rPr lang="it-IT" sz="2133" dirty="0" err="1">
                <a:solidFill>
                  <a:prstClr val="black"/>
                </a:solidFill>
                <a:cs typeface="ＭＳ Ｐゴシック" charset="0"/>
              </a:rPr>
              <a:t>that</a:t>
            </a:r>
            <a:r>
              <a:rPr lang="it-IT" sz="2133" dirty="0">
                <a:solidFill>
                  <a:prstClr val="black"/>
                </a:solidFill>
                <a:cs typeface="ＭＳ Ｐゴシック" charset="0"/>
              </a:rPr>
              <a:t> …</a:t>
            </a:r>
          </a:p>
          <a:p>
            <a:endParaRPr lang="it-IT" sz="2133" dirty="0">
              <a:solidFill>
                <a:prstClr val="black"/>
              </a:solidFill>
              <a:cs typeface="ＭＳ Ｐゴシック" charset="0"/>
            </a:endParaRPr>
          </a:p>
        </p:txBody>
      </p:sp>
      <p:pic>
        <p:nvPicPr>
          <p:cNvPr id="4" name="Immagine 3"/>
          <p:cNvPicPr>
            <a:picLocks noChangeAspect="1"/>
          </p:cNvPicPr>
          <p:nvPr/>
        </p:nvPicPr>
        <p:blipFill>
          <a:blip r:embed="rId2"/>
          <a:stretch>
            <a:fillRect/>
          </a:stretch>
        </p:blipFill>
        <p:spPr>
          <a:xfrm>
            <a:off x="314476" y="624840"/>
            <a:ext cx="1265968" cy="1772356"/>
          </a:xfrm>
          <a:prstGeom prst="rect">
            <a:avLst/>
          </a:prstGeom>
        </p:spPr>
      </p:pic>
      <p:sp>
        <p:nvSpPr>
          <p:cNvPr id="5" name="Rettangolo 4"/>
          <p:cNvSpPr/>
          <p:nvPr/>
        </p:nvSpPr>
        <p:spPr>
          <a:xfrm>
            <a:off x="2179984" y="2403078"/>
            <a:ext cx="6654800" cy="1733488"/>
          </a:xfrm>
          <a:prstGeom prst="rect">
            <a:avLst/>
          </a:prstGeom>
        </p:spPr>
        <p:txBody>
          <a:bodyPr wrap="square">
            <a:spAutoFit/>
          </a:bodyPr>
          <a:lstStyle/>
          <a:p>
            <a:endParaRPr lang="it-IT" sz="2133" dirty="0">
              <a:solidFill>
                <a:prstClr val="black"/>
              </a:solidFill>
              <a:cs typeface="ＭＳ Ｐゴシック" charset="0"/>
            </a:endParaRPr>
          </a:p>
          <a:p>
            <a:r>
              <a:rPr lang="it-IT" sz="2133" dirty="0">
                <a:solidFill>
                  <a:prstClr val="black"/>
                </a:solidFill>
                <a:cs typeface="ＭＳ Ｐゴシック" charset="0"/>
              </a:rPr>
              <a:t>“To a man with a </a:t>
            </a:r>
            <a:r>
              <a:rPr lang="it-IT" sz="2133" dirty="0" err="1">
                <a:solidFill>
                  <a:prstClr val="black"/>
                </a:solidFill>
                <a:cs typeface="ＭＳ Ｐゴシック" charset="0"/>
              </a:rPr>
              <a:t>hammer</a:t>
            </a:r>
            <a:r>
              <a:rPr lang="it-IT" sz="2133" dirty="0">
                <a:solidFill>
                  <a:prstClr val="black"/>
                </a:solidFill>
                <a:cs typeface="ＭＳ Ｐゴシック" charset="0"/>
              </a:rPr>
              <a:t>, </a:t>
            </a:r>
            <a:r>
              <a:rPr lang="it-IT" sz="2133" dirty="0" err="1">
                <a:solidFill>
                  <a:prstClr val="black"/>
                </a:solidFill>
                <a:cs typeface="ＭＳ Ｐゴシック" charset="0"/>
              </a:rPr>
              <a:t>everything</a:t>
            </a:r>
            <a:r>
              <a:rPr lang="it-IT" sz="2133" dirty="0">
                <a:solidFill>
                  <a:prstClr val="black"/>
                </a:solidFill>
                <a:cs typeface="ＭＳ Ｐゴシック" charset="0"/>
              </a:rPr>
              <a:t> </a:t>
            </a:r>
            <a:r>
              <a:rPr lang="it-IT" sz="2133" dirty="0" err="1">
                <a:solidFill>
                  <a:prstClr val="black"/>
                </a:solidFill>
                <a:cs typeface="ＭＳ Ｐゴシック" charset="0"/>
              </a:rPr>
              <a:t>looks</a:t>
            </a:r>
            <a:r>
              <a:rPr lang="it-IT" sz="2133" dirty="0">
                <a:solidFill>
                  <a:prstClr val="black"/>
                </a:solidFill>
                <a:cs typeface="ＭＳ Ｐゴシック" charset="0"/>
              </a:rPr>
              <a:t> </a:t>
            </a:r>
            <a:r>
              <a:rPr lang="it-IT" sz="2133" dirty="0" err="1">
                <a:solidFill>
                  <a:prstClr val="black"/>
                </a:solidFill>
                <a:cs typeface="ＭＳ Ｐゴシック" charset="0"/>
              </a:rPr>
              <a:t>like</a:t>
            </a:r>
            <a:r>
              <a:rPr lang="it-IT" sz="2133" dirty="0">
                <a:solidFill>
                  <a:prstClr val="black"/>
                </a:solidFill>
                <a:cs typeface="ＭＳ Ｐゴシック" charset="0"/>
              </a:rPr>
              <a:t> a </a:t>
            </a:r>
            <a:r>
              <a:rPr lang="it-IT" sz="2133" dirty="0" err="1">
                <a:solidFill>
                  <a:prstClr val="black"/>
                </a:solidFill>
                <a:cs typeface="ＭＳ Ｐゴシック" charset="0"/>
              </a:rPr>
              <a:t>nail</a:t>
            </a:r>
            <a:r>
              <a:rPr lang="it-IT" sz="2133" dirty="0">
                <a:solidFill>
                  <a:prstClr val="black"/>
                </a:solidFill>
                <a:cs typeface="ＭＳ Ｐゴシック" charset="0"/>
              </a:rPr>
              <a:t>”</a:t>
            </a:r>
          </a:p>
          <a:p>
            <a:endParaRPr lang="it-IT" sz="2133" dirty="0">
              <a:solidFill>
                <a:prstClr val="black"/>
              </a:solidFill>
              <a:cs typeface="ＭＳ Ｐゴシック" charset="0"/>
            </a:endParaRPr>
          </a:p>
          <a:p>
            <a:r>
              <a:rPr lang="it-IT" sz="2133" dirty="0">
                <a:solidFill>
                  <a:prstClr val="black"/>
                </a:solidFill>
                <a:cs typeface="ＭＳ Ｐゴシック" charset="0"/>
              </a:rPr>
              <a:t>					</a:t>
            </a:r>
          </a:p>
          <a:p>
            <a:r>
              <a:rPr lang="it-IT" sz="2133" dirty="0">
                <a:solidFill>
                  <a:prstClr val="black"/>
                </a:solidFill>
                <a:cs typeface="ＭＳ Ｐゴシック" charset="0"/>
              </a:rPr>
              <a:t>					</a:t>
            </a:r>
            <a:r>
              <a:rPr lang="it-IT" sz="2133" dirty="0" smtClean="0">
                <a:solidFill>
                  <a:prstClr val="black"/>
                </a:solidFill>
                <a:cs typeface="ＭＳ Ｐゴシック" charset="0"/>
              </a:rPr>
              <a:t>Mark </a:t>
            </a:r>
            <a:r>
              <a:rPr lang="it-IT" sz="2133" dirty="0">
                <a:solidFill>
                  <a:prstClr val="black"/>
                </a:solidFill>
                <a:cs typeface="ＭＳ Ｐゴシック" charset="0"/>
              </a:rPr>
              <a:t>Twain</a:t>
            </a:r>
          </a:p>
        </p:txBody>
      </p:sp>
    </p:spTree>
    <p:extLst>
      <p:ext uri="{BB962C8B-B14F-4D97-AF65-F5344CB8AC3E}">
        <p14:creationId xmlns:p14="http://schemas.microsoft.com/office/powerpoint/2010/main" val="109374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994" name="Picture 2" descr="iPhone-5-Ed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468998" name="Picture 6" descr="Apple-App-Sto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1484784"/>
            <a:ext cx="937050" cy="937050"/>
          </a:xfrm>
          <a:prstGeom prst="rect">
            <a:avLst/>
          </a:prstGeom>
          <a:noFill/>
          <a:extLst>
            <a:ext uri="{909E8E84-426E-40dd-AFC4-6F175D3DCCD1}">
              <a14:hiddenFill xmlns:a14="http://schemas.microsoft.com/office/drawing/2010/main" xmlns="">
                <a:solidFill>
                  <a:srgbClr val="FFFFFF"/>
                </a:solidFill>
              </a14:hiddenFill>
            </a:ext>
          </a:extLst>
        </p:spPr>
      </p:pic>
      <p:pic>
        <p:nvPicPr>
          <p:cNvPr id="469000" name="Picture 8" descr="icon NAO 1024x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9" y="1163954"/>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69001" name="Picture 9" descr="icon NAO 1024x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9" y="1163954"/>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69002" name="Picture 10" descr="icon NAO 1024x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9" y="1163954"/>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69003" name="Picture 11" descr="icon NAO 1024x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9" y="1163805"/>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69004" name="Picture 12" descr="icon NAO 1024x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979488"/>
            <a:ext cx="1225550" cy="1225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9005" name="Rectangle 13"/>
          <p:cNvSpPr>
            <a:spLocks noChangeArrowheads="1"/>
          </p:cNvSpPr>
          <p:nvPr/>
        </p:nvSpPr>
        <p:spPr bwMode="auto">
          <a:xfrm>
            <a:off x="244475" y="4302125"/>
            <a:ext cx="2592388" cy="503238"/>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bg1">
                      <a:gamma/>
                      <a:shade val="60000"/>
                      <a:invGamma/>
                      <a:alpha val="74998"/>
                    </a:schemeClr>
                  </a:outerShdw>
                </a:effectLst>
              </a14:hiddenEffects>
            </a:ext>
          </a:extLst>
        </p:spPr>
        <p:txBody>
          <a:bodyPr wrap="none" anchor="ctr"/>
          <a:lstStyle/>
          <a:p>
            <a:endParaRPr lang="it-IT"/>
          </a:p>
        </p:txBody>
      </p:sp>
      <p:pic>
        <p:nvPicPr>
          <p:cNvPr id="469006" name="Picture 14" descr="foto 3 (1)"/>
          <p:cNvPicPr>
            <a:picLocks noChangeAspect="1" noChangeArrowheads="1"/>
          </p:cNvPicPr>
          <p:nvPr/>
        </p:nvPicPr>
        <p:blipFill>
          <a:blip r:embed="rId5">
            <a:extLst>
              <a:ext uri="{28A0092B-C50C-407E-A947-70E740481C1C}">
                <a14:useLocalDpi xmlns:a14="http://schemas.microsoft.com/office/drawing/2010/main" val="0"/>
              </a:ext>
            </a:extLst>
          </a:blip>
          <a:srcRect l="19209" t="20461" r="16016" b="30919"/>
          <a:stretch>
            <a:fillRect/>
          </a:stretch>
        </p:blipFill>
        <p:spPr bwMode="auto">
          <a:xfrm>
            <a:off x="146060" y="2214563"/>
            <a:ext cx="2894013" cy="2895600"/>
          </a:xfrm>
          <a:prstGeom prst="rect">
            <a:avLst/>
          </a:prstGeom>
          <a:noFill/>
          <a:extLst>
            <a:ext uri="{909E8E84-426E-40dd-AFC4-6F175D3DCCD1}">
              <a14:hiddenFill xmlns:a14="http://schemas.microsoft.com/office/drawing/2010/main" xmlns="">
                <a:solidFill>
                  <a:srgbClr val="FFFFFF"/>
                </a:solidFill>
              </a14:hiddenFill>
            </a:ext>
          </a:extLst>
        </p:spPr>
      </p:pic>
      <p:sp>
        <p:nvSpPr>
          <p:cNvPr id="469007" name="Rectangle 15"/>
          <p:cNvSpPr>
            <a:spLocks noChangeArrowheads="1"/>
          </p:cNvSpPr>
          <p:nvPr/>
        </p:nvSpPr>
        <p:spPr bwMode="auto">
          <a:xfrm>
            <a:off x="179388" y="981095"/>
            <a:ext cx="863600" cy="1223963"/>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bg1">
                      <a:gamma/>
                      <a:shade val="60000"/>
                      <a:invGamma/>
                      <a:alpha val="74998"/>
                    </a:schemeClr>
                  </a:outerShdw>
                </a:effectLst>
              </a14:hiddenEffects>
            </a:ext>
          </a:extLst>
        </p:spPr>
        <p:txBody>
          <a:bodyPr wrap="none" anchor="ctr"/>
          <a:lstStyle/>
          <a:p>
            <a:endParaRPr lang="it-IT"/>
          </a:p>
        </p:txBody>
      </p:sp>
      <p:sp>
        <p:nvSpPr>
          <p:cNvPr id="469008" name="Rectangle 16"/>
          <p:cNvSpPr>
            <a:spLocks noChangeArrowheads="1"/>
          </p:cNvSpPr>
          <p:nvPr/>
        </p:nvSpPr>
        <p:spPr bwMode="auto">
          <a:xfrm>
            <a:off x="2268548" y="981095"/>
            <a:ext cx="719137" cy="1223963"/>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bg1">
                      <a:gamma/>
                      <a:shade val="60000"/>
                      <a:invGamma/>
                      <a:alpha val="74998"/>
                    </a:schemeClr>
                  </a:outerShdw>
                </a:effectLst>
              </a14:hiddenEffects>
            </a:ext>
          </a:extLst>
        </p:spPr>
        <p:txBody>
          <a:bodyPr wrap="none" anchor="ctr"/>
          <a:lstStyle/>
          <a:p>
            <a:endParaRPr lang="it-IT"/>
          </a:p>
        </p:txBody>
      </p:sp>
      <p:pic>
        <p:nvPicPr>
          <p:cNvPr id="469009" name="Picture 17" descr="foto 1 (2)"/>
          <p:cNvPicPr>
            <a:picLocks noChangeAspect="1" noChangeArrowheads="1"/>
          </p:cNvPicPr>
          <p:nvPr/>
        </p:nvPicPr>
        <p:blipFill>
          <a:blip r:embed="rId6">
            <a:extLst>
              <a:ext uri="{28A0092B-C50C-407E-A947-70E740481C1C}">
                <a14:useLocalDpi xmlns:a14="http://schemas.microsoft.com/office/drawing/2010/main" val="0"/>
              </a:ext>
            </a:extLst>
          </a:blip>
          <a:srcRect l="2684" t="8141" b="17853"/>
          <a:stretch>
            <a:fillRect/>
          </a:stretch>
        </p:blipFill>
        <p:spPr bwMode="auto">
          <a:xfrm>
            <a:off x="3995739" y="3068638"/>
            <a:ext cx="4105275" cy="2952750"/>
          </a:xfrm>
          <a:prstGeom prst="rect">
            <a:avLst/>
          </a:prstGeom>
          <a:noFill/>
          <a:extLst>
            <a:ext uri="{909E8E84-426E-40dd-AFC4-6F175D3DCCD1}">
              <a14:hiddenFill xmlns:a14="http://schemas.microsoft.com/office/drawing/2010/main" xmlns="">
                <a:solidFill>
                  <a:srgbClr val="FFFFFF"/>
                </a:solidFill>
              </a14:hiddenFill>
            </a:ext>
          </a:extLst>
        </p:spPr>
      </p:pic>
      <p:pic>
        <p:nvPicPr>
          <p:cNvPr id="469010" name="Picture 18"/>
          <p:cNvPicPr>
            <a:picLocks noChangeAspect="1" noChangeArrowheads="1"/>
          </p:cNvPicPr>
          <p:nvPr/>
        </p:nvPicPr>
        <p:blipFill>
          <a:blip r:embed="rId7">
            <a:extLst>
              <a:ext uri="{28A0092B-C50C-407E-A947-70E740481C1C}">
                <a14:useLocalDpi xmlns:a14="http://schemas.microsoft.com/office/drawing/2010/main" val="0"/>
              </a:ext>
            </a:extLst>
          </a:blip>
          <a:srcRect l="9830" t="2904" r="74312" b="87363"/>
          <a:stretch>
            <a:fillRect/>
          </a:stretch>
        </p:blipFill>
        <p:spPr bwMode="auto">
          <a:xfrm>
            <a:off x="3563948" y="44450"/>
            <a:ext cx="936625" cy="935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accent1">
                      <a:gamma/>
                      <a:shade val="60000"/>
                      <a:invGamma/>
                      <a:alpha val="74998"/>
                    </a:schemeClr>
                  </a:outerShdw>
                </a:effectLst>
              </a14:hiddenEffects>
            </a:ext>
          </a:extLst>
        </p:spPr>
      </p:pic>
      <p:sp>
        <p:nvSpPr>
          <p:cNvPr id="469011" name="Text Box 19"/>
          <p:cNvSpPr txBox="1">
            <a:spLocks noChangeArrowheads="1"/>
          </p:cNvSpPr>
          <p:nvPr/>
        </p:nvSpPr>
        <p:spPr bwMode="auto">
          <a:xfrm>
            <a:off x="3543310" y="979507"/>
            <a:ext cx="1032993" cy="3077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it-IT" sz="1400"/>
              <a:t>Lombardia</a:t>
            </a:r>
          </a:p>
        </p:txBody>
      </p:sp>
      <p:sp>
        <p:nvSpPr>
          <p:cNvPr id="16" name="Rectangle 2"/>
          <p:cNvSpPr>
            <a:spLocks noChangeArrowheads="1"/>
          </p:cNvSpPr>
          <p:nvPr/>
        </p:nvSpPr>
        <p:spPr bwMode="auto">
          <a:xfrm>
            <a:off x="5076056" y="116632"/>
            <a:ext cx="3769800" cy="1008112"/>
          </a:xfrm>
          <a:prstGeom prst="rect">
            <a:avLst/>
          </a:prstGeom>
          <a:gradFill rotWithShape="1">
            <a:gsLst>
              <a:gs pos="0">
                <a:srgbClr val="025795">
                  <a:alpha val="85000"/>
                </a:srgbClr>
              </a:gs>
              <a:gs pos="100000">
                <a:srgbClr val="025795">
                  <a:gamma/>
                  <a:shade val="6275"/>
                  <a:invGamma/>
                </a:srgbClr>
              </a:gs>
            </a:gsLst>
            <a:path path="rect">
              <a:fillToRect l="100000" b="100000"/>
            </a:path>
          </a:gra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anchor="ctr"/>
          <a:lstStyle>
            <a:lvl1pPr algn="ctr" defTabSz="457200">
              <a:defRPr b="1">
                <a:solidFill>
                  <a:srgbClr val="000000"/>
                </a:solidFill>
                <a:latin typeface="Arial" charset="0"/>
                <a:ea typeface="ＭＳ Ｐゴシック" charset="0"/>
                <a:cs typeface="ＭＳ Ｐゴシック" charset="0"/>
              </a:defRPr>
            </a:lvl1pPr>
            <a:lvl2pPr marL="742950" indent="-285750" algn="ctr" defTabSz="457200">
              <a:defRPr b="1">
                <a:solidFill>
                  <a:srgbClr val="000000"/>
                </a:solidFill>
                <a:latin typeface="Arial" charset="0"/>
                <a:ea typeface="ＭＳ Ｐゴシック" charset="0"/>
              </a:defRPr>
            </a:lvl2pPr>
            <a:lvl3pPr marL="1143000" indent="-228600" algn="ctr" defTabSz="457200">
              <a:defRPr b="1">
                <a:solidFill>
                  <a:srgbClr val="000000"/>
                </a:solidFill>
                <a:latin typeface="Arial" charset="0"/>
                <a:ea typeface="ＭＳ Ｐゴシック" charset="0"/>
              </a:defRPr>
            </a:lvl3pPr>
            <a:lvl4pPr marL="1600200" indent="-228600" algn="ctr" defTabSz="457200">
              <a:defRPr b="1">
                <a:solidFill>
                  <a:srgbClr val="000000"/>
                </a:solidFill>
                <a:latin typeface="Arial" charset="0"/>
                <a:ea typeface="ＭＳ Ｐゴシック" charset="0"/>
              </a:defRPr>
            </a:lvl4pPr>
            <a:lvl5pPr marL="2057400" indent="-228600" algn="ctr" defTabSz="457200">
              <a:defRPr b="1">
                <a:solidFill>
                  <a:srgbClr val="000000"/>
                </a:solidFill>
                <a:latin typeface="Arial" charset="0"/>
                <a:ea typeface="ＭＳ Ｐゴシック" charset="0"/>
              </a:defRPr>
            </a:lvl5pPr>
            <a:lvl6pPr marL="2514600" indent="-228600" algn="ctr" fontAlgn="base">
              <a:spcBef>
                <a:spcPct val="0"/>
              </a:spcBef>
              <a:spcAft>
                <a:spcPct val="0"/>
              </a:spcAft>
              <a:defRPr b="1">
                <a:solidFill>
                  <a:srgbClr val="000000"/>
                </a:solidFill>
                <a:latin typeface="Arial" charset="0"/>
                <a:ea typeface="ＭＳ Ｐゴシック" charset="0"/>
              </a:defRPr>
            </a:lvl6pPr>
            <a:lvl7pPr marL="2971800" indent="-228600" algn="ctr" fontAlgn="base">
              <a:spcBef>
                <a:spcPct val="0"/>
              </a:spcBef>
              <a:spcAft>
                <a:spcPct val="0"/>
              </a:spcAft>
              <a:defRPr b="1">
                <a:solidFill>
                  <a:srgbClr val="000000"/>
                </a:solidFill>
                <a:latin typeface="Arial" charset="0"/>
                <a:ea typeface="ＭＳ Ｐゴシック" charset="0"/>
              </a:defRPr>
            </a:lvl7pPr>
            <a:lvl8pPr marL="3429000" indent="-228600" algn="ctr" fontAlgn="base">
              <a:spcBef>
                <a:spcPct val="0"/>
              </a:spcBef>
              <a:spcAft>
                <a:spcPct val="0"/>
              </a:spcAft>
              <a:defRPr b="1">
                <a:solidFill>
                  <a:srgbClr val="000000"/>
                </a:solidFill>
                <a:latin typeface="Arial" charset="0"/>
                <a:ea typeface="ＭＳ Ｐゴシック" charset="0"/>
              </a:defRPr>
            </a:lvl8pPr>
            <a:lvl9pPr marL="3886200" indent="-228600" algn="ctr" fontAlgn="base">
              <a:spcBef>
                <a:spcPct val="0"/>
              </a:spcBef>
              <a:spcAft>
                <a:spcPct val="0"/>
              </a:spcAft>
              <a:defRPr b="1">
                <a:solidFill>
                  <a:srgbClr val="000000"/>
                </a:solidFill>
                <a:latin typeface="Arial" charset="0"/>
                <a:ea typeface="ＭＳ Ｐゴシック" charset="0"/>
              </a:defRPr>
            </a:lvl9pPr>
          </a:lstStyle>
          <a:p>
            <a:pPr>
              <a:lnSpc>
                <a:spcPct val="95000"/>
              </a:lnSpc>
            </a:pPr>
            <a:r>
              <a:rPr lang="en-US" sz="2400" b="0">
                <a:solidFill>
                  <a:srgbClr val="FAFF69"/>
                </a:solidFill>
                <a:latin typeface="Times New Roman" charset="0"/>
              </a:rPr>
              <a:t>“NAO: Know How”</a:t>
            </a:r>
          </a:p>
          <a:p>
            <a:pPr>
              <a:lnSpc>
                <a:spcPct val="95000"/>
              </a:lnSpc>
            </a:pPr>
            <a:r>
              <a:rPr lang="en-US" sz="2400" b="0">
                <a:solidFill>
                  <a:srgbClr val="FAFF69"/>
                </a:solidFill>
                <a:latin typeface="Times New Roman" charset="0"/>
              </a:rPr>
              <a:t>Apple-Android Application</a:t>
            </a:r>
          </a:p>
        </p:txBody>
      </p:sp>
    </p:spTree>
    <p:extLst>
      <p:ext uri="{BB962C8B-B14F-4D97-AF65-F5344CB8AC3E}">
        <p14:creationId xmlns:p14="http://schemas.microsoft.com/office/powerpoint/2010/main" val="4154047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Logo App.png"/>
          <p:cNvPicPr>
            <a:picLocks noGrp="1" noChangeAspect="1"/>
          </p:cNvPicPr>
          <p:nvPr>
            <p:ph idx="4294967295"/>
          </p:nvPr>
        </p:nvPicPr>
        <p:blipFill>
          <a:blip r:embed="rId2">
            <a:extLst>
              <a:ext uri="{28A0092B-C50C-407E-A947-70E740481C1C}">
                <a14:useLocalDpi xmlns:a14="http://schemas.microsoft.com/office/drawing/2010/main" val="0"/>
              </a:ext>
            </a:extLst>
          </a:blip>
          <a:srcRect l="-31927" r="-31927"/>
          <a:stretch>
            <a:fillRect/>
          </a:stretch>
        </p:blipFill>
        <p:spPr>
          <a:xfrm>
            <a:off x="1728801" y="442524"/>
            <a:ext cx="5349910" cy="3265027"/>
          </a:xfrm>
        </p:spPr>
      </p:pic>
      <p:sp>
        <p:nvSpPr>
          <p:cNvPr id="34" name="Shape 34"/>
          <p:cNvSpPr/>
          <p:nvPr/>
        </p:nvSpPr>
        <p:spPr>
          <a:xfrm>
            <a:off x="287288" y="3268649"/>
            <a:ext cx="8573208" cy="438899"/>
          </a:xfrm>
          <a:prstGeom prst="rect">
            <a:avLst/>
          </a:prstGeom>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p>
            <a:pPr defTabSz="457200" fontAlgn="auto">
              <a:spcBef>
                <a:spcPts val="0"/>
              </a:spcBef>
              <a:spcAft>
                <a:spcPts val="0"/>
              </a:spcAft>
              <a:defRPr sz="1800"/>
            </a:pPr>
            <a:endParaRPr sz="1100" dirty="0">
              <a:solidFill>
                <a:prstClr val="black"/>
              </a:solidFill>
              <a:latin typeface="Calibri"/>
              <a:ea typeface="ＭＳ Ｐゴシック"/>
              <a:cs typeface="Arial"/>
            </a:endParaRPr>
          </a:p>
          <a:p>
            <a:pPr defTabSz="457200" fontAlgn="auto">
              <a:lnSpc>
                <a:spcPct val="120000"/>
              </a:lnSpc>
              <a:spcBef>
                <a:spcPts val="0"/>
              </a:spcBef>
              <a:spcAft>
                <a:spcPts val="0"/>
              </a:spcAft>
              <a:defRPr sz="1800"/>
            </a:pPr>
            <a:endParaRPr sz="1100" dirty="0">
              <a:solidFill>
                <a:prstClr val="black"/>
              </a:solidFill>
              <a:latin typeface="Calibri"/>
              <a:ea typeface="ＭＳ Ｐゴシック"/>
              <a:cs typeface="Arial"/>
            </a:endParaRPr>
          </a:p>
        </p:txBody>
      </p:sp>
      <p:sp>
        <p:nvSpPr>
          <p:cNvPr id="35" name="Shape 35"/>
          <p:cNvSpPr/>
          <p:nvPr/>
        </p:nvSpPr>
        <p:spPr>
          <a:xfrm>
            <a:off x="4403757" y="3300602"/>
            <a:ext cx="72132" cy="256798"/>
          </a:xfrm>
          <a:prstGeom prst="rect">
            <a:avLst/>
          </a:prstGeom>
          <a:ln w="12700">
            <a:miter lim="400000"/>
          </a:ln>
        </p:spPr>
        <p:txBody>
          <a:bodyPr wrap="none" lIns="35717" tIns="35717" rIns="35717" bIns="35717" anchor="ctr">
            <a:spAutoFit/>
          </a:bodyPr>
          <a:lstStyle/>
          <a:p>
            <a:pPr defTabSz="321457" fontAlgn="auto">
              <a:spcBef>
                <a:spcPts val="0"/>
              </a:spcBef>
              <a:spcAft>
                <a:spcPts val="0"/>
              </a:spcAft>
              <a:tabLst>
                <a:tab pos="250022" algn="l"/>
                <a:tab pos="500045" algn="l"/>
                <a:tab pos="750067" algn="l"/>
                <a:tab pos="1000089" algn="l"/>
                <a:tab pos="1250112" algn="l"/>
                <a:tab pos="1500134" algn="l"/>
                <a:tab pos="1750157" algn="l"/>
                <a:tab pos="2000179" algn="l"/>
                <a:tab pos="2250201" algn="l"/>
                <a:tab pos="2500224" algn="l"/>
                <a:tab pos="2750246" algn="l"/>
                <a:tab pos="3000268" algn="l"/>
              </a:tabLst>
              <a:defRPr sz="1200">
                <a:latin typeface="Helvetica"/>
                <a:ea typeface="Helvetica"/>
                <a:cs typeface="Helvetica"/>
                <a:sym typeface="Helvetica"/>
              </a:defRPr>
            </a:pPr>
            <a:endParaRPr sz="1200">
              <a:solidFill>
                <a:prstClr val="black"/>
              </a:solidFill>
              <a:latin typeface="Helvetica"/>
              <a:ea typeface="Helvetica"/>
              <a:cs typeface="Helvetica"/>
              <a:sym typeface="Helvetica"/>
            </a:endParaRPr>
          </a:p>
        </p:txBody>
      </p:sp>
      <p:sp>
        <p:nvSpPr>
          <p:cNvPr id="36" name="Shape 36"/>
          <p:cNvSpPr/>
          <p:nvPr/>
        </p:nvSpPr>
        <p:spPr>
          <a:xfrm>
            <a:off x="2550847" y="3017828"/>
            <a:ext cx="72132" cy="256798"/>
          </a:xfrm>
          <a:prstGeom prst="rect">
            <a:avLst/>
          </a:prstGeom>
          <a:ln w="12700">
            <a:miter lim="400000"/>
          </a:ln>
        </p:spPr>
        <p:txBody>
          <a:bodyPr wrap="none" lIns="35717" tIns="35717" rIns="35717" bIns="35717" anchor="ctr">
            <a:spAutoFit/>
          </a:bodyPr>
          <a:lstStyle/>
          <a:p>
            <a:pPr defTabSz="321457" fontAlgn="auto">
              <a:spcBef>
                <a:spcPts val="0"/>
              </a:spcBef>
              <a:spcAft>
                <a:spcPts val="0"/>
              </a:spcAft>
              <a:tabLst>
                <a:tab pos="250022" algn="l"/>
                <a:tab pos="500045" algn="l"/>
                <a:tab pos="750067" algn="l"/>
                <a:tab pos="1000089" algn="l"/>
                <a:tab pos="1250112" algn="l"/>
                <a:tab pos="1500134" algn="l"/>
                <a:tab pos="1750157" algn="l"/>
                <a:tab pos="2000179" algn="l"/>
                <a:tab pos="2250201" algn="l"/>
                <a:tab pos="2500224" algn="l"/>
                <a:tab pos="2750246" algn="l"/>
                <a:tab pos="3000268" algn="l"/>
              </a:tabLst>
              <a:defRPr sz="1200">
                <a:latin typeface="Helvetica"/>
                <a:ea typeface="Helvetica"/>
                <a:cs typeface="Helvetica"/>
                <a:sym typeface="Helvetica"/>
              </a:defRPr>
            </a:pPr>
            <a:endParaRPr sz="1200">
              <a:solidFill>
                <a:prstClr val="black"/>
              </a:solidFill>
              <a:latin typeface="Helvetica"/>
              <a:ea typeface="Helvetica"/>
              <a:cs typeface="Helvetica"/>
              <a:sym typeface="Helvetica"/>
            </a:endParaRPr>
          </a:p>
        </p:txBody>
      </p:sp>
      <p:pic>
        <p:nvPicPr>
          <p:cNvPr id="37" name="images.jpg"/>
          <p:cNvPicPr/>
          <p:nvPr/>
        </p:nvPicPr>
        <p:blipFill>
          <a:blip r:embed="rId3">
            <a:extLst/>
          </a:blip>
          <a:stretch>
            <a:fillRect/>
          </a:stretch>
        </p:blipFill>
        <p:spPr>
          <a:xfrm>
            <a:off x="6350003" y="5178889"/>
            <a:ext cx="2701819" cy="900255"/>
          </a:xfrm>
          <a:prstGeom prst="rect">
            <a:avLst/>
          </a:prstGeom>
          <a:ln w="12700">
            <a:miter lim="400000"/>
          </a:ln>
        </p:spPr>
      </p:pic>
      <p:pic>
        <p:nvPicPr>
          <p:cNvPr id="38" name="images.png"/>
          <p:cNvPicPr/>
          <p:nvPr/>
        </p:nvPicPr>
        <p:blipFill>
          <a:blip r:embed="rId4">
            <a:extLst/>
          </a:blip>
          <a:stretch>
            <a:fillRect/>
          </a:stretch>
        </p:blipFill>
        <p:spPr>
          <a:xfrm>
            <a:off x="109099" y="5178811"/>
            <a:ext cx="2513880" cy="758002"/>
          </a:xfrm>
          <a:prstGeom prst="rect">
            <a:avLst/>
          </a:prstGeom>
          <a:ln w="12700">
            <a:miter lim="400000"/>
          </a:ln>
        </p:spPr>
      </p:pic>
      <p:sp>
        <p:nvSpPr>
          <p:cNvPr id="39" name="Shape 39"/>
          <p:cNvSpPr/>
          <p:nvPr/>
        </p:nvSpPr>
        <p:spPr>
          <a:xfrm>
            <a:off x="7134325" y="2967243"/>
            <a:ext cx="72132" cy="256798"/>
          </a:xfrm>
          <a:prstGeom prst="rect">
            <a:avLst/>
          </a:prstGeom>
          <a:ln w="12700">
            <a:miter lim="400000"/>
          </a:ln>
        </p:spPr>
        <p:txBody>
          <a:bodyPr wrap="none" lIns="35717" tIns="35717" rIns="35717" bIns="35717" anchor="ctr">
            <a:spAutoFit/>
          </a:bodyPr>
          <a:lstStyle/>
          <a:p>
            <a:pPr defTabSz="321457" fontAlgn="auto">
              <a:spcBef>
                <a:spcPts val="0"/>
              </a:spcBef>
              <a:spcAft>
                <a:spcPts val="0"/>
              </a:spcAft>
              <a:tabLst>
                <a:tab pos="250022" algn="l"/>
                <a:tab pos="500045" algn="l"/>
                <a:tab pos="750067" algn="l"/>
                <a:tab pos="1000089" algn="l"/>
                <a:tab pos="1250112" algn="l"/>
                <a:tab pos="1500134" algn="l"/>
                <a:tab pos="1750157" algn="l"/>
                <a:tab pos="2000179" algn="l"/>
                <a:tab pos="2250201" algn="l"/>
                <a:tab pos="2500224" algn="l"/>
                <a:tab pos="2750246" algn="l"/>
                <a:tab pos="3000268" algn="l"/>
              </a:tabLst>
              <a:defRPr sz="1200">
                <a:latin typeface="Helvetica"/>
                <a:ea typeface="Helvetica"/>
                <a:cs typeface="Helvetica"/>
                <a:sym typeface="Helvetica"/>
              </a:defRPr>
            </a:pPr>
            <a:endParaRPr sz="1200">
              <a:solidFill>
                <a:prstClr val="black"/>
              </a:solidFill>
              <a:latin typeface="Helvetica"/>
              <a:ea typeface="Helvetica"/>
              <a:cs typeface="Helvetica"/>
              <a:sym typeface="Helvetica"/>
            </a:endParaRPr>
          </a:p>
        </p:txBody>
      </p:sp>
      <p:sp>
        <p:nvSpPr>
          <p:cNvPr id="3" name="Rettangolo 2"/>
          <p:cNvSpPr/>
          <p:nvPr/>
        </p:nvSpPr>
        <p:spPr>
          <a:xfrm>
            <a:off x="-1" y="3974873"/>
            <a:ext cx="3386668" cy="769441"/>
          </a:xfrm>
          <a:prstGeom prst="rect">
            <a:avLst/>
          </a:prstGeom>
          <a:noFill/>
        </p:spPr>
        <p:txBody>
          <a:bodyPr wrap="square" lIns="91440" tIns="45720" rIns="91440" bIns="45720">
            <a:spAutoFit/>
          </a:bodyPr>
          <a:lstStyle/>
          <a:p>
            <a:pPr algn="ctr" defTabSz="457200" fontAlgn="auto">
              <a:spcBef>
                <a:spcPts val="0"/>
              </a:spcBef>
              <a:spcAft>
                <a:spcPts val="0"/>
              </a:spcAft>
            </a:pPr>
            <a:r>
              <a:rPr lang="it-IT" sz="4400" b="1" dirty="0"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a:t>
            </a:r>
            <a:r>
              <a:rPr lang="it-IT" sz="4400" b="1" dirty="0" err="1"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Nao</a:t>
            </a:r>
            <a:r>
              <a:rPr lang="it-IT" sz="4400" b="1" dirty="0"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 Anmco”</a:t>
            </a:r>
            <a:endParaRPr lang="it-IT" sz="4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endParaRPr>
          </a:p>
        </p:txBody>
      </p:sp>
      <p:sp>
        <p:nvSpPr>
          <p:cNvPr id="10" name="Rettangolo 9"/>
          <p:cNvSpPr/>
          <p:nvPr/>
        </p:nvSpPr>
        <p:spPr>
          <a:xfrm>
            <a:off x="5734759" y="3855450"/>
            <a:ext cx="3800592" cy="1200329"/>
          </a:xfrm>
          <a:prstGeom prst="rect">
            <a:avLst/>
          </a:prstGeom>
          <a:noFill/>
        </p:spPr>
        <p:txBody>
          <a:bodyPr wrap="square" lIns="91440" tIns="45720" rIns="91440" bIns="45720">
            <a:spAutoFit/>
          </a:bodyPr>
          <a:lstStyle/>
          <a:p>
            <a:pPr algn="ctr" defTabSz="457200" fontAlgn="auto">
              <a:spcBef>
                <a:spcPts val="0"/>
              </a:spcBef>
              <a:spcAft>
                <a:spcPts val="0"/>
              </a:spcAft>
            </a:pPr>
            <a:r>
              <a:rPr lang="it-IT" sz="3600" b="1" dirty="0"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a:t>
            </a:r>
            <a:r>
              <a:rPr lang="it-IT" sz="3600" b="1" dirty="0" err="1"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Nao</a:t>
            </a:r>
            <a:r>
              <a:rPr lang="it-IT" sz="3600" b="1" dirty="0"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 Nuovi </a:t>
            </a:r>
          </a:p>
          <a:p>
            <a:pPr algn="ctr" defTabSz="457200" fontAlgn="auto">
              <a:spcBef>
                <a:spcPts val="0"/>
              </a:spcBef>
              <a:spcAft>
                <a:spcPts val="0"/>
              </a:spcAft>
            </a:pPr>
            <a:r>
              <a:rPr lang="it-IT" sz="3600" b="1" dirty="0" smtClean="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rPr>
              <a:t>Anticoagulanti”</a:t>
            </a:r>
            <a:endParaRPr lang="it-IT" sz="36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a typeface="ＭＳ Ｐゴシック"/>
              <a:cs typeface="Arial"/>
            </a:endParaRPr>
          </a:p>
        </p:txBody>
      </p:sp>
    </p:spTree>
    <p:extLst>
      <p:ext uri="{BB962C8B-B14F-4D97-AF65-F5344CB8AC3E}">
        <p14:creationId xmlns:p14="http://schemas.microsoft.com/office/powerpoint/2010/main" val="4131182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G_540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7448" y="188640"/>
            <a:ext cx="3595114" cy="6381328"/>
          </a:xfrm>
          <a:prstGeom prst="rect">
            <a:avLst/>
          </a:prstGeom>
        </p:spPr>
      </p:pic>
      <p:pic>
        <p:nvPicPr>
          <p:cNvPr id="3" name="Picture 11" descr="icon NAO 1024x1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54" y="332676"/>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8"/>
          <p:cNvPicPr>
            <a:picLocks noChangeAspect="1" noChangeArrowheads="1"/>
          </p:cNvPicPr>
          <p:nvPr/>
        </p:nvPicPr>
        <p:blipFill>
          <a:blip r:embed="rId4">
            <a:extLst>
              <a:ext uri="{28A0092B-C50C-407E-A947-70E740481C1C}">
                <a14:useLocalDpi xmlns:a14="http://schemas.microsoft.com/office/drawing/2010/main" val="0"/>
              </a:ext>
            </a:extLst>
          </a:blip>
          <a:srcRect l="9830" t="2904" r="74312" b="87363"/>
          <a:stretch>
            <a:fillRect/>
          </a:stretch>
        </p:blipFill>
        <p:spPr bwMode="auto">
          <a:xfrm>
            <a:off x="7020272" y="332656"/>
            <a:ext cx="1370474" cy="1368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accent1">
                      <a:gamma/>
                      <a:shade val="60000"/>
                      <a:invGamma/>
                      <a:alpha val="74998"/>
                    </a:schemeClr>
                  </a:outerShdw>
                </a:effectLst>
              </a14:hiddenEffects>
            </a:ext>
          </a:extLst>
        </p:spPr>
      </p:pic>
      <p:sp>
        <p:nvSpPr>
          <p:cNvPr id="5" name="Text Box 19"/>
          <p:cNvSpPr txBox="1">
            <a:spLocks noChangeArrowheads="1"/>
          </p:cNvSpPr>
          <p:nvPr/>
        </p:nvSpPr>
        <p:spPr bwMode="auto">
          <a:xfrm>
            <a:off x="7092280" y="1916832"/>
            <a:ext cx="1368152" cy="36933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r>
              <a:rPr lang="it-IT" sz="1800">
                <a:solidFill>
                  <a:srgbClr val="FFFFFF"/>
                </a:solidFill>
              </a:rPr>
              <a:t>Lombardia</a:t>
            </a:r>
          </a:p>
        </p:txBody>
      </p:sp>
    </p:spTree>
    <p:extLst>
      <p:ext uri="{BB962C8B-B14F-4D97-AF65-F5344CB8AC3E}">
        <p14:creationId xmlns:p14="http://schemas.microsoft.com/office/powerpoint/2010/main" val="41133897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419872" y="332656"/>
            <a:ext cx="1918314" cy="523220"/>
          </a:xfrm>
          <a:prstGeom prst="rect">
            <a:avLst/>
          </a:prstGeom>
          <a:noFill/>
        </p:spPr>
        <p:txBody>
          <a:bodyPr wrap="none" rtlCol="0">
            <a:spAutoFit/>
          </a:bodyPr>
          <a:lstStyle/>
          <a:p>
            <a:r>
              <a:rPr lang="it-IT" sz="2800" dirty="0" err="1" smtClean="0">
                <a:solidFill>
                  <a:srgbClr val="5A5A5A"/>
                </a:solidFill>
                <a:latin typeface="Calibri"/>
                <a:cs typeface="ＭＳ Ｐゴシック" charset="0"/>
              </a:rPr>
              <a:t>Conclusions</a:t>
            </a:r>
            <a:endParaRPr lang="it-IT" sz="2800" dirty="0">
              <a:solidFill>
                <a:srgbClr val="5A5A5A"/>
              </a:solidFill>
              <a:latin typeface="Calibri"/>
              <a:cs typeface="ＭＳ Ｐゴシック" charset="0"/>
            </a:endParaRPr>
          </a:p>
        </p:txBody>
      </p:sp>
      <p:sp>
        <p:nvSpPr>
          <p:cNvPr id="3" name="CasellaDiTesto 2"/>
          <p:cNvSpPr txBox="1"/>
          <p:nvPr/>
        </p:nvSpPr>
        <p:spPr>
          <a:xfrm>
            <a:off x="541867" y="1352957"/>
            <a:ext cx="7846557" cy="6001643"/>
          </a:xfrm>
          <a:prstGeom prst="rect">
            <a:avLst/>
          </a:prstGeom>
          <a:noFill/>
        </p:spPr>
        <p:txBody>
          <a:bodyPr wrap="square" rtlCol="0">
            <a:spAutoFit/>
          </a:bodyPr>
          <a:lstStyle/>
          <a:p>
            <a:pPr marL="457200" indent="-457200">
              <a:buFont typeface="+mj-lt"/>
              <a:buAutoNum type="arabicPeriod"/>
            </a:pPr>
            <a:r>
              <a:rPr lang="it-IT" sz="2400" dirty="0" smtClean="0">
                <a:solidFill>
                  <a:srgbClr val="000000"/>
                </a:solidFill>
                <a:latin typeface="Calibri"/>
                <a:cs typeface="ＭＳ Ｐゴシック" charset="0"/>
              </a:rPr>
              <a:t>NOAC are </a:t>
            </a:r>
            <a:r>
              <a:rPr lang="it-IT" sz="2400" dirty="0" err="1" smtClean="0">
                <a:solidFill>
                  <a:srgbClr val="000000"/>
                </a:solidFill>
                <a:latin typeface="Calibri"/>
                <a:cs typeface="ＭＳ Ｐゴシック" charset="0"/>
              </a:rPr>
              <a:t>safe</a:t>
            </a:r>
            <a:r>
              <a:rPr lang="it-IT" sz="2400" dirty="0" smtClean="0">
                <a:solidFill>
                  <a:srgbClr val="000000"/>
                </a:solidFill>
                <a:latin typeface="Calibri"/>
                <a:cs typeface="ＭＳ Ｐゴシック" charset="0"/>
              </a:rPr>
              <a:t> and </a:t>
            </a:r>
            <a:r>
              <a:rPr lang="it-IT" sz="2400" dirty="0" err="1" smtClean="0">
                <a:solidFill>
                  <a:srgbClr val="000000"/>
                </a:solidFill>
                <a:latin typeface="Calibri"/>
                <a:cs typeface="ＭＳ Ｐゴシック" charset="0"/>
              </a:rPr>
              <a:t>effective</a:t>
            </a:r>
            <a:r>
              <a:rPr lang="it-IT" sz="2400" dirty="0" smtClean="0">
                <a:solidFill>
                  <a:srgbClr val="000000"/>
                </a:solidFill>
                <a:latin typeface="Calibri"/>
                <a:cs typeface="ＭＳ Ｐゴシック" charset="0"/>
              </a:rPr>
              <a:t> in </a:t>
            </a:r>
            <a:r>
              <a:rPr lang="it-IT" sz="2400" dirty="0" err="1" smtClean="0">
                <a:solidFill>
                  <a:srgbClr val="000000"/>
                </a:solidFill>
                <a:latin typeface="Calibri"/>
                <a:cs typeface="ＭＳ Ｐゴシック" charset="0"/>
              </a:rPr>
              <a:t>stroke</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prevention</a:t>
            </a:r>
            <a:r>
              <a:rPr lang="it-IT" sz="2400" dirty="0" smtClean="0">
                <a:solidFill>
                  <a:srgbClr val="000000"/>
                </a:solidFill>
                <a:latin typeface="Calibri"/>
                <a:cs typeface="ＭＳ Ｐゴシック" charset="0"/>
              </a:rPr>
              <a:t> in AF </a:t>
            </a:r>
            <a:r>
              <a:rPr lang="it-IT" sz="2400" dirty="0" err="1" smtClean="0">
                <a:solidFill>
                  <a:srgbClr val="000000"/>
                </a:solidFill>
                <a:latin typeface="Calibri"/>
                <a:cs typeface="ＭＳ Ｐゴシック" charset="0"/>
              </a:rPr>
              <a:t>patients</a:t>
            </a:r>
            <a:r>
              <a:rPr lang="it-IT" sz="2400" dirty="0" smtClean="0">
                <a:solidFill>
                  <a:srgbClr val="000000"/>
                </a:solidFill>
                <a:latin typeface="Calibri"/>
                <a:cs typeface="ＭＳ Ｐゴシック" charset="0"/>
              </a:rPr>
              <a:t> </a:t>
            </a:r>
          </a:p>
          <a:p>
            <a:pPr marL="457200" indent="-457200">
              <a:buFont typeface="+mj-lt"/>
              <a:buAutoNum type="arabicPeriod"/>
            </a:pPr>
            <a:endParaRPr lang="it-IT" sz="2400" i="1" dirty="0">
              <a:solidFill>
                <a:srgbClr val="000000"/>
              </a:solidFill>
              <a:latin typeface="Calibri"/>
              <a:cs typeface="ＭＳ Ｐゴシック" charset="0"/>
            </a:endParaRPr>
          </a:p>
          <a:p>
            <a:pPr marL="457200" indent="-457200">
              <a:buFont typeface="+mj-lt"/>
              <a:buAutoNum type="arabicPeriod"/>
            </a:pPr>
            <a:r>
              <a:rPr lang="it-IT" sz="2400" dirty="0" err="1" smtClean="0">
                <a:solidFill>
                  <a:srgbClr val="000000"/>
                </a:solidFill>
                <a:latin typeface="Calibri"/>
                <a:cs typeface="ＭＳ Ｐゴシック" charset="0"/>
              </a:rPr>
              <a:t>NOACs</a:t>
            </a:r>
            <a:r>
              <a:rPr lang="it-IT" sz="2400" dirty="0" smtClean="0">
                <a:solidFill>
                  <a:srgbClr val="000000"/>
                </a:solidFill>
                <a:latin typeface="Calibri"/>
                <a:cs typeface="ＭＳ Ｐゴシック" charset="0"/>
              </a:rPr>
              <a:t> are </a:t>
            </a:r>
            <a:r>
              <a:rPr lang="it-IT" sz="2400" dirty="0" err="1" smtClean="0">
                <a:solidFill>
                  <a:srgbClr val="000000"/>
                </a:solidFill>
                <a:latin typeface="Calibri"/>
                <a:cs typeface="ＭＳ Ｐゴシック" charset="0"/>
              </a:rPr>
              <a:t>safe</a:t>
            </a:r>
            <a:r>
              <a:rPr lang="it-IT" sz="2400" dirty="0" smtClean="0">
                <a:solidFill>
                  <a:srgbClr val="000000"/>
                </a:solidFill>
                <a:latin typeface="Calibri"/>
                <a:cs typeface="ＭＳ Ｐゴシック" charset="0"/>
              </a:rPr>
              <a:t> an </a:t>
            </a:r>
            <a:r>
              <a:rPr lang="it-IT" sz="2400" dirty="0" err="1" smtClean="0">
                <a:solidFill>
                  <a:srgbClr val="000000"/>
                </a:solidFill>
                <a:latin typeface="Calibri"/>
                <a:cs typeface="ＭＳ Ｐゴシック" charset="0"/>
              </a:rPr>
              <a:t>effective</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also</a:t>
            </a:r>
            <a:r>
              <a:rPr lang="it-IT" sz="2400" dirty="0" smtClean="0">
                <a:solidFill>
                  <a:srgbClr val="000000"/>
                </a:solidFill>
                <a:latin typeface="Calibri"/>
                <a:cs typeface="ＭＳ Ｐゴシック" charset="0"/>
              </a:rPr>
              <a:t> in </a:t>
            </a:r>
            <a:r>
              <a:rPr lang="it-IT" sz="2400" dirty="0" err="1" smtClean="0">
                <a:solidFill>
                  <a:srgbClr val="000000"/>
                </a:solidFill>
                <a:latin typeface="Calibri"/>
                <a:cs typeface="ＭＳ Ｐゴシック" charset="0"/>
              </a:rPr>
              <a:t>elderly</a:t>
            </a:r>
            <a:r>
              <a:rPr lang="it-IT" sz="2400" dirty="0" smtClean="0">
                <a:solidFill>
                  <a:srgbClr val="000000"/>
                </a:solidFill>
                <a:latin typeface="Calibri"/>
                <a:cs typeface="ＭＳ Ｐゴシック" charset="0"/>
              </a:rPr>
              <a:t> and </a:t>
            </a:r>
            <a:r>
              <a:rPr lang="it-IT" sz="2400" dirty="0" err="1" smtClean="0">
                <a:solidFill>
                  <a:srgbClr val="000000"/>
                </a:solidFill>
                <a:latin typeface="Calibri"/>
                <a:cs typeface="ＭＳ Ｐゴシック" charset="0"/>
              </a:rPr>
              <a:t>frail</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patiens</a:t>
            </a:r>
            <a:endParaRPr lang="it-IT" sz="2400" dirty="0" smtClean="0">
              <a:solidFill>
                <a:srgbClr val="000000"/>
              </a:solidFill>
              <a:latin typeface="Calibri"/>
              <a:cs typeface="ＭＳ Ｐゴシック" charset="0"/>
            </a:endParaRPr>
          </a:p>
          <a:p>
            <a:pPr marL="457200" indent="-457200">
              <a:buFont typeface="+mj-lt"/>
              <a:buAutoNum type="arabicPeriod"/>
            </a:pPr>
            <a:endParaRPr lang="it-IT" sz="2400" dirty="0">
              <a:solidFill>
                <a:srgbClr val="000000"/>
              </a:solidFill>
              <a:latin typeface="Calibri"/>
              <a:cs typeface="ＭＳ Ｐゴシック" charset="0"/>
            </a:endParaRPr>
          </a:p>
          <a:p>
            <a:pPr marL="457200" indent="-457200">
              <a:buFont typeface="+mj-lt"/>
              <a:buAutoNum type="arabicPeriod"/>
            </a:pPr>
            <a:r>
              <a:rPr lang="it-IT" sz="2400" dirty="0" smtClean="0">
                <a:solidFill>
                  <a:srgbClr val="000000"/>
                </a:solidFill>
                <a:latin typeface="Calibri"/>
                <a:cs typeface="ＭＳ Ｐゴシック" charset="0"/>
              </a:rPr>
              <a:t>NOAC </a:t>
            </a:r>
            <a:r>
              <a:rPr lang="it-IT" sz="2400" dirty="0" err="1" smtClean="0">
                <a:solidFill>
                  <a:srgbClr val="000000"/>
                </a:solidFill>
                <a:latin typeface="Calibri"/>
                <a:cs typeface="ＭＳ Ｐゴシック" charset="0"/>
              </a:rPr>
              <a:t>represent</a:t>
            </a:r>
            <a:r>
              <a:rPr lang="it-IT" sz="2400" dirty="0" smtClean="0">
                <a:solidFill>
                  <a:srgbClr val="000000"/>
                </a:solidFill>
                <a:latin typeface="Calibri"/>
                <a:cs typeface="ＭＳ Ｐゴシック" charset="0"/>
              </a:rPr>
              <a:t> a </a:t>
            </a:r>
            <a:r>
              <a:rPr lang="it-IT" sz="2400" dirty="0" err="1" smtClean="0">
                <a:solidFill>
                  <a:srgbClr val="000000"/>
                </a:solidFill>
                <a:latin typeface="Calibri"/>
                <a:cs typeface="ＭＳ Ｐゴシック" charset="0"/>
              </a:rPr>
              <a:t>great</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opportunity</a:t>
            </a:r>
            <a:r>
              <a:rPr lang="it-IT" sz="2400" dirty="0" smtClean="0">
                <a:solidFill>
                  <a:srgbClr val="000000"/>
                </a:solidFill>
                <a:latin typeface="Calibri"/>
                <a:cs typeface="ＭＳ Ｐゴシック" charset="0"/>
              </a:rPr>
              <a:t> to </a:t>
            </a:r>
            <a:r>
              <a:rPr lang="it-IT" sz="2400" dirty="0" err="1" smtClean="0">
                <a:solidFill>
                  <a:srgbClr val="000000"/>
                </a:solidFill>
                <a:latin typeface="Calibri"/>
                <a:cs typeface="ＭＳ Ｐゴシック" charset="0"/>
              </a:rPr>
              <a:t>fight</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undertreatment</a:t>
            </a:r>
            <a:r>
              <a:rPr lang="it-IT" sz="2400" dirty="0" smtClean="0">
                <a:solidFill>
                  <a:srgbClr val="000000"/>
                </a:solidFill>
                <a:latin typeface="Calibri"/>
                <a:cs typeface="ＭＳ Ｐゴシック" charset="0"/>
              </a:rPr>
              <a:t> (no </a:t>
            </a:r>
            <a:r>
              <a:rPr lang="it-IT" sz="2400" dirty="0" err="1" smtClean="0">
                <a:solidFill>
                  <a:srgbClr val="000000"/>
                </a:solidFill>
                <a:latin typeface="Calibri"/>
                <a:cs typeface="ＭＳ Ｐゴシック" charset="0"/>
              </a:rPr>
              <a:t>therapy</a:t>
            </a:r>
            <a:r>
              <a:rPr lang="it-IT" sz="2400" dirty="0" smtClean="0">
                <a:solidFill>
                  <a:srgbClr val="000000"/>
                </a:solidFill>
                <a:latin typeface="Calibri"/>
                <a:cs typeface="ＭＳ Ｐゴシック" charset="0"/>
              </a:rPr>
              <a:t>) or </a:t>
            </a:r>
            <a:r>
              <a:rPr lang="it-IT" sz="2400" dirty="0" err="1" smtClean="0">
                <a:solidFill>
                  <a:srgbClr val="000000"/>
                </a:solidFill>
                <a:latin typeface="Calibri"/>
                <a:cs typeface="ＭＳ Ｐゴシック" charset="0"/>
              </a:rPr>
              <a:t>mistreatment</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aspirin</a:t>
            </a:r>
            <a:r>
              <a:rPr lang="it-IT" sz="2400" dirty="0" smtClean="0">
                <a:solidFill>
                  <a:srgbClr val="000000"/>
                </a:solidFill>
                <a:latin typeface="Calibri"/>
                <a:cs typeface="ＭＳ Ｐゴシック" charset="0"/>
              </a:rPr>
              <a:t>)</a:t>
            </a:r>
          </a:p>
          <a:p>
            <a:pPr marL="457200" indent="-457200">
              <a:buFont typeface="+mj-lt"/>
              <a:buAutoNum type="arabicPeriod"/>
            </a:pPr>
            <a:endParaRPr lang="it-IT" sz="2400" dirty="0">
              <a:solidFill>
                <a:srgbClr val="000000"/>
              </a:solidFill>
              <a:latin typeface="Calibri"/>
              <a:cs typeface="ＭＳ Ｐゴシック" charset="0"/>
            </a:endParaRPr>
          </a:p>
          <a:p>
            <a:pPr marL="457200" indent="-457200">
              <a:buFont typeface="+mj-lt"/>
              <a:buAutoNum type="arabicPeriod"/>
            </a:pPr>
            <a:r>
              <a:rPr lang="it-IT" sz="2400" dirty="0" smtClean="0">
                <a:solidFill>
                  <a:srgbClr val="000000"/>
                </a:solidFill>
                <a:latin typeface="Calibri"/>
                <a:cs typeface="ＭＳ Ｐゴシック" charset="0"/>
              </a:rPr>
              <a:t>LAAC </a:t>
            </a:r>
            <a:r>
              <a:rPr lang="it-IT" sz="2400" dirty="0" err="1" smtClean="0">
                <a:solidFill>
                  <a:srgbClr val="000000"/>
                </a:solidFill>
                <a:latin typeface="Calibri"/>
                <a:cs typeface="ＭＳ Ｐゴシック" charset="0"/>
              </a:rPr>
              <a:t>percutaneous</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closure</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it</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is</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not</a:t>
            </a:r>
            <a:r>
              <a:rPr lang="it-IT" sz="2400" dirty="0" smtClean="0">
                <a:solidFill>
                  <a:srgbClr val="000000"/>
                </a:solidFill>
                <a:latin typeface="Calibri"/>
                <a:cs typeface="ＭＳ Ｐゴシック" charset="0"/>
              </a:rPr>
              <a:t> just a </a:t>
            </a:r>
            <a:r>
              <a:rPr lang="it-IT" sz="2400" dirty="0" err="1" smtClean="0">
                <a:solidFill>
                  <a:srgbClr val="000000"/>
                </a:solidFill>
                <a:latin typeface="Calibri"/>
                <a:cs typeface="ＭＳ Ｐゴシック" charset="0"/>
              </a:rPr>
              <a:t>matter</a:t>
            </a:r>
            <a:r>
              <a:rPr lang="it-IT" sz="2400" dirty="0" smtClean="0">
                <a:solidFill>
                  <a:srgbClr val="000000"/>
                </a:solidFill>
                <a:latin typeface="Calibri"/>
                <a:cs typeface="ＭＳ Ｐゴシック" charset="0"/>
              </a:rPr>
              <a:t> of </a:t>
            </a:r>
            <a:r>
              <a:rPr lang="it-IT" sz="2400" dirty="0" err="1" smtClean="0">
                <a:solidFill>
                  <a:srgbClr val="000000"/>
                </a:solidFill>
                <a:latin typeface="Calibri"/>
                <a:cs typeface="ＭＳ Ｐゴシック" charset="0"/>
              </a:rPr>
              <a:t>appendage</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stroke</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is</a:t>
            </a:r>
            <a:r>
              <a:rPr lang="it-IT" sz="2400" dirty="0" smtClean="0">
                <a:solidFill>
                  <a:srgbClr val="000000"/>
                </a:solidFill>
                <a:latin typeface="Calibri"/>
                <a:cs typeface="ＭＳ Ｐゴシック" charset="0"/>
              </a:rPr>
              <a:t> a </a:t>
            </a:r>
            <a:r>
              <a:rPr lang="it-IT" sz="2400" dirty="0" err="1" smtClean="0">
                <a:solidFill>
                  <a:srgbClr val="000000"/>
                </a:solidFill>
                <a:latin typeface="Calibri"/>
                <a:cs typeface="ＭＳ Ｐゴシック" charset="0"/>
              </a:rPr>
              <a:t>systemic</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disease</a:t>
            </a:r>
            <a:r>
              <a:rPr lang="it-IT" sz="2400" dirty="0" smtClean="0">
                <a:solidFill>
                  <a:srgbClr val="000000"/>
                </a:solidFill>
                <a:latin typeface="Calibri"/>
                <a:cs typeface="ＭＳ Ｐゴシック" charset="0"/>
              </a:rPr>
              <a:t> </a:t>
            </a:r>
          </a:p>
          <a:p>
            <a:pPr marL="457200" indent="-457200">
              <a:buFont typeface="+mj-lt"/>
              <a:buAutoNum type="arabicPeriod"/>
            </a:pPr>
            <a:endParaRPr lang="it-IT" sz="2400" dirty="0">
              <a:solidFill>
                <a:srgbClr val="000000"/>
              </a:solidFill>
              <a:latin typeface="Calibri"/>
              <a:cs typeface="ＭＳ Ｐゴシック" charset="0"/>
            </a:endParaRPr>
          </a:p>
          <a:p>
            <a:pPr marL="457200" indent="-457200">
              <a:buFont typeface="+mj-lt"/>
              <a:buAutoNum type="arabicPeriod"/>
            </a:pPr>
            <a:endParaRPr lang="it-IT" sz="2400" dirty="0" smtClean="0">
              <a:solidFill>
                <a:srgbClr val="000000"/>
              </a:solidFill>
              <a:latin typeface="Calibri"/>
              <a:cs typeface="ＭＳ Ｐゴシック" charset="0"/>
            </a:endParaRPr>
          </a:p>
          <a:p>
            <a:pPr marL="457200" indent="-457200">
              <a:buFont typeface="+mj-lt"/>
              <a:buAutoNum type="arabicPeriod"/>
            </a:pPr>
            <a:endParaRPr lang="it-IT" sz="2400" dirty="0">
              <a:solidFill>
                <a:srgbClr val="000000"/>
              </a:solidFill>
              <a:latin typeface="Calibri"/>
              <a:cs typeface="ＭＳ Ｐゴシック" charset="0"/>
            </a:endParaRPr>
          </a:p>
          <a:p>
            <a:pPr marL="457200" indent="-457200">
              <a:buFont typeface="+mj-lt"/>
              <a:buAutoNum type="arabicPeriod"/>
            </a:pPr>
            <a:endParaRPr lang="it-IT" sz="2400" dirty="0">
              <a:solidFill>
                <a:srgbClr val="000000"/>
              </a:solidFill>
              <a:latin typeface="Calibri"/>
              <a:cs typeface="ＭＳ Ｐゴシック" charset="0"/>
            </a:endParaRPr>
          </a:p>
          <a:p>
            <a:pPr marL="457200" indent="-457200">
              <a:buFont typeface="+mj-lt"/>
              <a:buAutoNum type="arabicPeriod"/>
            </a:pPr>
            <a:endParaRPr lang="it-IT" sz="2400" dirty="0">
              <a:solidFill>
                <a:srgbClr val="000000"/>
              </a:solidFill>
              <a:latin typeface="Calibri"/>
              <a:cs typeface="ＭＳ Ｐゴシック" charset="0"/>
            </a:endParaRPr>
          </a:p>
        </p:txBody>
      </p:sp>
    </p:spTree>
    <p:extLst>
      <p:ext uri="{BB962C8B-B14F-4D97-AF65-F5344CB8AC3E}">
        <p14:creationId xmlns:p14="http://schemas.microsoft.com/office/powerpoint/2010/main" val="263777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575734" y="1354660"/>
            <a:ext cx="7992533" cy="4826000"/>
          </a:xfrm>
          <a:prstGeom prst="rect">
            <a:avLst/>
          </a:prstGeom>
        </p:spPr>
      </p:pic>
      <p:sp>
        <p:nvSpPr>
          <p:cNvPr id="3" name="CasellaDiTesto 2"/>
          <p:cNvSpPr txBox="1"/>
          <p:nvPr/>
        </p:nvSpPr>
        <p:spPr>
          <a:xfrm>
            <a:off x="3221107" y="257202"/>
            <a:ext cx="2645576" cy="523220"/>
          </a:xfrm>
          <a:prstGeom prst="rect">
            <a:avLst/>
          </a:prstGeom>
          <a:noFill/>
          <a:ln>
            <a:solidFill>
              <a:schemeClr val="tx1"/>
            </a:solidFill>
          </a:ln>
        </p:spPr>
        <p:txBody>
          <a:bodyPr wrap="none" rtlCol="0">
            <a:spAutoFit/>
          </a:bodyPr>
          <a:lstStyle/>
          <a:p>
            <a:r>
              <a:rPr lang="it-IT" sz="2800" dirty="0" err="1" smtClean="0">
                <a:solidFill>
                  <a:srgbClr val="000000"/>
                </a:solidFill>
                <a:latin typeface="Calibri"/>
                <a:cs typeface="ＭＳ Ｐゴシック" charset="0"/>
              </a:rPr>
              <a:t>Who</a:t>
            </a:r>
            <a:r>
              <a:rPr lang="it-IT" sz="2800" dirty="0" smtClean="0">
                <a:solidFill>
                  <a:srgbClr val="000000"/>
                </a:solidFill>
                <a:latin typeface="Calibri"/>
                <a:cs typeface="ＭＳ Ｐゴシック" charset="0"/>
              </a:rPr>
              <a:t> </a:t>
            </a:r>
            <a:r>
              <a:rPr lang="it-IT" sz="2800" dirty="0" err="1" smtClean="0">
                <a:solidFill>
                  <a:srgbClr val="000000"/>
                </a:solidFill>
                <a:latin typeface="Calibri"/>
                <a:cs typeface="ＭＳ Ｐゴシック" charset="0"/>
              </a:rPr>
              <a:t>does</a:t>
            </a:r>
            <a:r>
              <a:rPr lang="it-IT" sz="2800" dirty="0" smtClean="0">
                <a:solidFill>
                  <a:srgbClr val="000000"/>
                </a:solidFill>
                <a:latin typeface="Calibri"/>
                <a:cs typeface="ＭＳ Ｐゴシック" charset="0"/>
              </a:rPr>
              <a:t> </a:t>
            </a:r>
            <a:r>
              <a:rPr lang="it-IT" sz="2800" dirty="0" err="1" smtClean="0">
                <a:solidFill>
                  <a:srgbClr val="000000"/>
                </a:solidFill>
                <a:latin typeface="Calibri"/>
                <a:cs typeface="ＭＳ Ｐゴシック" charset="0"/>
              </a:rPr>
              <a:t>what</a:t>
            </a:r>
            <a:r>
              <a:rPr lang="it-IT" sz="2800" dirty="0" smtClean="0">
                <a:solidFill>
                  <a:srgbClr val="000000"/>
                </a:solidFill>
                <a:latin typeface="Calibri"/>
                <a:cs typeface="ＭＳ Ｐゴシック" charset="0"/>
              </a:rPr>
              <a:t>?</a:t>
            </a:r>
            <a:endParaRPr lang="it-IT" sz="2800" dirty="0">
              <a:solidFill>
                <a:srgbClr val="000000"/>
              </a:solidFill>
              <a:latin typeface="Calibri"/>
              <a:cs typeface="ＭＳ Ｐゴシック" charset="0"/>
            </a:endParaRPr>
          </a:p>
        </p:txBody>
      </p:sp>
    </p:spTree>
    <p:extLst>
      <p:ext uri="{BB962C8B-B14F-4D97-AF65-F5344CB8AC3E}">
        <p14:creationId xmlns:p14="http://schemas.microsoft.com/office/powerpoint/2010/main" val="4001408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4" y="1844830"/>
            <a:ext cx="8424936" cy="4524297"/>
          </a:xfrm>
          <a:prstGeom prst="rect">
            <a:avLst/>
          </a:prstGeom>
          <a:noFill/>
        </p:spPr>
        <p:txBody>
          <a:bodyPr wrap="square" lIns="91420" tIns="45711" rIns="91420" bIns="45711" rtlCol="0">
            <a:spAutoFit/>
          </a:bodyPr>
          <a:lstStyle/>
          <a:p>
            <a:pPr marL="457200" indent="-457200">
              <a:buFont typeface="Arial"/>
              <a:buChar char="•"/>
            </a:pPr>
            <a:r>
              <a:rPr lang="en-US" sz="3200" dirty="0" err="1" smtClean="0">
                <a:solidFill>
                  <a:srgbClr val="FF0000"/>
                </a:solidFill>
                <a:latin typeface="Times New Roman"/>
                <a:cs typeface="Times New Roman"/>
              </a:rPr>
              <a:t>Perchè</a:t>
            </a:r>
            <a:r>
              <a:rPr lang="en-US" sz="3200" dirty="0" smtClean="0">
                <a:solidFill>
                  <a:srgbClr val="FF0000"/>
                </a:solidFill>
                <a:latin typeface="Times New Roman"/>
                <a:cs typeface="Times New Roman"/>
              </a:rPr>
              <a:t> ne </a:t>
            </a:r>
            <a:r>
              <a:rPr lang="en-US" sz="3200" dirty="0" err="1" smtClean="0">
                <a:solidFill>
                  <a:srgbClr val="FF0000"/>
                </a:solidFill>
                <a:latin typeface="Times New Roman"/>
                <a:cs typeface="Times New Roman"/>
              </a:rPr>
              <a:t>abbiamo</a:t>
            </a:r>
            <a:r>
              <a:rPr lang="en-US" sz="3200" dirty="0" smtClean="0">
                <a:solidFill>
                  <a:srgbClr val="FF0000"/>
                </a:solidFill>
                <a:latin typeface="Times New Roman"/>
                <a:cs typeface="Times New Roman"/>
              </a:rPr>
              <a:t> </a:t>
            </a:r>
            <a:r>
              <a:rPr lang="en-US" sz="3200" dirty="0" err="1" smtClean="0">
                <a:solidFill>
                  <a:srgbClr val="FF0000"/>
                </a:solidFill>
                <a:latin typeface="Times New Roman"/>
                <a:cs typeface="Times New Roman"/>
              </a:rPr>
              <a:t>bisogno</a:t>
            </a:r>
            <a:endParaRPr lang="en-US" sz="3200" dirty="0" smtClean="0">
              <a:solidFill>
                <a:srgbClr val="FF0000"/>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efficaci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sicuri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maneggevoli</a:t>
            </a:r>
            <a:endParaRPr lang="en-US" sz="3200" dirty="0">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a:p>
            <a:pPr marL="457200" indent="-457200">
              <a:buFont typeface="Arial"/>
              <a:buChar char="•"/>
            </a:pPr>
            <a:endParaRPr lang="en-US" sz="3200" dirty="0">
              <a:solidFill>
                <a:srgbClr val="FFFFFF"/>
              </a:solidFill>
              <a:latin typeface="Times New Roman"/>
              <a:cs typeface="Times New Roman"/>
            </a:endParaRPr>
          </a:p>
        </p:txBody>
      </p:sp>
      <p:sp>
        <p:nvSpPr>
          <p:cNvPr id="3" name="Rectangle 2"/>
          <p:cNvSpPr>
            <a:spLocks noChangeArrowheads="1"/>
          </p:cNvSpPr>
          <p:nvPr/>
        </p:nvSpPr>
        <p:spPr bwMode="auto">
          <a:xfrm>
            <a:off x="72008" y="260648"/>
            <a:ext cx="8964488" cy="1008112"/>
          </a:xfrm>
          <a:prstGeom prst="rect">
            <a:avLst/>
          </a:prstGeom>
          <a:solidFill>
            <a:srgbClr val="FFFFFF">
              <a:alpha val="85000"/>
            </a:srgbClr>
          </a:solid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err="1" smtClean="0">
                <a:solidFill>
                  <a:srgbClr val="CC3300"/>
                </a:solidFill>
                <a:latin typeface="Times New Roman" charset="0"/>
                <a:cs typeface="Arial" charset="0"/>
              </a:rPr>
              <a:t>Perchè</a:t>
            </a:r>
            <a:r>
              <a:rPr lang="en-US" sz="3200" dirty="0" smtClean="0">
                <a:solidFill>
                  <a:srgbClr val="CC3300"/>
                </a:solidFill>
                <a:latin typeface="Times New Roman" charset="0"/>
                <a:cs typeface="Arial" charset="0"/>
              </a:rPr>
              <a:t> </a:t>
            </a:r>
            <a:r>
              <a:rPr lang="en-US" sz="3200" dirty="0" err="1" smtClean="0">
                <a:solidFill>
                  <a:srgbClr val="CC3300"/>
                </a:solidFill>
                <a:latin typeface="Times New Roman" charset="0"/>
                <a:cs typeface="Arial" charset="0"/>
              </a:rPr>
              <a:t>scegliere</a:t>
            </a:r>
            <a:r>
              <a:rPr lang="en-US" sz="3200" dirty="0" smtClean="0">
                <a:solidFill>
                  <a:srgbClr val="CC3300"/>
                </a:solidFill>
                <a:latin typeface="Times New Roman" charset="0"/>
                <a:cs typeface="Arial" charset="0"/>
              </a:rPr>
              <a:t> </a:t>
            </a:r>
            <a:r>
              <a:rPr lang="it-IT" sz="3200" dirty="0">
                <a:solidFill>
                  <a:srgbClr val="CC3300"/>
                </a:solidFill>
                <a:latin typeface="Times New Roman" charset="0"/>
                <a:cs typeface="Arial" charset="0"/>
              </a:rPr>
              <a:t>i</a:t>
            </a:r>
            <a:r>
              <a:rPr lang="en-US" sz="3200" dirty="0" smtClean="0">
                <a:solidFill>
                  <a:srgbClr val="CC3300"/>
                </a:solidFill>
                <a:latin typeface="Times New Roman" charset="0"/>
                <a:cs typeface="Arial" charset="0"/>
              </a:rPr>
              <a:t> NAO?</a:t>
            </a:r>
            <a:endParaRPr lang="en-US" sz="3200" dirty="0">
              <a:solidFill>
                <a:srgbClr val="CC3300"/>
              </a:solidFill>
              <a:latin typeface="Times New Roman" charset="0"/>
              <a:cs typeface="Arial" charset="0"/>
            </a:endParaRPr>
          </a:p>
        </p:txBody>
      </p:sp>
    </p:spTree>
    <p:extLst>
      <p:ext uri="{BB962C8B-B14F-4D97-AF65-F5344CB8AC3E}">
        <p14:creationId xmlns:p14="http://schemas.microsoft.com/office/powerpoint/2010/main" val="18129732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39360" y="1546020"/>
            <a:ext cx="4104640" cy="2289381"/>
          </a:xfrm>
        </p:spPr>
        <p:txBody>
          <a:bodyPr/>
          <a:lstStyle/>
          <a:p>
            <a:r>
              <a:rPr lang="it-IT" sz="2133" dirty="0">
                <a:solidFill>
                  <a:schemeClr val="bg1">
                    <a:lumMod val="75000"/>
                  </a:schemeClr>
                </a:solidFill>
              </a:rPr>
              <a:t>Pazienti anziani: </a:t>
            </a:r>
          </a:p>
          <a:p>
            <a:pPr marL="0" indent="0">
              <a:buNone/>
            </a:pPr>
            <a:r>
              <a:rPr lang="it-IT" sz="2133" dirty="0">
                <a:solidFill>
                  <a:schemeClr val="bg1">
                    <a:lumMod val="75000"/>
                  </a:schemeClr>
                </a:solidFill>
              </a:rPr>
              <a:t>     anticoagulazione? </a:t>
            </a:r>
          </a:p>
          <a:p>
            <a:pPr marL="0" indent="0">
              <a:buNone/>
            </a:pPr>
            <a:r>
              <a:rPr lang="it-IT" sz="2133" dirty="0">
                <a:solidFill>
                  <a:schemeClr val="bg1">
                    <a:lumMod val="75000"/>
                  </a:schemeClr>
                </a:solidFill>
              </a:rPr>
              <a:t>     bassa dose sempre?</a:t>
            </a:r>
          </a:p>
          <a:p>
            <a:endParaRPr lang="it-IT" sz="2133" dirty="0"/>
          </a:p>
          <a:p>
            <a:r>
              <a:rPr lang="it-IT" sz="2133" dirty="0">
                <a:solidFill>
                  <a:schemeClr val="bg1">
                    <a:lumMod val="75000"/>
                  </a:schemeClr>
                </a:solidFill>
              </a:rPr>
              <a:t>Pazienti fragili:</a:t>
            </a:r>
          </a:p>
          <a:p>
            <a:pPr marL="0" indent="0">
              <a:buNone/>
            </a:pPr>
            <a:r>
              <a:rPr lang="it-IT" sz="2133" dirty="0">
                <a:solidFill>
                  <a:schemeClr val="bg1">
                    <a:lumMod val="75000"/>
                  </a:schemeClr>
                </a:solidFill>
              </a:rPr>
              <a:t>     sicurezza dei NOAC?</a:t>
            </a:r>
          </a:p>
          <a:p>
            <a:endParaRPr lang="it-IT" sz="2133" dirty="0">
              <a:solidFill>
                <a:schemeClr val="bg1">
                  <a:lumMod val="75000"/>
                </a:schemeClr>
              </a:solidFill>
            </a:endParaRPr>
          </a:p>
          <a:p>
            <a:r>
              <a:rPr lang="it-IT" sz="2133" dirty="0"/>
              <a:t>NOAC e ASA: </a:t>
            </a:r>
          </a:p>
          <a:p>
            <a:pPr marL="0" indent="0">
              <a:buNone/>
            </a:pPr>
            <a:r>
              <a:rPr lang="it-IT" sz="2133" dirty="0"/>
              <a:t>     sicurezza?</a:t>
            </a:r>
          </a:p>
          <a:p>
            <a:endParaRPr lang="it-IT" sz="2133" dirty="0">
              <a:solidFill>
                <a:schemeClr val="bg1">
                  <a:lumMod val="75000"/>
                </a:schemeClr>
              </a:solidFill>
            </a:endParaRPr>
          </a:p>
          <a:p>
            <a:r>
              <a:rPr lang="it-IT" sz="2133" dirty="0">
                <a:solidFill>
                  <a:schemeClr val="bg1">
                    <a:lumMod val="75000"/>
                  </a:schemeClr>
                </a:solidFill>
              </a:rPr>
              <a:t>NOAC e cardioversione elettrica</a:t>
            </a:r>
          </a:p>
          <a:p>
            <a:endParaRPr lang="it-IT" sz="2133" dirty="0">
              <a:solidFill>
                <a:schemeClr val="bg1">
                  <a:lumMod val="75000"/>
                </a:schemeClr>
              </a:solidFill>
            </a:endParaRPr>
          </a:p>
          <a:p>
            <a:pPr marL="0" indent="0">
              <a:buNone/>
            </a:pPr>
            <a:endParaRPr lang="it-IT" sz="2133" dirty="0"/>
          </a:p>
        </p:txBody>
      </p:sp>
      <p:sp>
        <p:nvSpPr>
          <p:cNvPr id="5" name="CasellaDiTesto 4"/>
          <p:cNvSpPr txBox="1"/>
          <p:nvPr/>
        </p:nvSpPr>
        <p:spPr>
          <a:xfrm>
            <a:off x="172720" y="4783667"/>
            <a:ext cx="4866640" cy="1679178"/>
          </a:xfrm>
          <a:prstGeom prst="rect">
            <a:avLst/>
          </a:prstGeom>
          <a:noFill/>
        </p:spPr>
        <p:txBody>
          <a:bodyPr wrap="square" rtlCol="0">
            <a:spAutoFit/>
          </a:bodyPr>
          <a:lstStyle/>
          <a:p>
            <a:r>
              <a:rPr lang="it-IT" sz="1778" dirty="0">
                <a:latin typeface="+mn-lt"/>
              </a:rPr>
              <a:t>“</a:t>
            </a:r>
            <a:r>
              <a:rPr lang="it-IT" sz="1778" i="1" dirty="0" err="1">
                <a:latin typeface="+mn-lt"/>
              </a:rPr>
              <a:t>Also</a:t>
            </a:r>
            <a:r>
              <a:rPr lang="it-IT" sz="1778" i="1" dirty="0">
                <a:latin typeface="+mn-lt"/>
              </a:rPr>
              <a:t>, </a:t>
            </a:r>
            <a:r>
              <a:rPr lang="it-IT" sz="1778" i="1" dirty="0" err="1">
                <a:latin typeface="+mn-lt"/>
              </a:rPr>
              <a:t>there</a:t>
            </a:r>
            <a:r>
              <a:rPr lang="it-IT" sz="1778" i="1" dirty="0">
                <a:latin typeface="+mn-lt"/>
              </a:rPr>
              <a:t> </a:t>
            </a:r>
            <a:r>
              <a:rPr lang="it-IT" sz="1778" i="1" dirty="0" err="1">
                <a:latin typeface="+mn-lt"/>
              </a:rPr>
              <a:t>remain</a:t>
            </a:r>
            <a:r>
              <a:rPr lang="it-IT" sz="1778" i="1" dirty="0">
                <a:latin typeface="+mn-lt"/>
              </a:rPr>
              <a:t> </a:t>
            </a:r>
            <a:r>
              <a:rPr lang="it-IT" sz="1778" i="1" dirty="0" err="1">
                <a:latin typeface="+mn-lt"/>
              </a:rPr>
              <a:t>concerns</a:t>
            </a:r>
            <a:r>
              <a:rPr lang="it-IT" sz="1778" i="1" dirty="0">
                <a:latin typeface="+mn-lt"/>
              </a:rPr>
              <a:t> over the </a:t>
            </a:r>
            <a:r>
              <a:rPr lang="it-IT" sz="1778" i="1" dirty="0" err="1">
                <a:latin typeface="+mn-lt"/>
              </a:rPr>
              <a:t>applicability</a:t>
            </a:r>
            <a:r>
              <a:rPr lang="it-IT" sz="1778" i="1" dirty="0">
                <a:latin typeface="+mn-lt"/>
              </a:rPr>
              <a:t> of data for the </a:t>
            </a:r>
            <a:r>
              <a:rPr lang="it-IT" sz="1778" i="1" dirty="0" err="1">
                <a:latin typeface="+mn-lt"/>
              </a:rPr>
              <a:t>NOACs</a:t>
            </a:r>
            <a:r>
              <a:rPr lang="it-IT" sz="1778" i="1" dirty="0">
                <a:latin typeface="+mn-lt"/>
              </a:rPr>
              <a:t> to </a:t>
            </a:r>
            <a:r>
              <a:rPr lang="it-IT" sz="1778" i="1" dirty="0" err="1">
                <a:latin typeface="+mn-lt"/>
              </a:rPr>
              <a:t>very</a:t>
            </a:r>
            <a:r>
              <a:rPr lang="it-IT" sz="1778" i="1" dirty="0">
                <a:latin typeface="+mn-lt"/>
              </a:rPr>
              <a:t> </a:t>
            </a:r>
            <a:r>
              <a:rPr lang="it-IT" sz="1778" i="1" dirty="0" err="1">
                <a:latin typeface="+mn-lt"/>
              </a:rPr>
              <a:t>elderly</a:t>
            </a:r>
            <a:r>
              <a:rPr lang="it-IT" sz="1778" i="1" dirty="0">
                <a:latin typeface="+mn-lt"/>
              </a:rPr>
              <a:t> </a:t>
            </a:r>
            <a:r>
              <a:rPr lang="it-IT" sz="1778" i="1" dirty="0" err="1">
                <a:latin typeface="+mn-lt"/>
              </a:rPr>
              <a:t>patients</a:t>
            </a:r>
            <a:r>
              <a:rPr lang="it-IT" sz="1778" i="1" dirty="0">
                <a:latin typeface="+mn-lt"/>
              </a:rPr>
              <a:t> with multiple </a:t>
            </a:r>
            <a:r>
              <a:rPr lang="it-IT" sz="1778" i="1" dirty="0" err="1">
                <a:latin typeface="+mn-lt"/>
              </a:rPr>
              <a:t>comorbidities</a:t>
            </a:r>
            <a:r>
              <a:rPr lang="it-IT" sz="1778" i="1" dirty="0">
                <a:latin typeface="+mn-lt"/>
              </a:rPr>
              <a:t>, </a:t>
            </a:r>
            <a:r>
              <a:rPr lang="it-IT" sz="1778" i="1" dirty="0" err="1">
                <a:solidFill>
                  <a:srgbClr val="FF0000"/>
                </a:solidFill>
                <a:latin typeface="+mn-lt"/>
              </a:rPr>
              <a:t>polypharmacy</a:t>
            </a:r>
            <a:r>
              <a:rPr lang="it-IT" sz="1778" i="1" dirty="0">
                <a:latin typeface="+mn-lt"/>
              </a:rPr>
              <a:t>, </a:t>
            </a:r>
            <a:r>
              <a:rPr lang="it-IT" sz="1778" i="1" dirty="0" err="1">
                <a:latin typeface="+mn-lt"/>
              </a:rPr>
              <a:t>compliance</a:t>
            </a:r>
            <a:r>
              <a:rPr lang="it-IT" sz="1778" i="1" dirty="0">
                <a:latin typeface="+mn-lt"/>
              </a:rPr>
              <a:t> </a:t>
            </a:r>
            <a:r>
              <a:rPr lang="it-IT" sz="1778" i="1" dirty="0" err="1">
                <a:latin typeface="+mn-lt"/>
              </a:rPr>
              <a:t>issues</a:t>
            </a:r>
            <a:r>
              <a:rPr lang="it-IT" sz="1778" i="1" dirty="0">
                <a:latin typeface="+mn-lt"/>
              </a:rPr>
              <a:t>, etc., </a:t>
            </a:r>
            <a:r>
              <a:rPr lang="it-IT" sz="1778" dirty="0">
                <a:latin typeface="+mn-lt"/>
              </a:rPr>
              <a:t>…”</a:t>
            </a:r>
          </a:p>
          <a:p>
            <a:pPr algn="r"/>
            <a:endParaRPr lang="it-IT" sz="1778" dirty="0">
              <a:latin typeface="+mn-lt"/>
            </a:endParaRPr>
          </a:p>
          <a:p>
            <a:pPr algn="r"/>
            <a:r>
              <a:rPr lang="it-IT" sz="1422" dirty="0">
                <a:latin typeface="+mn-lt"/>
              </a:rPr>
              <a:t>ESC </a:t>
            </a:r>
            <a:r>
              <a:rPr lang="it-IT" sz="1422" dirty="0" err="1">
                <a:latin typeface="+mn-lt"/>
              </a:rPr>
              <a:t>Atrial</a:t>
            </a:r>
            <a:r>
              <a:rPr lang="it-IT" sz="1422" dirty="0">
                <a:latin typeface="+mn-lt"/>
              </a:rPr>
              <a:t> </a:t>
            </a:r>
            <a:r>
              <a:rPr lang="it-IT" sz="1422" dirty="0" err="1">
                <a:latin typeface="+mn-lt"/>
              </a:rPr>
              <a:t>Fibrillation</a:t>
            </a:r>
            <a:r>
              <a:rPr lang="it-IT" sz="1422" dirty="0">
                <a:latin typeface="+mn-lt"/>
              </a:rPr>
              <a:t> </a:t>
            </a:r>
            <a:r>
              <a:rPr lang="it-IT" sz="1422" dirty="0" err="1">
                <a:latin typeface="+mn-lt"/>
              </a:rPr>
              <a:t>Guidelines</a:t>
            </a:r>
            <a:r>
              <a:rPr lang="it-IT" sz="1422" dirty="0">
                <a:latin typeface="+mn-lt"/>
              </a:rPr>
              <a:t> 2012</a:t>
            </a:r>
          </a:p>
        </p:txBody>
      </p:sp>
      <p:pic>
        <p:nvPicPr>
          <p:cNvPr id="6" name="Immagine 5"/>
          <p:cNvPicPr>
            <a:picLocks noChangeAspect="1"/>
          </p:cNvPicPr>
          <p:nvPr/>
        </p:nvPicPr>
        <p:blipFill>
          <a:blip r:embed="rId2"/>
          <a:stretch>
            <a:fillRect/>
          </a:stretch>
        </p:blipFill>
        <p:spPr>
          <a:xfrm>
            <a:off x="790222" y="1737501"/>
            <a:ext cx="3781778" cy="2827867"/>
          </a:xfrm>
          <a:prstGeom prst="rect">
            <a:avLst/>
          </a:prstGeom>
        </p:spPr>
      </p:pic>
      <p:sp>
        <p:nvSpPr>
          <p:cNvPr id="8" name="Titolo 3"/>
          <p:cNvSpPr txBox="1">
            <a:spLocks/>
          </p:cNvSpPr>
          <p:nvPr/>
        </p:nvSpPr>
        <p:spPr bwMode="auto">
          <a:xfrm>
            <a:off x="457200" y="435470"/>
            <a:ext cx="8229600" cy="756077"/>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1280" tIns="40640" rIns="81280" bIns="40640" numCol="1" anchor="ctr" anchorCtr="0" compatLnSpc="1">
            <a:prstTxWarp prst="textNoShape">
              <a:avLst/>
            </a:prstTxWarp>
            <a:normAutofit/>
          </a:bodyPr>
          <a:lstStyle>
            <a:lvl1pPr algn="ctr"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it-IT" sz="2489"/>
              <a:t>NOACs: </a:t>
            </a:r>
            <a:r>
              <a:rPr lang="it-IT" sz="2489" i="1"/>
              <a:t>Areas of uncertanties</a:t>
            </a:r>
            <a:endParaRPr lang="it-IT" sz="2489" i="1" dirty="0"/>
          </a:p>
        </p:txBody>
      </p:sp>
    </p:spTree>
    <p:extLst>
      <p:ext uri="{BB962C8B-B14F-4D97-AF65-F5344CB8AC3E}">
        <p14:creationId xmlns:p14="http://schemas.microsoft.com/office/powerpoint/2010/main" val="7328100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619123" y="5895730"/>
            <a:ext cx="8274051" cy="846386"/>
          </a:xfrm>
          <a:prstGeom prst="rect">
            <a:avLst/>
          </a:prstGeom>
          <a:noFill/>
        </p:spPr>
        <p:txBody>
          <a:bodyPr wrap="square" lIns="0" tIns="0" rIns="0" bIns="0" rtlCol="0" anchor="b" anchorCtr="0">
            <a:spAutoFit/>
          </a:bodyPr>
          <a:lstStyle/>
          <a:p>
            <a:pPr fontAlgn="auto">
              <a:spcBef>
                <a:spcPts val="600"/>
              </a:spcBef>
              <a:spcAft>
                <a:spcPts val="0"/>
              </a:spcAft>
            </a:pPr>
            <a:r>
              <a:rPr lang="en-GB" sz="1000" dirty="0">
                <a:solidFill>
                  <a:srgbClr val="000000">
                    <a:lumMod val="65000"/>
                    <a:lumOff val="35000"/>
                  </a:srgbClr>
                </a:solidFill>
                <a:latin typeface="Arial"/>
                <a:ea typeface=""/>
              </a:rPr>
              <a:t>*CrCl 30–49 ml/min: 10 mg </a:t>
            </a:r>
            <a:r>
              <a:rPr lang="en-GB" sz="1000" dirty="0" smtClean="0">
                <a:solidFill>
                  <a:srgbClr val="000000">
                    <a:lumMod val="65000"/>
                    <a:lumOff val="35000"/>
                  </a:srgbClr>
                </a:solidFill>
                <a:latin typeface="Arial"/>
                <a:ea typeface=""/>
              </a:rPr>
              <a:t>OD; </a:t>
            </a:r>
            <a:r>
              <a:rPr lang="en-GB" sz="1000" baseline="30000" dirty="0">
                <a:solidFill>
                  <a:srgbClr val="000000">
                    <a:lumMod val="65000"/>
                    <a:lumOff val="35000"/>
                  </a:srgbClr>
                </a:solidFill>
                <a:latin typeface="Arial"/>
                <a:ea typeface=""/>
              </a:rPr>
              <a:t>#</a:t>
            </a:r>
            <a:r>
              <a:rPr lang="en-GB" sz="1000" dirty="0">
                <a:solidFill>
                  <a:srgbClr val="000000">
                    <a:lumMod val="65000"/>
                    <a:lumOff val="35000"/>
                  </a:srgbClr>
                </a:solidFill>
                <a:latin typeface="Arial"/>
                <a:ea typeface=""/>
              </a:rPr>
              <a:t>first dose 72–96 hours after sheath removal</a:t>
            </a:r>
            <a:r>
              <a:rPr lang="en-GB" sz="1000" dirty="0" smtClean="0">
                <a:solidFill>
                  <a:srgbClr val="000000">
                    <a:lumMod val="65000"/>
                    <a:lumOff val="35000"/>
                  </a:srgbClr>
                </a:solidFill>
                <a:latin typeface="Arial"/>
                <a:ea typeface=""/>
              </a:rPr>
              <a:t>; </a:t>
            </a:r>
            <a:r>
              <a:rPr lang="en-US" sz="1000" kern="0" baseline="30000" dirty="0" smtClean="0">
                <a:solidFill>
                  <a:srgbClr val="000000">
                    <a:lumMod val="65000"/>
                    <a:lumOff val="35000"/>
                  </a:srgbClr>
                </a:solidFill>
                <a:latin typeface="Arial"/>
                <a:ea typeface=""/>
              </a:rPr>
              <a:t>‡</a:t>
            </a:r>
            <a:r>
              <a:rPr lang="en-GB" sz="1000" dirty="0">
                <a:solidFill>
                  <a:srgbClr val="000000">
                    <a:lumMod val="65000"/>
                    <a:lumOff val="35000"/>
                  </a:srgbClr>
                </a:solidFill>
                <a:latin typeface="Arial"/>
                <a:ea typeface=""/>
              </a:rPr>
              <a:t>clopidogrel (75 mg daily)</a:t>
            </a:r>
            <a:br>
              <a:rPr lang="en-GB" sz="1000" dirty="0">
                <a:solidFill>
                  <a:srgbClr val="000000">
                    <a:lumMod val="65000"/>
                    <a:lumOff val="35000"/>
                  </a:srgbClr>
                </a:solidFill>
                <a:latin typeface="Arial"/>
                <a:ea typeface=""/>
              </a:rPr>
            </a:br>
            <a:r>
              <a:rPr lang="en-GB" sz="1000" dirty="0">
                <a:solidFill>
                  <a:srgbClr val="000000">
                    <a:lumMod val="65000"/>
                    <a:lumOff val="35000"/>
                  </a:srgbClr>
                </a:solidFill>
                <a:latin typeface="Arial"/>
                <a:ea typeface=""/>
              </a:rPr>
              <a:t>(alternative use of prasugrel or ticagrelor allowed, but capped at 15</a:t>
            </a:r>
            <a:r>
              <a:rPr lang="en-GB" sz="1000" dirty="0" smtClean="0">
                <a:solidFill>
                  <a:srgbClr val="000000">
                    <a:lumMod val="65000"/>
                    <a:lumOff val="35000"/>
                  </a:srgbClr>
                </a:solidFill>
                <a:latin typeface="Arial"/>
                <a:ea typeface=""/>
              </a:rPr>
              <a:t>%); </a:t>
            </a:r>
            <a:r>
              <a:rPr lang="en-GB" sz="1000" kern="0" baseline="30000" dirty="0" smtClean="0">
                <a:solidFill>
                  <a:srgbClr val="000000">
                    <a:lumMod val="65000"/>
                    <a:lumOff val="35000"/>
                  </a:srgbClr>
                </a:solidFill>
                <a:latin typeface="Arial"/>
                <a:ea typeface=""/>
              </a:rPr>
              <a:t>§</a:t>
            </a:r>
            <a:r>
              <a:rPr lang="en-GB" sz="1000" dirty="0" smtClean="0">
                <a:solidFill>
                  <a:srgbClr val="000000">
                    <a:lumMod val="65000"/>
                    <a:lumOff val="35000"/>
                  </a:srgbClr>
                </a:solidFill>
                <a:latin typeface="Arial"/>
                <a:ea typeface=""/>
              </a:rPr>
              <a:t>ASA </a:t>
            </a:r>
            <a:r>
              <a:rPr lang="en-GB" sz="1000" dirty="0">
                <a:solidFill>
                  <a:srgbClr val="000000">
                    <a:lumMod val="65000"/>
                    <a:lumOff val="35000"/>
                  </a:srgbClr>
                </a:solidFill>
                <a:latin typeface="Arial"/>
                <a:ea typeface=""/>
              </a:rPr>
              <a:t>(75–100 mg daily) </a:t>
            </a:r>
            <a:r>
              <a:rPr lang="en-GB" sz="1000" dirty="0" smtClean="0">
                <a:solidFill>
                  <a:srgbClr val="000000">
                    <a:lumMod val="65000"/>
                    <a:lumOff val="35000"/>
                  </a:srgbClr>
                </a:solidFill>
                <a:latin typeface="Arial"/>
                <a:ea typeface=""/>
              </a:rPr>
              <a:t>plus </a:t>
            </a:r>
            <a:r>
              <a:rPr lang="en-GB" sz="1000" dirty="0">
                <a:solidFill>
                  <a:srgbClr val="000000">
                    <a:lumMod val="65000"/>
                    <a:lumOff val="35000"/>
                  </a:srgbClr>
                </a:solidFill>
                <a:latin typeface="Arial"/>
                <a:ea typeface=""/>
              </a:rPr>
              <a:t>clopidogrel (75 mg daily)</a:t>
            </a:r>
            <a:br>
              <a:rPr lang="en-GB" sz="1000" dirty="0">
                <a:solidFill>
                  <a:srgbClr val="000000">
                    <a:lumMod val="65000"/>
                    <a:lumOff val="35000"/>
                  </a:srgbClr>
                </a:solidFill>
                <a:latin typeface="Arial"/>
                <a:ea typeface=""/>
              </a:rPr>
            </a:br>
            <a:r>
              <a:rPr lang="en-GB" sz="1000" dirty="0">
                <a:solidFill>
                  <a:srgbClr val="000000">
                    <a:lumMod val="65000"/>
                    <a:lumOff val="35000"/>
                  </a:srgbClr>
                </a:solidFill>
                <a:latin typeface="Arial"/>
                <a:ea typeface=""/>
              </a:rPr>
              <a:t>(alternative use of prasugrel or ticagrelor allowed, but capped at 15%); </a:t>
            </a:r>
            <a:r>
              <a:rPr lang="en-GB" sz="1000" baseline="30000" dirty="0" smtClean="0">
                <a:solidFill>
                  <a:srgbClr val="000000">
                    <a:lumMod val="65000"/>
                    <a:lumOff val="35000"/>
                  </a:srgbClr>
                </a:solidFill>
                <a:latin typeface="Arial"/>
                <a:ea typeface=""/>
              </a:rPr>
              <a:t>¶</a:t>
            </a:r>
            <a:r>
              <a:rPr lang="en-GB" sz="1000" dirty="0" smtClean="0">
                <a:solidFill>
                  <a:srgbClr val="000000">
                    <a:lumMod val="65000"/>
                    <a:lumOff val="35000"/>
                  </a:srgbClr>
                </a:solidFill>
                <a:latin typeface="Arial"/>
                <a:ea typeface=""/>
              </a:rPr>
              <a:t>first </a:t>
            </a:r>
            <a:r>
              <a:rPr lang="en-GB" sz="1000" dirty="0">
                <a:solidFill>
                  <a:srgbClr val="000000">
                    <a:lumMod val="65000"/>
                    <a:lumOff val="35000"/>
                  </a:srgbClr>
                </a:solidFill>
                <a:latin typeface="Arial"/>
                <a:ea typeface=""/>
              </a:rPr>
              <a:t>dose 12–72 hours after sheath </a:t>
            </a:r>
            <a:r>
              <a:rPr lang="en-GB" sz="1000" dirty="0" smtClean="0">
                <a:solidFill>
                  <a:srgbClr val="000000">
                    <a:lumMod val="65000"/>
                    <a:lumOff val="35000"/>
                  </a:srgbClr>
                </a:solidFill>
                <a:latin typeface="Arial"/>
                <a:ea typeface=""/>
              </a:rPr>
              <a:t>removal</a:t>
            </a:r>
          </a:p>
          <a:p>
            <a:pPr fontAlgn="auto">
              <a:spcBef>
                <a:spcPts val="600"/>
              </a:spcBef>
              <a:spcAft>
                <a:spcPts val="0"/>
              </a:spcAft>
            </a:pPr>
            <a:r>
              <a:rPr lang="en-GB" sz="1000" dirty="0" smtClean="0">
                <a:solidFill>
                  <a:srgbClr val="000000">
                    <a:lumMod val="65000"/>
                    <a:lumOff val="35000"/>
                  </a:srgbClr>
                </a:solidFill>
                <a:latin typeface="Arial"/>
                <a:ea typeface=""/>
              </a:rPr>
              <a:t>1</a:t>
            </a:r>
            <a:r>
              <a:rPr lang="en-GB" sz="1000" dirty="0">
                <a:solidFill>
                  <a:srgbClr val="000000">
                    <a:lumMod val="65000"/>
                    <a:lumOff val="35000"/>
                  </a:srgbClr>
                </a:solidFill>
                <a:latin typeface="Arial"/>
                <a:ea typeface=""/>
              </a:rPr>
              <a:t>. Janssen Scientific Affairs, LLC. 2016. https://clinicaltrials.gov/ct2/show/NCT01830543 [accessed 10 Oct 2016];</a:t>
            </a:r>
            <a:br>
              <a:rPr lang="en-GB" sz="1000" dirty="0">
                <a:solidFill>
                  <a:srgbClr val="000000">
                    <a:lumMod val="65000"/>
                    <a:lumOff val="35000"/>
                  </a:srgbClr>
                </a:solidFill>
                <a:latin typeface="Arial"/>
                <a:ea typeface=""/>
              </a:rPr>
            </a:br>
            <a:r>
              <a:rPr lang="en-GB" sz="1000" dirty="0">
                <a:solidFill>
                  <a:srgbClr val="000000">
                    <a:lumMod val="65000"/>
                    <a:lumOff val="35000"/>
                  </a:srgbClr>
                </a:solidFill>
                <a:latin typeface="Arial"/>
                <a:ea typeface=""/>
              </a:rPr>
              <a:t>2. Gibson CM </a:t>
            </a:r>
            <a:r>
              <a:rPr lang="en-GB" sz="1000" i="1" dirty="0">
                <a:solidFill>
                  <a:srgbClr val="000000">
                    <a:lumMod val="65000"/>
                    <a:lumOff val="35000"/>
                  </a:srgbClr>
                </a:solidFill>
                <a:latin typeface="Arial"/>
                <a:ea typeface=""/>
              </a:rPr>
              <a:t>et al</a:t>
            </a:r>
            <a:r>
              <a:rPr lang="en-GB" sz="1000" dirty="0">
                <a:solidFill>
                  <a:srgbClr val="000000">
                    <a:lumMod val="65000"/>
                    <a:lumOff val="35000"/>
                  </a:srgbClr>
                </a:solidFill>
                <a:latin typeface="Arial"/>
                <a:ea typeface=""/>
              </a:rPr>
              <a:t>, </a:t>
            </a:r>
            <a:r>
              <a:rPr lang="en-GB" sz="1000" i="1" dirty="0">
                <a:solidFill>
                  <a:srgbClr val="000000">
                    <a:lumMod val="65000"/>
                    <a:lumOff val="35000"/>
                  </a:srgbClr>
                </a:solidFill>
                <a:latin typeface="Arial"/>
                <a:ea typeface=""/>
              </a:rPr>
              <a:t>Am Heart J </a:t>
            </a:r>
            <a:r>
              <a:rPr lang="en-GB" sz="1000" dirty="0" smtClean="0">
                <a:solidFill>
                  <a:srgbClr val="000000">
                    <a:lumMod val="65000"/>
                    <a:lumOff val="35000"/>
                  </a:srgbClr>
                </a:solidFill>
                <a:latin typeface="Arial"/>
                <a:ea typeface=""/>
              </a:rPr>
              <a:t>2015;169:472–478e5; </a:t>
            </a:r>
            <a:r>
              <a:rPr lang="en-GB" sz="1000" dirty="0">
                <a:solidFill>
                  <a:srgbClr val="000000">
                    <a:lumMod val="65000"/>
                    <a:lumOff val="35000"/>
                  </a:srgbClr>
                </a:solidFill>
                <a:latin typeface="Arial"/>
                <a:ea typeface=""/>
              </a:rPr>
              <a:t>3. Gibson CM et al, </a:t>
            </a:r>
            <a:r>
              <a:rPr lang="en-GB" sz="1000" i="1" dirty="0">
                <a:solidFill>
                  <a:srgbClr val="000000">
                    <a:lumMod val="65000"/>
                    <a:lumOff val="35000"/>
                  </a:srgbClr>
                </a:solidFill>
                <a:latin typeface="Arial"/>
                <a:ea typeface=""/>
              </a:rPr>
              <a:t>New </a:t>
            </a:r>
            <a:r>
              <a:rPr lang="en-GB" sz="1000" i="1" dirty="0" err="1">
                <a:solidFill>
                  <a:srgbClr val="000000">
                    <a:lumMod val="65000"/>
                    <a:lumOff val="35000"/>
                  </a:srgbClr>
                </a:solidFill>
                <a:latin typeface="Arial"/>
                <a:ea typeface=""/>
              </a:rPr>
              <a:t>Engl</a:t>
            </a:r>
            <a:r>
              <a:rPr lang="en-GB" sz="1000" i="1" dirty="0">
                <a:solidFill>
                  <a:srgbClr val="000000">
                    <a:lumMod val="65000"/>
                    <a:lumOff val="35000"/>
                  </a:srgbClr>
                </a:solidFill>
                <a:latin typeface="Arial"/>
                <a:ea typeface=""/>
              </a:rPr>
              <a:t> J Med </a:t>
            </a:r>
            <a:r>
              <a:rPr lang="en-GB" sz="1000" dirty="0">
                <a:solidFill>
                  <a:srgbClr val="000000">
                    <a:lumMod val="65000"/>
                    <a:lumOff val="35000"/>
                  </a:srgbClr>
                </a:solidFill>
                <a:latin typeface="Arial"/>
                <a:ea typeface=""/>
              </a:rPr>
              <a:t>2016; </a:t>
            </a:r>
            <a:r>
              <a:rPr lang="en-GB" sz="1000" dirty="0" err="1">
                <a:solidFill>
                  <a:srgbClr val="000000">
                    <a:lumMod val="65000"/>
                    <a:lumOff val="35000"/>
                  </a:srgbClr>
                </a:solidFill>
                <a:latin typeface="Arial"/>
                <a:ea typeface=""/>
              </a:rPr>
              <a:t>doi</a:t>
            </a:r>
            <a:r>
              <a:rPr lang="en-GB" sz="1000" dirty="0">
                <a:solidFill>
                  <a:srgbClr val="000000">
                    <a:lumMod val="65000"/>
                    <a:lumOff val="35000"/>
                  </a:srgbClr>
                </a:solidFill>
                <a:latin typeface="Arial"/>
                <a:ea typeface=""/>
              </a:rPr>
              <a:t>: 10.1056/NEJMoa1611594</a:t>
            </a:r>
            <a:endParaRPr lang="en-GB" sz="1000" i="1" dirty="0">
              <a:solidFill>
                <a:srgbClr val="000000">
                  <a:lumMod val="65000"/>
                  <a:lumOff val="35000"/>
                </a:srgbClr>
              </a:solidFill>
              <a:latin typeface="Arial"/>
              <a:ea typeface=""/>
            </a:endParaRPr>
          </a:p>
        </p:txBody>
      </p:sp>
      <p:cxnSp>
        <p:nvCxnSpPr>
          <p:cNvPr id="95" name="Straight Connector 3"/>
          <p:cNvCxnSpPr>
            <a:cxnSpLocks noChangeShapeType="1"/>
          </p:cNvCxnSpPr>
          <p:nvPr/>
        </p:nvCxnSpPr>
        <p:spPr bwMode="auto">
          <a:xfrm flipH="1">
            <a:off x="6186480" y="3560095"/>
            <a:ext cx="5700" cy="1634937"/>
          </a:xfrm>
          <a:prstGeom prst="line">
            <a:avLst/>
          </a:prstGeom>
          <a:noFill/>
          <a:ln w="28575" algn="ctr">
            <a:solidFill>
              <a:schemeClr val="tx2"/>
            </a:solidFill>
            <a:prstDash val="sysDash"/>
            <a:round/>
            <a:headEnd/>
            <a:tailEnd/>
          </a:ln>
          <a:extLst>
            <a:ext uri="{909E8E84-426E-40DD-AFC4-6F175D3DCCD1}">
              <a14:hiddenFill xmlns:a14="http://schemas.microsoft.com/office/drawing/2010/main">
                <a:noFill/>
              </a14:hiddenFill>
            </a:ext>
          </a:extLst>
        </p:spPr>
      </p:cxnSp>
      <p:sp>
        <p:nvSpPr>
          <p:cNvPr id="2" name="Cím 1"/>
          <p:cNvSpPr>
            <a:spLocks noGrp="1"/>
          </p:cNvSpPr>
          <p:nvPr>
            <p:ph type="title"/>
          </p:nvPr>
        </p:nvSpPr>
        <p:spPr>
          <a:xfrm>
            <a:off x="612000" y="172847"/>
            <a:ext cx="8281175" cy="861774"/>
          </a:xfrm>
        </p:spPr>
        <p:txBody>
          <a:bodyPr/>
          <a:lstStyle/>
          <a:p>
            <a:r>
              <a:rPr lang="en-US" dirty="0" smtClean="0"/>
              <a:t>Rivaroxaban is the First &amp; Currently </a:t>
            </a:r>
            <a:r>
              <a:rPr lang="en-US" dirty="0"/>
              <a:t>O</a:t>
            </a:r>
            <a:r>
              <a:rPr lang="en-US" dirty="0" smtClean="0"/>
              <a:t>nly NOAC to </a:t>
            </a:r>
            <a:br>
              <a:rPr lang="en-US" dirty="0" smtClean="0"/>
            </a:br>
            <a:r>
              <a:rPr lang="en-US" dirty="0" smtClean="0"/>
              <a:t>Provide </a:t>
            </a:r>
            <a:r>
              <a:rPr lang="en-US" dirty="0"/>
              <a:t>D</a:t>
            </a:r>
            <a:r>
              <a:rPr lang="en-US" dirty="0" smtClean="0"/>
              <a:t>ata From a Dedicated RCT in AF-PCI</a:t>
            </a:r>
            <a:endParaRPr lang="en-US" dirty="0"/>
          </a:p>
        </p:txBody>
      </p:sp>
      <p:sp>
        <p:nvSpPr>
          <p:cNvPr id="35" name="Rectangle 6"/>
          <p:cNvSpPr>
            <a:spLocks noChangeArrowheads="1"/>
          </p:cNvSpPr>
          <p:nvPr/>
        </p:nvSpPr>
        <p:spPr bwMode="auto">
          <a:xfrm flipH="1">
            <a:off x="603562" y="1353375"/>
            <a:ext cx="8072894" cy="574288"/>
          </a:xfrm>
          <a:prstGeom prst="roundRect">
            <a:avLst/>
          </a:prstGeom>
          <a:solidFill>
            <a:schemeClr val="bg1"/>
          </a:solidFill>
          <a:ln w="19050">
            <a:solidFill>
              <a:schemeClr val="bg2"/>
            </a:solidFill>
            <a:round/>
            <a:headEnd/>
            <a:tailEnd/>
          </a:ln>
        </p:spPr>
        <p:txBody>
          <a:bodyPr lIns="72000" tIns="72000" rIns="72000" bIns="72000" anchor="ctr" anchorCtr="0"/>
          <a:lstStyle/>
          <a:p>
            <a:pPr algn="ctr" fontAlgn="auto">
              <a:spcBef>
                <a:spcPts val="0"/>
              </a:spcBef>
              <a:spcAft>
                <a:spcPts val="0"/>
              </a:spcAft>
              <a:defRPr/>
            </a:pPr>
            <a:r>
              <a:rPr lang="en-US" sz="1800" b="1" dirty="0" smtClean="0">
                <a:solidFill>
                  <a:srgbClr val="000000">
                    <a:lumMod val="65000"/>
                    <a:lumOff val="35000"/>
                  </a:srgbClr>
                </a:solidFill>
                <a:latin typeface="Arial"/>
                <a:ea typeface=""/>
              </a:rPr>
              <a:t>Design: </a:t>
            </a:r>
            <a:r>
              <a:rPr lang="en-GB" sz="1800" dirty="0" smtClean="0">
                <a:solidFill>
                  <a:srgbClr val="000000">
                    <a:lumMod val="65000"/>
                    <a:lumOff val="35000"/>
                  </a:srgbClr>
                </a:solidFill>
                <a:latin typeface="Arial"/>
                <a:ea typeface=""/>
              </a:rPr>
              <a:t>An open-label, randomized, controlled phase IIIb safety study</a:t>
            </a:r>
            <a:endParaRPr lang="en-GB" sz="1800" dirty="0">
              <a:solidFill>
                <a:srgbClr val="000000">
                  <a:lumMod val="65000"/>
                  <a:lumOff val="35000"/>
                </a:srgbClr>
              </a:solidFill>
              <a:latin typeface="Arial"/>
              <a:ea typeface=""/>
            </a:endParaRPr>
          </a:p>
        </p:txBody>
      </p:sp>
      <p:sp>
        <p:nvSpPr>
          <p:cNvPr id="83" name="Line 23"/>
          <p:cNvSpPr>
            <a:spLocks noChangeShapeType="1"/>
          </p:cNvSpPr>
          <p:nvPr/>
        </p:nvSpPr>
        <p:spPr bwMode="auto">
          <a:xfrm>
            <a:off x="1933441" y="3581357"/>
            <a:ext cx="1584000" cy="0"/>
          </a:xfrm>
          <a:prstGeom prst="line">
            <a:avLst/>
          </a:prstGeom>
          <a:noFill/>
          <a:ln w="28575">
            <a:solidFill>
              <a:schemeClr val="tx2"/>
            </a:solidFill>
            <a:round/>
            <a:headEnd/>
            <a:tailEnd type="triangle" w="med" len="med"/>
          </a:ln>
          <a:extLst/>
        </p:spPr>
        <p:txBody>
          <a:bodyPr/>
          <a:lstStyle/>
          <a:p>
            <a:pPr fontAlgn="auto">
              <a:spcBef>
                <a:spcPts val="0"/>
              </a:spcBef>
              <a:spcAft>
                <a:spcPts val="0"/>
              </a:spcAft>
              <a:defRPr/>
            </a:pPr>
            <a:endParaRPr lang="en-GB" sz="1400" kern="0" dirty="0">
              <a:ln w="28575">
                <a:solidFill>
                  <a:srgbClr val="000000"/>
                </a:solidFill>
              </a:ln>
              <a:solidFill>
                <a:srgbClr val="6689CC"/>
              </a:solidFill>
              <a:latin typeface="Arial"/>
              <a:ea typeface=""/>
            </a:endParaRPr>
          </a:p>
        </p:txBody>
      </p:sp>
      <p:sp>
        <p:nvSpPr>
          <p:cNvPr id="84" name="Text Box 10"/>
          <p:cNvSpPr txBox="1">
            <a:spLocks noChangeArrowheads="1"/>
          </p:cNvSpPr>
          <p:nvPr/>
        </p:nvSpPr>
        <p:spPr bwMode="auto">
          <a:xfrm>
            <a:off x="4439961" y="2240891"/>
            <a:ext cx="3917009" cy="276999"/>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a:solidFill>
                  <a:srgbClr val="000000">
                    <a:lumMod val="65000"/>
                    <a:lumOff val="35000"/>
                  </a:srgbClr>
                </a:solidFill>
                <a:ea typeface=""/>
              </a:rPr>
              <a:t>Rivaroxaban 15 mg </a:t>
            </a:r>
            <a:r>
              <a:rPr lang="en-US" sz="1200" kern="0" dirty="0" smtClean="0">
                <a:solidFill>
                  <a:srgbClr val="000000">
                    <a:lumMod val="65000"/>
                    <a:lumOff val="35000"/>
                  </a:srgbClr>
                </a:solidFill>
                <a:ea typeface=""/>
              </a:rPr>
              <a:t>OD*</a:t>
            </a:r>
            <a:r>
              <a:rPr lang="en-US" sz="1200" kern="0" baseline="30000" dirty="0" smtClean="0">
                <a:solidFill>
                  <a:srgbClr val="000000">
                    <a:lumMod val="65000"/>
                    <a:lumOff val="35000"/>
                  </a:srgbClr>
                </a:solidFill>
                <a:ea typeface=""/>
              </a:rPr>
              <a:t>#</a:t>
            </a:r>
            <a:r>
              <a:rPr lang="en-US" sz="1200" kern="0" dirty="0" smtClean="0">
                <a:solidFill>
                  <a:srgbClr val="000000">
                    <a:lumMod val="65000"/>
                    <a:lumOff val="35000"/>
                  </a:srgbClr>
                </a:solidFill>
                <a:ea typeface=""/>
              </a:rPr>
              <a:t> plus single antiplatelet</a:t>
            </a:r>
            <a:r>
              <a:rPr lang="en-US" sz="1200" kern="0" baseline="30000" dirty="0" smtClean="0">
                <a:solidFill>
                  <a:srgbClr val="000000">
                    <a:lumMod val="65000"/>
                    <a:lumOff val="35000"/>
                  </a:srgbClr>
                </a:solidFill>
                <a:ea typeface=""/>
              </a:rPr>
              <a:t>‡</a:t>
            </a:r>
            <a:endParaRPr lang="en-US" sz="1200" kern="0" baseline="30000" dirty="0">
              <a:solidFill>
                <a:srgbClr val="000000">
                  <a:lumMod val="65000"/>
                  <a:lumOff val="35000"/>
                </a:srgbClr>
              </a:solidFill>
              <a:ea typeface=""/>
            </a:endParaRPr>
          </a:p>
        </p:txBody>
      </p:sp>
      <p:sp>
        <p:nvSpPr>
          <p:cNvPr id="86" name="Text Box 10"/>
          <p:cNvSpPr txBox="1">
            <a:spLocks noChangeArrowheads="1"/>
          </p:cNvSpPr>
          <p:nvPr/>
        </p:nvSpPr>
        <p:spPr bwMode="auto">
          <a:xfrm>
            <a:off x="7510462" y="5211561"/>
            <a:ext cx="1382018" cy="461665"/>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a:solidFill>
                  <a:srgbClr val="000000">
                    <a:lumMod val="65000"/>
                    <a:lumOff val="35000"/>
                  </a:srgbClr>
                </a:solidFill>
                <a:ea typeface=""/>
              </a:rPr>
              <a:t>End of </a:t>
            </a:r>
            <a:r>
              <a:rPr lang="en-US" sz="1200" kern="0" dirty="0" smtClean="0">
                <a:solidFill>
                  <a:srgbClr val="000000">
                    <a:lumMod val="65000"/>
                    <a:lumOff val="35000"/>
                  </a:srgbClr>
                </a:solidFill>
                <a:ea typeface=""/>
              </a:rPr>
              <a:t>treatment </a:t>
            </a:r>
            <a:r>
              <a:rPr lang="en-US" sz="1200" kern="0" dirty="0">
                <a:solidFill>
                  <a:srgbClr val="000000">
                    <a:lumMod val="65000"/>
                    <a:lumOff val="35000"/>
                  </a:srgbClr>
                </a:solidFill>
                <a:ea typeface=""/>
              </a:rPr>
              <a:t/>
            </a:r>
            <a:br>
              <a:rPr lang="en-US" sz="1200" kern="0" dirty="0">
                <a:solidFill>
                  <a:srgbClr val="000000">
                    <a:lumMod val="65000"/>
                    <a:lumOff val="35000"/>
                  </a:srgbClr>
                </a:solidFill>
                <a:ea typeface=""/>
              </a:rPr>
            </a:br>
            <a:r>
              <a:rPr lang="en-US" sz="1200" kern="0" dirty="0">
                <a:solidFill>
                  <a:srgbClr val="000000">
                    <a:lumMod val="65000"/>
                    <a:lumOff val="35000"/>
                  </a:srgbClr>
                </a:solidFill>
                <a:ea typeface=""/>
              </a:rPr>
              <a:t>(12 months)</a:t>
            </a:r>
          </a:p>
        </p:txBody>
      </p:sp>
      <p:sp>
        <p:nvSpPr>
          <p:cNvPr id="88" name="Text Box 10"/>
          <p:cNvSpPr txBox="1">
            <a:spLocks noChangeArrowheads="1"/>
          </p:cNvSpPr>
          <p:nvPr/>
        </p:nvSpPr>
        <p:spPr bwMode="auto">
          <a:xfrm>
            <a:off x="4247979" y="3089566"/>
            <a:ext cx="1917497" cy="461665"/>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a:solidFill>
                  <a:srgbClr val="000000">
                    <a:lumMod val="65000"/>
                    <a:lumOff val="35000"/>
                  </a:srgbClr>
                </a:solidFill>
                <a:ea typeface=""/>
              </a:rPr>
              <a:t>Rivaroxaban 2.5 mg </a:t>
            </a:r>
            <a:r>
              <a:rPr lang="en-US" sz="1200" kern="0" dirty="0" smtClean="0">
                <a:solidFill>
                  <a:srgbClr val="000000">
                    <a:lumMod val="65000"/>
                    <a:lumOff val="35000"/>
                  </a:srgbClr>
                </a:solidFill>
                <a:ea typeface=""/>
              </a:rPr>
              <a:t>BID</a:t>
            </a:r>
            <a:r>
              <a:rPr lang="en-GB" sz="1200" kern="0" baseline="30000" dirty="0" smtClean="0">
                <a:solidFill>
                  <a:srgbClr val="000000">
                    <a:lumMod val="65000"/>
                    <a:lumOff val="35000"/>
                  </a:srgbClr>
                </a:solidFill>
                <a:ea typeface=""/>
              </a:rPr>
              <a:t>#</a:t>
            </a:r>
            <a:r>
              <a:rPr lang="en-GB" sz="1200" kern="0" baseline="30000" dirty="0">
                <a:solidFill>
                  <a:srgbClr val="000000">
                    <a:lumMod val="65000"/>
                    <a:lumOff val="35000"/>
                  </a:srgbClr>
                </a:solidFill>
                <a:ea typeface=""/>
              </a:rPr>
              <a:t/>
            </a:r>
            <a:br>
              <a:rPr lang="en-GB" sz="1200" kern="0" baseline="30000" dirty="0">
                <a:solidFill>
                  <a:srgbClr val="000000">
                    <a:lumMod val="65000"/>
                    <a:lumOff val="35000"/>
                  </a:srgbClr>
                </a:solidFill>
                <a:ea typeface=""/>
              </a:rPr>
            </a:br>
            <a:r>
              <a:rPr lang="en-US" sz="1200" kern="0" dirty="0" smtClean="0">
                <a:solidFill>
                  <a:srgbClr val="000000">
                    <a:lumMod val="65000"/>
                    <a:lumOff val="35000"/>
                  </a:srgbClr>
                </a:solidFill>
                <a:ea typeface=""/>
              </a:rPr>
              <a:t>plus DAPT</a:t>
            </a:r>
            <a:r>
              <a:rPr lang="en-GB" sz="1200" kern="0" baseline="30000" dirty="0" smtClean="0">
                <a:solidFill>
                  <a:srgbClr val="000000">
                    <a:lumMod val="65000"/>
                    <a:lumOff val="35000"/>
                  </a:srgbClr>
                </a:solidFill>
                <a:ea typeface=""/>
              </a:rPr>
              <a:t>§</a:t>
            </a:r>
            <a:endParaRPr lang="en-US" sz="1200" kern="0" baseline="30000" dirty="0">
              <a:solidFill>
                <a:srgbClr val="000000">
                  <a:lumMod val="65000"/>
                  <a:lumOff val="35000"/>
                </a:srgbClr>
              </a:solidFill>
              <a:ea typeface=""/>
            </a:endParaRPr>
          </a:p>
        </p:txBody>
      </p:sp>
      <p:sp>
        <p:nvSpPr>
          <p:cNvPr id="89" name="Text Box 10"/>
          <p:cNvSpPr txBox="1">
            <a:spLocks noChangeArrowheads="1"/>
          </p:cNvSpPr>
          <p:nvPr/>
        </p:nvSpPr>
        <p:spPr bwMode="auto">
          <a:xfrm>
            <a:off x="4260126" y="4129157"/>
            <a:ext cx="1893172" cy="461665"/>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a:solidFill>
                  <a:srgbClr val="000000">
                    <a:lumMod val="65000"/>
                    <a:lumOff val="35000"/>
                  </a:srgbClr>
                </a:solidFill>
                <a:ea typeface=""/>
              </a:rPr>
              <a:t>VKA (INR 2.0–3.0</a:t>
            </a:r>
            <a:r>
              <a:rPr lang="en-US" sz="1200" kern="0" dirty="0" smtClean="0">
                <a:solidFill>
                  <a:srgbClr val="000000">
                    <a:lumMod val="65000"/>
                    <a:lumOff val="35000"/>
                  </a:srgbClr>
                </a:solidFill>
                <a:ea typeface=""/>
              </a:rPr>
              <a:t>)</a:t>
            </a:r>
            <a:r>
              <a:rPr lang="en-GB" sz="1200" baseline="30000" dirty="0" smtClean="0">
                <a:solidFill>
                  <a:srgbClr val="000000">
                    <a:lumMod val="65000"/>
                    <a:lumOff val="35000"/>
                  </a:srgbClr>
                </a:solidFill>
                <a:ea typeface=""/>
              </a:rPr>
              <a:t>¶</a:t>
            </a:r>
            <a:r>
              <a:rPr lang="hu-HU" sz="1200" kern="0" baseline="30000" dirty="0">
                <a:solidFill>
                  <a:srgbClr val="000000">
                    <a:lumMod val="65000"/>
                    <a:lumOff val="35000"/>
                  </a:srgbClr>
                </a:solidFill>
                <a:ea typeface=""/>
              </a:rPr>
              <a:t/>
            </a:r>
            <a:br>
              <a:rPr lang="hu-HU" sz="1200" kern="0" baseline="30000" dirty="0">
                <a:solidFill>
                  <a:srgbClr val="000000">
                    <a:lumMod val="65000"/>
                    <a:lumOff val="35000"/>
                  </a:srgbClr>
                </a:solidFill>
                <a:ea typeface=""/>
              </a:rPr>
            </a:br>
            <a:r>
              <a:rPr lang="en-US" sz="1200" kern="0" dirty="0" smtClean="0">
                <a:solidFill>
                  <a:srgbClr val="000000">
                    <a:lumMod val="65000"/>
                    <a:lumOff val="35000"/>
                  </a:srgbClr>
                </a:solidFill>
                <a:ea typeface=""/>
              </a:rPr>
              <a:t>plus DAPT</a:t>
            </a:r>
            <a:r>
              <a:rPr lang="en-GB" sz="1200" kern="0" baseline="30000" dirty="0" smtClean="0">
                <a:solidFill>
                  <a:srgbClr val="000000">
                    <a:lumMod val="65000"/>
                    <a:lumOff val="35000"/>
                  </a:srgbClr>
                </a:solidFill>
                <a:ea typeface=""/>
              </a:rPr>
              <a:t>§</a:t>
            </a:r>
            <a:endParaRPr lang="en-US" sz="1200" kern="0" baseline="30000" dirty="0">
              <a:solidFill>
                <a:srgbClr val="000000">
                  <a:lumMod val="65000"/>
                  <a:lumOff val="35000"/>
                </a:srgbClr>
              </a:solidFill>
              <a:ea typeface=""/>
            </a:endParaRPr>
          </a:p>
        </p:txBody>
      </p:sp>
      <p:sp>
        <p:nvSpPr>
          <p:cNvPr id="90" name="Text Box 10"/>
          <p:cNvSpPr txBox="1">
            <a:spLocks noChangeArrowheads="1"/>
          </p:cNvSpPr>
          <p:nvPr/>
        </p:nvSpPr>
        <p:spPr bwMode="auto">
          <a:xfrm>
            <a:off x="6183434" y="3089566"/>
            <a:ext cx="2003701" cy="461665"/>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a:solidFill>
                  <a:srgbClr val="000000">
                    <a:lumMod val="65000"/>
                    <a:lumOff val="35000"/>
                  </a:srgbClr>
                </a:solidFill>
                <a:ea typeface=""/>
              </a:rPr>
              <a:t>Rivaroxaban 15 mg </a:t>
            </a:r>
            <a:r>
              <a:rPr lang="en-US" sz="1200" kern="0" dirty="0" smtClean="0">
                <a:solidFill>
                  <a:srgbClr val="000000">
                    <a:lumMod val="65000"/>
                    <a:lumOff val="35000"/>
                  </a:srgbClr>
                </a:solidFill>
                <a:ea typeface=""/>
              </a:rPr>
              <a:t>OD*</a:t>
            </a:r>
            <a:r>
              <a:rPr lang="hu-HU" sz="1200" kern="0" dirty="0">
                <a:solidFill>
                  <a:srgbClr val="000000">
                    <a:lumMod val="65000"/>
                    <a:lumOff val="35000"/>
                  </a:srgbClr>
                </a:solidFill>
                <a:ea typeface=""/>
              </a:rPr>
              <a:t/>
            </a:r>
            <a:br>
              <a:rPr lang="hu-HU" sz="1200" kern="0" dirty="0">
                <a:solidFill>
                  <a:srgbClr val="000000">
                    <a:lumMod val="65000"/>
                    <a:lumOff val="35000"/>
                  </a:srgbClr>
                </a:solidFill>
                <a:ea typeface=""/>
              </a:rPr>
            </a:br>
            <a:r>
              <a:rPr lang="en-US" sz="1200" kern="0" dirty="0" smtClean="0">
                <a:solidFill>
                  <a:srgbClr val="000000">
                    <a:lumMod val="65000"/>
                    <a:lumOff val="35000"/>
                  </a:srgbClr>
                </a:solidFill>
                <a:ea typeface=""/>
              </a:rPr>
              <a:t>plus </a:t>
            </a:r>
            <a:r>
              <a:rPr lang="en-US" sz="1200" kern="0" dirty="0">
                <a:solidFill>
                  <a:srgbClr val="000000">
                    <a:lumMod val="65000"/>
                    <a:lumOff val="35000"/>
                  </a:srgbClr>
                </a:solidFill>
                <a:ea typeface=""/>
              </a:rPr>
              <a:t>low-dose ASA</a:t>
            </a:r>
            <a:endParaRPr lang="en-US" sz="1200" kern="0" baseline="30000" dirty="0">
              <a:solidFill>
                <a:srgbClr val="000000">
                  <a:lumMod val="65000"/>
                  <a:lumOff val="35000"/>
                </a:srgbClr>
              </a:solidFill>
              <a:ea typeface=""/>
            </a:endParaRPr>
          </a:p>
        </p:txBody>
      </p:sp>
      <p:sp>
        <p:nvSpPr>
          <p:cNvPr id="91" name="Text Box 10"/>
          <p:cNvSpPr txBox="1">
            <a:spLocks noChangeArrowheads="1"/>
          </p:cNvSpPr>
          <p:nvPr/>
        </p:nvSpPr>
        <p:spPr bwMode="auto">
          <a:xfrm>
            <a:off x="6179817" y="4316375"/>
            <a:ext cx="2010914" cy="276999"/>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a:solidFill>
                  <a:srgbClr val="000000">
                    <a:lumMod val="65000"/>
                    <a:lumOff val="35000"/>
                  </a:srgbClr>
                </a:solidFill>
                <a:ea typeface=""/>
              </a:rPr>
              <a:t>VKA </a:t>
            </a:r>
            <a:r>
              <a:rPr lang="en-US" sz="1200" kern="0" dirty="0" smtClean="0">
                <a:solidFill>
                  <a:srgbClr val="000000">
                    <a:lumMod val="65000"/>
                    <a:lumOff val="35000"/>
                  </a:srgbClr>
                </a:solidFill>
                <a:ea typeface=""/>
              </a:rPr>
              <a:t>plus </a:t>
            </a:r>
            <a:r>
              <a:rPr lang="en-US" sz="1200" kern="0" dirty="0">
                <a:solidFill>
                  <a:srgbClr val="000000">
                    <a:lumMod val="65000"/>
                    <a:lumOff val="35000"/>
                  </a:srgbClr>
                </a:solidFill>
                <a:ea typeface=""/>
              </a:rPr>
              <a:t>low-dose ASA</a:t>
            </a:r>
          </a:p>
        </p:txBody>
      </p:sp>
      <p:sp>
        <p:nvSpPr>
          <p:cNvPr id="97" name="Rectangle 6"/>
          <p:cNvSpPr>
            <a:spLocks noChangeArrowheads="1"/>
          </p:cNvSpPr>
          <p:nvPr/>
        </p:nvSpPr>
        <p:spPr bwMode="auto">
          <a:xfrm flipH="1">
            <a:off x="2471624" y="2373851"/>
            <a:ext cx="792000" cy="291984"/>
          </a:xfrm>
          <a:prstGeom prst="roundRect">
            <a:avLst/>
          </a:prstGeom>
          <a:solidFill>
            <a:schemeClr val="bg2"/>
          </a:solidFill>
          <a:ln w="9525">
            <a:noFill/>
            <a:round/>
            <a:headEnd/>
            <a:tailEnd/>
          </a:ln>
        </p:spPr>
        <p:txBody>
          <a:bodyPr lIns="18000" tIns="18000" rIns="18000" bIns="18000" anchor="ctr"/>
          <a:lstStyle/>
          <a:p>
            <a:pPr algn="ctr" fontAlgn="auto">
              <a:spcBef>
                <a:spcPts val="0"/>
              </a:spcBef>
              <a:spcAft>
                <a:spcPts val="0"/>
              </a:spcAft>
            </a:pPr>
            <a:r>
              <a:rPr lang="en-GB" sz="1200" b="1" dirty="0" smtClean="0">
                <a:solidFill>
                  <a:srgbClr val="FFFFFF"/>
                </a:solidFill>
                <a:latin typeface="Arial"/>
                <a:ea typeface=""/>
              </a:rPr>
              <a:t>N=2,124</a:t>
            </a:r>
            <a:endParaRPr lang="en-GB" sz="1200" b="1" dirty="0">
              <a:solidFill>
                <a:srgbClr val="FFFFFF"/>
              </a:solidFill>
              <a:latin typeface="Arial"/>
              <a:ea typeface=""/>
            </a:endParaRPr>
          </a:p>
        </p:txBody>
      </p:sp>
      <p:sp>
        <p:nvSpPr>
          <p:cNvPr id="98" name="Rectangle 6"/>
          <p:cNvSpPr>
            <a:spLocks noChangeArrowheads="1"/>
          </p:cNvSpPr>
          <p:nvPr/>
        </p:nvSpPr>
        <p:spPr bwMode="auto">
          <a:xfrm flipH="1">
            <a:off x="2573182" y="4413063"/>
            <a:ext cx="588937" cy="291984"/>
          </a:xfrm>
          <a:prstGeom prst="roundRect">
            <a:avLst/>
          </a:prstGeom>
          <a:solidFill>
            <a:schemeClr val="bg2"/>
          </a:solidFill>
          <a:ln w="9525">
            <a:noFill/>
            <a:round/>
            <a:headEnd/>
            <a:tailEnd/>
          </a:ln>
        </p:spPr>
        <p:txBody>
          <a:bodyPr lIns="18000" tIns="18000" rIns="18000" bIns="18000" anchor="ctr"/>
          <a:lstStyle/>
          <a:p>
            <a:pPr algn="ctr" fontAlgn="auto">
              <a:spcBef>
                <a:spcPts val="0"/>
              </a:spcBef>
              <a:spcAft>
                <a:spcPts val="0"/>
              </a:spcAft>
            </a:pPr>
            <a:r>
              <a:rPr lang="en-GB" sz="1200" b="1" dirty="0">
                <a:solidFill>
                  <a:srgbClr val="FFFFFF"/>
                </a:solidFill>
                <a:latin typeface="Arial"/>
                <a:ea typeface=""/>
              </a:rPr>
              <a:t>1:1:1</a:t>
            </a:r>
          </a:p>
        </p:txBody>
      </p:sp>
      <p:sp>
        <p:nvSpPr>
          <p:cNvPr id="101" name="Line 23"/>
          <p:cNvSpPr>
            <a:spLocks noChangeShapeType="1"/>
          </p:cNvSpPr>
          <p:nvPr/>
        </p:nvSpPr>
        <p:spPr bwMode="auto">
          <a:xfrm flipV="1">
            <a:off x="6169824" y="4631567"/>
            <a:ext cx="1999512" cy="0"/>
          </a:xfrm>
          <a:prstGeom prst="line">
            <a:avLst/>
          </a:prstGeom>
          <a:noFill/>
          <a:ln w="38100">
            <a:solidFill>
              <a:schemeClr val="accent6">
                <a:lumMod val="60000"/>
                <a:lumOff val="40000"/>
              </a:schemeClr>
            </a:solidFill>
            <a:round/>
            <a:headEnd/>
            <a:tailEnd type="triangle" w="med" len="med"/>
          </a:ln>
          <a:extLst/>
        </p:spPr>
        <p:txBody>
          <a:bodyPr/>
          <a:lstStyle/>
          <a:p>
            <a:pPr fontAlgn="auto">
              <a:spcBef>
                <a:spcPts val="0"/>
              </a:spcBef>
              <a:spcAft>
                <a:spcPts val="0"/>
              </a:spcAft>
            </a:pPr>
            <a:endParaRPr lang="en-GB" sz="1000" kern="0" dirty="0">
              <a:ln w="28575">
                <a:solidFill>
                  <a:srgbClr val="000000"/>
                </a:solidFill>
              </a:ln>
              <a:solidFill>
                <a:sysClr val="windowText" lastClr="000000"/>
              </a:solidFill>
              <a:latin typeface="Arial"/>
              <a:ea typeface=""/>
            </a:endParaRPr>
          </a:p>
        </p:txBody>
      </p:sp>
      <p:sp>
        <p:nvSpPr>
          <p:cNvPr id="103" name="Rectangle 6"/>
          <p:cNvSpPr>
            <a:spLocks noChangeArrowheads="1"/>
          </p:cNvSpPr>
          <p:nvPr/>
        </p:nvSpPr>
        <p:spPr bwMode="auto">
          <a:xfrm flipH="1">
            <a:off x="899592" y="2510603"/>
            <a:ext cx="1368000" cy="2088000"/>
          </a:xfrm>
          <a:prstGeom prst="roundRect">
            <a:avLst/>
          </a:prstGeom>
          <a:solidFill>
            <a:schemeClr val="bg1"/>
          </a:solidFill>
          <a:ln w="19050">
            <a:solidFill>
              <a:schemeClr val="bg2"/>
            </a:solidFill>
            <a:round/>
            <a:headEnd/>
            <a:tailEnd/>
          </a:ln>
        </p:spPr>
        <p:txBody>
          <a:bodyPr lIns="36000" rIns="36000" anchor="ctr"/>
          <a:lstStyle/>
          <a:p>
            <a:pPr fontAlgn="auto">
              <a:spcBef>
                <a:spcPts val="0"/>
              </a:spcBef>
              <a:spcAft>
                <a:spcPts val="0"/>
              </a:spcAft>
              <a:defRPr/>
            </a:pPr>
            <a:r>
              <a:rPr lang="en-GB" sz="1400" b="1" dirty="0">
                <a:solidFill>
                  <a:srgbClr val="000000">
                    <a:lumMod val="65000"/>
                    <a:lumOff val="35000"/>
                  </a:srgbClr>
                </a:solidFill>
                <a:latin typeface="Arial"/>
                <a:ea typeface=""/>
              </a:rPr>
              <a:t>Population: </a:t>
            </a:r>
            <a:r>
              <a:rPr lang="en-GB" sz="1400" dirty="0" smtClean="0">
                <a:solidFill>
                  <a:srgbClr val="000000">
                    <a:lumMod val="65000"/>
                    <a:lumOff val="35000"/>
                  </a:srgbClr>
                </a:solidFill>
                <a:latin typeface="Arial"/>
                <a:ea typeface=""/>
              </a:rPr>
              <a:t>patients with paroxysmal, persistent </a:t>
            </a:r>
            <a:r>
              <a:rPr lang="en-GB" sz="1400" dirty="0">
                <a:solidFill>
                  <a:srgbClr val="000000">
                    <a:lumMod val="65000"/>
                    <a:lumOff val="35000"/>
                  </a:srgbClr>
                </a:solidFill>
                <a:latin typeface="Arial"/>
                <a:ea typeface=""/>
              </a:rPr>
              <a:t>or permanent </a:t>
            </a:r>
            <a:r>
              <a:rPr lang="en-GB" sz="1400" dirty="0" smtClean="0">
                <a:solidFill>
                  <a:srgbClr val="000000">
                    <a:lumMod val="65000"/>
                    <a:lumOff val="35000"/>
                  </a:srgbClr>
                </a:solidFill>
                <a:latin typeface="Arial"/>
                <a:ea typeface=""/>
              </a:rPr>
              <a:t>NVAF undergoing </a:t>
            </a:r>
            <a:r>
              <a:rPr lang="en-GB" sz="1400" dirty="0">
                <a:solidFill>
                  <a:srgbClr val="000000">
                    <a:lumMod val="65000"/>
                    <a:lumOff val="35000"/>
                  </a:srgbClr>
                </a:solidFill>
                <a:latin typeface="Arial"/>
                <a:ea typeface=""/>
              </a:rPr>
              <a:t>PCI</a:t>
            </a:r>
            <a:r>
              <a:rPr lang="hu-HU" sz="1400" dirty="0">
                <a:solidFill>
                  <a:srgbClr val="000000">
                    <a:lumMod val="65000"/>
                    <a:lumOff val="35000"/>
                  </a:srgbClr>
                </a:solidFill>
                <a:latin typeface="Arial"/>
                <a:ea typeface=""/>
              </a:rPr>
              <a:t> </a:t>
            </a:r>
            <a:r>
              <a:rPr lang="en-GB" sz="1400" dirty="0">
                <a:solidFill>
                  <a:srgbClr val="000000">
                    <a:lumMod val="65000"/>
                    <a:lumOff val="35000"/>
                  </a:srgbClr>
                </a:solidFill>
                <a:latin typeface="Arial"/>
                <a:ea typeface=""/>
              </a:rPr>
              <a:t>(with </a:t>
            </a:r>
            <a:r>
              <a:rPr lang="en-GB" sz="1400" dirty="0" smtClean="0">
                <a:solidFill>
                  <a:srgbClr val="000000">
                    <a:lumMod val="65000"/>
                    <a:lumOff val="35000"/>
                  </a:srgbClr>
                </a:solidFill>
                <a:latin typeface="Arial"/>
                <a:ea typeface=""/>
              </a:rPr>
              <a:t>stent placement</a:t>
            </a:r>
            <a:r>
              <a:rPr lang="en-GB" sz="1400" dirty="0">
                <a:solidFill>
                  <a:srgbClr val="000000">
                    <a:lumMod val="65000"/>
                    <a:lumOff val="35000"/>
                  </a:srgbClr>
                </a:solidFill>
                <a:latin typeface="Arial"/>
                <a:ea typeface=""/>
              </a:rPr>
              <a:t>)</a:t>
            </a:r>
          </a:p>
        </p:txBody>
      </p:sp>
      <p:sp>
        <p:nvSpPr>
          <p:cNvPr id="104" name="Oval 7"/>
          <p:cNvSpPr>
            <a:spLocks noChangeArrowheads="1"/>
          </p:cNvSpPr>
          <p:nvPr/>
        </p:nvSpPr>
        <p:spPr bwMode="auto">
          <a:xfrm>
            <a:off x="3517192" y="3383823"/>
            <a:ext cx="388800" cy="389804"/>
          </a:xfrm>
          <a:prstGeom prst="ellipse">
            <a:avLst/>
          </a:prstGeom>
          <a:solidFill>
            <a:srgbClr val="807F83"/>
          </a:solidFill>
          <a:ln w="15875">
            <a:noFill/>
            <a:round/>
            <a:headEnd/>
            <a:tailEnd/>
          </a:ln>
        </p:spPr>
        <p:txBody>
          <a:bodyPr wrap="none" lIns="0" tIns="0" rIns="0" bIns="0" anchor="ctr"/>
          <a:lstStyle/>
          <a:p>
            <a:pPr algn="ctr" fontAlgn="auto">
              <a:spcBef>
                <a:spcPts val="0"/>
              </a:spcBef>
              <a:spcAft>
                <a:spcPts val="0"/>
              </a:spcAft>
              <a:defRPr/>
            </a:pPr>
            <a:r>
              <a:rPr lang="en-US" sz="1200" b="1" kern="0" dirty="0">
                <a:solidFill>
                  <a:srgbClr val="FFFFFF"/>
                </a:solidFill>
                <a:latin typeface="Arial"/>
                <a:ea typeface=""/>
              </a:rPr>
              <a:t>R</a:t>
            </a:r>
          </a:p>
        </p:txBody>
      </p:sp>
      <p:sp>
        <p:nvSpPr>
          <p:cNvPr id="10" name="Freeform 9"/>
          <p:cNvSpPr/>
          <p:nvPr/>
        </p:nvSpPr>
        <p:spPr bwMode="auto">
          <a:xfrm>
            <a:off x="3828771" y="2543654"/>
            <a:ext cx="4392000" cy="882201"/>
          </a:xfrm>
          <a:custGeom>
            <a:avLst/>
            <a:gdLst>
              <a:gd name="connsiteX0" fmla="*/ 0 w 4562573"/>
              <a:gd name="connsiteY0" fmla="*/ 876693 h 876693"/>
              <a:gd name="connsiteX1" fmla="*/ 603315 w 4562573"/>
              <a:gd name="connsiteY1" fmla="*/ 0 h 876693"/>
              <a:gd name="connsiteX2" fmla="*/ 4562573 w 4562573"/>
              <a:gd name="connsiteY2" fmla="*/ 0 h 876693"/>
              <a:gd name="connsiteX0" fmla="*/ 0 w 4579098"/>
              <a:gd name="connsiteY0" fmla="*/ 882201 h 882201"/>
              <a:gd name="connsiteX1" fmla="*/ 619840 w 4579098"/>
              <a:gd name="connsiteY1" fmla="*/ 0 h 882201"/>
              <a:gd name="connsiteX2" fmla="*/ 4579098 w 4579098"/>
              <a:gd name="connsiteY2" fmla="*/ 0 h 882201"/>
            </a:gdLst>
            <a:ahLst/>
            <a:cxnLst>
              <a:cxn ang="0">
                <a:pos x="connsiteX0" y="connsiteY0"/>
              </a:cxn>
              <a:cxn ang="0">
                <a:pos x="connsiteX1" y="connsiteY1"/>
              </a:cxn>
              <a:cxn ang="0">
                <a:pos x="connsiteX2" y="connsiteY2"/>
              </a:cxn>
            </a:cxnLst>
            <a:rect l="l" t="t" r="r" b="b"/>
            <a:pathLst>
              <a:path w="4579098" h="882201">
                <a:moveTo>
                  <a:pt x="0" y="882201"/>
                </a:moveTo>
                <a:lnTo>
                  <a:pt x="619840" y="0"/>
                </a:lnTo>
                <a:lnTo>
                  <a:pt x="4579098" y="0"/>
                </a:lnTo>
              </a:path>
            </a:pathLst>
          </a:custGeom>
          <a:noFill/>
          <a:ln w="38100" algn="ctr">
            <a:solidFill>
              <a:schemeClr val="accent1"/>
            </a:solidFill>
            <a:miter lim="800000"/>
            <a:headEnd type="none" w="med" len="med"/>
            <a:tailEnd type="triangle" w="med" len="med"/>
          </a:ln>
          <a:effectLst/>
          <a:extLst/>
        </p:spPr>
        <p:txBody>
          <a:bodyPr rtlCol="0" anchor="ctr"/>
          <a:lstStyle/>
          <a:p>
            <a:pPr algn="ctr" fontAlgn="auto">
              <a:spcBef>
                <a:spcPts val="0"/>
              </a:spcBef>
              <a:spcAft>
                <a:spcPts val="0"/>
              </a:spcAft>
            </a:pPr>
            <a:endParaRPr lang="en-GB" sz="1800" dirty="0">
              <a:solidFill>
                <a:srgbClr val="000000"/>
              </a:solidFill>
              <a:latin typeface="Arial"/>
              <a:ea typeface=""/>
            </a:endParaRPr>
          </a:p>
        </p:txBody>
      </p:sp>
      <p:cxnSp>
        <p:nvCxnSpPr>
          <p:cNvPr id="14" name="Straight Arrow Connector 13"/>
          <p:cNvCxnSpPr>
            <a:stCxn id="104" idx="6"/>
          </p:cNvCxnSpPr>
          <p:nvPr/>
        </p:nvCxnSpPr>
        <p:spPr bwMode="auto">
          <a:xfrm>
            <a:off x="3905992" y="3578723"/>
            <a:ext cx="2268000" cy="0"/>
          </a:xfrm>
          <a:prstGeom prst="straightConnector1">
            <a:avLst/>
          </a:prstGeom>
          <a:noFill/>
          <a:ln w="38100" cap="flat" cmpd="sng" algn="ctr">
            <a:solidFill>
              <a:schemeClr val="accent1">
                <a:lumMod val="60000"/>
                <a:lumOff val="40000"/>
              </a:schemeClr>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 name="Straight Arrow Connector 16"/>
          <p:cNvCxnSpPr/>
          <p:nvPr/>
        </p:nvCxnSpPr>
        <p:spPr bwMode="auto">
          <a:xfrm>
            <a:off x="6192207" y="3574423"/>
            <a:ext cx="2009403" cy="0"/>
          </a:xfrm>
          <a:prstGeom prst="straightConnector1">
            <a:avLst/>
          </a:prstGeom>
          <a:noFill/>
          <a:ln w="3810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 name="Freeform 17"/>
          <p:cNvSpPr/>
          <p:nvPr/>
        </p:nvSpPr>
        <p:spPr bwMode="auto">
          <a:xfrm>
            <a:off x="3821993" y="3737999"/>
            <a:ext cx="2340000" cy="904127"/>
          </a:xfrm>
          <a:custGeom>
            <a:avLst/>
            <a:gdLst>
              <a:gd name="connsiteX0" fmla="*/ 0 w 2393878"/>
              <a:gd name="connsiteY0" fmla="*/ 0 h 904126"/>
              <a:gd name="connsiteX1" fmla="*/ 626723 w 2393878"/>
              <a:gd name="connsiteY1" fmla="*/ 904126 h 904126"/>
              <a:gd name="connsiteX2" fmla="*/ 2393878 w 2393878"/>
              <a:gd name="connsiteY2" fmla="*/ 904126 h 904126"/>
            </a:gdLst>
            <a:ahLst/>
            <a:cxnLst>
              <a:cxn ang="0">
                <a:pos x="connsiteX0" y="connsiteY0"/>
              </a:cxn>
              <a:cxn ang="0">
                <a:pos x="connsiteX1" y="connsiteY1"/>
              </a:cxn>
              <a:cxn ang="0">
                <a:pos x="connsiteX2" y="connsiteY2"/>
              </a:cxn>
            </a:cxnLst>
            <a:rect l="l" t="t" r="r" b="b"/>
            <a:pathLst>
              <a:path w="2393878" h="904126">
                <a:moveTo>
                  <a:pt x="0" y="0"/>
                </a:moveTo>
                <a:lnTo>
                  <a:pt x="626723" y="904126"/>
                </a:lnTo>
                <a:lnTo>
                  <a:pt x="2393878" y="904126"/>
                </a:lnTo>
              </a:path>
            </a:pathLst>
          </a:custGeom>
          <a:noFill/>
          <a:ln w="38100" algn="ctr">
            <a:solidFill>
              <a:schemeClr val="accent6"/>
            </a:solidFill>
            <a:miter lim="800000"/>
            <a:headEnd type="none" w="med" len="med"/>
            <a:tailEnd type="triangle" w="med" len="med"/>
          </a:ln>
          <a:effectLst/>
          <a:extLst/>
        </p:spPr>
        <p:txBody>
          <a:bodyPr rtlCol="0" anchor="ctr"/>
          <a:lstStyle/>
          <a:p>
            <a:pPr algn="ctr" fontAlgn="auto">
              <a:spcBef>
                <a:spcPts val="0"/>
              </a:spcBef>
              <a:spcAft>
                <a:spcPts val="0"/>
              </a:spcAft>
            </a:pPr>
            <a:endParaRPr lang="en-GB" sz="1800" dirty="0">
              <a:solidFill>
                <a:srgbClr val="000000"/>
              </a:solidFill>
              <a:latin typeface="Arial"/>
              <a:ea typeface=""/>
            </a:endParaRPr>
          </a:p>
        </p:txBody>
      </p:sp>
      <p:sp>
        <p:nvSpPr>
          <p:cNvPr id="31" name="Rectangle 6"/>
          <p:cNvSpPr>
            <a:spLocks noChangeArrowheads="1"/>
          </p:cNvSpPr>
          <p:nvPr/>
        </p:nvSpPr>
        <p:spPr bwMode="auto">
          <a:xfrm flipH="1">
            <a:off x="2420034" y="3057927"/>
            <a:ext cx="895233" cy="1014884"/>
          </a:xfrm>
          <a:prstGeom prst="roundRect">
            <a:avLst/>
          </a:prstGeom>
          <a:solidFill>
            <a:schemeClr val="bg2"/>
          </a:solidFill>
          <a:ln w="9525">
            <a:noFill/>
            <a:round/>
            <a:headEnd/>
            <a:tailEnd/>
          </a:ln>
        </p:spPr>
        <p:txBody>
          <a:bodyPr lIns="18000" tIns="18000" rIns="18000" bIns="18000" anchor="ctr"/>
          <a:lstStyle/>
          <a:p>
            <a:pPr algn="ctr" fontAlgn="auto">
              <a:spcBef>
                <a:spcPts val="0"/>
              </a:spcBef>
              <a:spcAft>
                <a:spcPts val="0"/>
              </a:spcAft>
            </a:pPr>
            <a:r>
              <a:rPr lang="en-GB" sz="1200" b="1" dirty="0" smtClean="0">
                <a:solidFill>
                  <a:srgbClr val="FFFFFF"/>
                </a:solidFill>
                <a:latin typeface="Arial"/>
                <a:ea typeface=""/>
              </a:rPr>
              <a:t>Decision for DAPT duration: 1</a:t>
            </a:r>
            <a:r>
              <a:rPr lang="en-GB" sz="1200" b="1" dirty="0">
                <a:solidFill>
                  <a:srgbClr val="FFFFFF"/>
                </a:solidFill>
                <a:latin typeface="Arial"/>
                <a:ea typeface=""/>
              </a:rPr>
              <a:t>, 6 or 12 months</a:t>
            </a:r>
          </a:p>
        </p:txBody>
      </p:sp>
      <p:sp>
        <p:nvSpPr>
          <p:cNvPr id="32" name="Text Box 10"/>
          <p:cNvSpPr txBox="1">
            <a:spLocks noChangeArrowheads="1"/>
          </p:cNvSpPr>
          <p:nvPr/>
        </p:nvSpPr>
        <p:spPr bwMode="auto">
          <a:xfrm>
            <a:off x="5292080" y="5211561"/>
            <a:ext cx="1765956" cy="461665"/>
          </a:xfrm>
          <a:prstGeom prst="rect">
            <a:avLst/>
          </a:prstGeom>
          <a:noFill/>
          <a:ln>
            <a:noFill/>
          </a:ln>
          <a:extLst/>
        </p:spPr>
        <p:txBody>
          <a:bodyPr wrap="square">
            <a:spAutoFit/>
          </a:bodyPr>
          <a:lstStyle>
            <a:lvl1pPr>
              <a:defRPr sz="1600">
                <a:solidFill>
                  <a:schemeClr val="bg1"/>
                </a:solidFill>
                <a:latin typeface="Arial" charset="0"/>
                <a:cs typeface="Arial" charset="0"/>
              </a:defRPr>
            </a:lvl1pPr>
            <a:lvl2pPr marL="742950" indent="-285750">
              <a:defRPr sz="1600">
                <a:solidFill>
                  <a:schemeClr val="bg1"/>
                </a:solidFill>
                <a:latin typeface="Arial" charset="0"/>
                <a:cs typeface="Arial" charset="0"/>
              </a:defRPr>
            </a:lvl2pPr>
            <a:lvl3pPr marL="1143000" indent="-228600">
              <a:defRPr sz="1600">
                <a:solidFill>
                  <a:schemeClr val="bg1"/>
                </a:solidFill>
                <a:latin typeface="Arial" charset="0"/>
                <a:cs typeface="Arial" charset="0"/>
              </a:defRPr>
            </a:lvl3pPr>
            <a:lvl4pPr marL="1600200" indent="-228600">
              <a:defRPr sz="1600">
                <a:solidFill>
                  <a:schemeClr val="bg1"/>
                </a:solidFill>
                <a:latin typeface="Arial" charset="0"/>
                <a:cs typeface="Arial" charset="0"/>
              </a:defRPr>
            </a:lvl4pPr>
            <a:lvl5pPr marL="2057400" indent="-228600">
              <a:defRPr sz="1600">
                <a:solidFill>
                  <a:schemeClr val="bg1"/>
                </a:solidFill>
                <a:latin typeface="Arial" charset="0"/>
                <a:cs typeface="Arial" charset="0"/>
              </a:defRPr>
            </a:lvl5pPr>
            <a:lvl6pPr marL="2514600" indent="-228600" algn="ctr" eaLnBrk="0" fontAlgn="base" hangingPunct="0">
              <a:spcBef>
                <a:spcPct val="0"/>
              </a:spcBef>
              <a:spcAft>
                <a:spcPct val="0"/>
              </a:spcAft>
              <a:defRPr sz="1600">
                <a:solidFill>
                  <a:schemeClr val="bg1"/>
                </a:solidFill>
                <a:latin typeface="Arial" charset="0"/>
                <a:cs typeface="Arial" charset="0"/>
              </a:defRPr>
            </a:lvl6pPr>
            <a:lvl7pPr marL="2971800" indent="-228600" algn="ctr" eaLnBrk="0" fontAlgn="base" hangingPunct="0">
              <a:spcBef>
                <a:spcPct val="0"/>
              </a:spcBef>
              <a:spcAft>
                <a:spcPct val="0"/>
              </a:spcAft>
              <a:defRPr sz="1600">
                <a:solidFill>
                  <a:schemeClr val="bg1"/>
                </a:solidFill>
                <a:latin typeface="Arial" charset="0"/>
                <a:cs typeface="Arial" charset="0"/>
              </a:defRPr>
            </a:lvl7pPr>
            <a:lvl8pPr marL="3429000" indent="-228600" algn="ctr" eaLnBrk="0" fontAlgn="base" hangingPunct="0">
              <a:spcBef>
                <a:spcPct val="0"/>
              </a:spcBef>
              <a:spcAft>
                <a:spcPct val="0"/>
              </a:spcAft>
              <a:defRPr sz="1600">
                <a:solidFill>
                  <a:schemeClr val="bg1"/>
                </a:solidFill>
                <a:latin typeface="Arial" charset="0"/>
                <a:cs typeface="Arial" charset="0"/>
              </a:defRPr>
            </a:lvl8pPr>
            <a:lvl9pPr marL="3886200" indent="-228600" algn="ctr" eaLnBrk="0" fontAlgn="base" hangingPunct="0">
              <a:spcBef>
                <a:spcPct val="0"/>
              </a:spcBef>
              <a:spcAft>
                <a:spcPct val="0"/>
              </a:spcAft>
              <a:defRPr sz="1600">
                <a:solidFill>
                  <a:schemeClr val="bg1"/>
                </a:solidFill>
                <a:latin typeface="Arial" charset="0"/>
                <a:cs typeface="Arial" charset="0"/>
              </a:defRPr>
            </a:lvl9pPr>
          </a:lstStyle>
          <a:p>
            <a:pPr algn="ctr" fontAlgn="auto">
              <a:spcBef>
                <a:spcPts val="0"/>
              </a:spcBef>
              <a:spcAft>
                <a:spcPts val="0"/>
              </a:spcAft>
              <a:defRPr/>
            </a:pPr>
            <a:r>
              <a:rPr lang="en-US" sz="1200" kern="0" dirty="0" smtClean="0">
                <a:solidFill>
                  <a:srgbClr val="000000">
                    <a:lumMod val="65000"/>
                    <a:lumOff val="35000"/>
                  </a:srgbClr>
                </a:solidFill>
                <a:ea typeface=""/>
              </a:rPr>
              <a:t>DAPT duration</a:t>
            </a:r>
            <a:r>
              <a:rPr lang="en-US" sz="1200" kern="0" dirty="0">
                <a:solidFill>
                  <a:srgbClr val="000000">
                    <a:lumMod val="65000"/>
                    <a:lumOff val="35000"/>
                  </a:srgbClr>
                </a:solidFill>
                <a:ea typeface=""/>
              </a:rPr>
              <a:t/>
            </a:r>
            <a:br>
              <a:rPr lang="en-US" sz="1200" kern="0" dirty="0">
                <a:solidFill>
                  <a:srgbClr val="000000">
                    <a:lumMod val="65000"/>
                    <a:lumOff val="35000"/>
                  </a:srgbClr>
                </a:solidFill>
                <a:ea typeface=""/>
              </a:rPr>
            </a:br>
            <a:r>
              <a:rPr lang="en-US" sz="1200" kern="0" dirty="0">
                <a:solidFill>
                  <a:srgbClr val="000000">
                    <a:lumMod val="65000"/>
                    <a:lumOff val="35000"/>
                  </a:srgbClr>
                </a:solidFill>
                <a:ea typeface=""/>
              </a:rPr>
              <a:t>(</a:t>
            </a:r>
            <a:r>
              <a:rPr lang="en-US" sz="1200" kern="0" dirty="0" smtClean="0">
                <a:solidFill>
                  <a:srgbClr val="000000">
                    <a:lumMod val="65000"/>
                    <a:lumOff val="35000"/>
                  </a:srgbClr>
                </a:solidFill>
                <a:ea typeface=""/>
              </a:rPr>
              <a:t>1 or 6 </a:t>
            </a:r>
            <a:r>
              <a:rPr lang="en-US" sz="1200" kern="0" dirty="0">
                <a:solidFill>
                  <a:srgbClr val="000000">
                    <a:lumMod val="65000"/>
                    <a:lumOff val="35000"/>
                  </a:srgbClr>
                </a:solidFill>
                <a:ea typeface=""/>
              </a:rPr>
              <a:t>months)</a:t>
            </a:r>
          </a:p>
        </p:txBody>
      </p:sp>
      <p:cxnSp>
        <p:nvCxnSpPr>
          <p:cNvPr id="34" name="Straight Connector 3"/>
          <p:cNvCxnSpPr>
            <a:cxnSpLocks noChangeShapeType="1"/>
          </p:cNvCxnSpPr>
          <p:nvPr/>
        </p:nvCxnSpPr>
        <p:spPr bwMode="auto">
          <a:xfrm flipH="1">
            <a:off x="8190731" y="3583253"/>
            <a:ext cx="5700" cy="1634937"/>
          </a:xfrm>
          <a:prstGeom prst="line">
            <a:avLst/>
          </a:prstGeom>
          <a:noFill/>
          <a:ln w="28575" algn="ctr">
            <a:solidFill>
              <a:schemeClr val="tx2"/>
            </a:solidFill>
            <a:prstDash val="sysDash"/>
            <a:round/>
            <a:headEnd/>
            <a:tailEnd/>
          </a:ln>
          <a:extLst>
            <a:ext uri="{909E8E84-426E-40DD-AFC4-6F175D3DCCD1}">
              <a14:hiddenFill xmlns:a14="http://schemas.microsoft.com/office/drawing/2010/main">
                <a:noFill/>
              </a14:hiddenFill>
            </a:ext>
          </a:extLst>
        </p:spPr>
      </p:cxnSp>
      <p:pic>
        <p:nvPicPr>
          <p:cNvPr id="33" name="Picture 32"/>
          <p:cNvPicPr>
            <a:picLocks noChangeAspect="1"/>
          </p:cNvPicPr>
          <p:nvPr/>
        </p:nvPicPr>
        <p:blipFill rotWithShape="1">
          <a:blip r:embed="rId3" cstate="print">
            <a:extLst>
              <a:ext uri="{28A0092B-C50C-407E-A947-70E740481C1C}">
                <a14:useLocalDpi xmlns:a14="http://schemas.microsoft.com/office/drawing/2010/main" val="0"/>
              </a:ext>
            </a:extLst>
          </a:blip>
          <a:srcRect l="9029" t="23108" r="9057" b="14356"/>
          <a:stretch/>
        </p:blipFill>
        <p:spPr>
          <a:xfrm>
            <a:off x="7727173" y="6525345"/>
            <a:ext cx="1440000" cy="327539"/>
          </a:xfrm>
          <a:prstGeom prst="rect">
            <a:avLst/>
          </a:prstGeom>
        </p:spPr>
      </p:pic>
      <p:sp>
        <p:nvSpPr>
          <p:cNvPr id="28" name="Rettangolo 27"/>
          <p:cNvSpPr/>
          <p:nvPr/>
        </p:nvSpPr>
        <p:spPr>
          <a:xfrm rot="16200000">
            <a:off x="8097009" y="5392568"/>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extLst>
      <p:ext uri="{BB962C8B-B14F-4D97-AF65-F5344CB8AC3E}">
        <p14:creationId xmlns:p14="http://schemas.microsoft.com/office/powerpoint/2010/main" val="220944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p:cNvPicPr>
            <a:picLocks noChangeArrowheads="1"/>
          </p:cNvPicPr>
          <p:nvPr/>
        </p:nvPicPr>
        <p:blipFill rotWithShape="1">
          <a:blip r:embed="rId3" cstate="print">
            <a:extLst>
              <a:ext uri="{28A0092B-C50C-407E-A947-70E740481C1C}">
                <a14:useLocalDpi xmlns:a14="http://schemas.microsoft.com/office/drawing/2010/main" val="0"/>
              </a:ext>
            </a:extLst>
          </a:blip>
          <a:srcRect l="42857" r="54878" b="36929"/>
          <a:stretch/>
        </p:blipFill>
        <p:spPr bwMode="auto">
          <a:xfrm>
            <a:off x="1263142" y="2443953"/>
            <a:ext cx="200025" cy="3494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rrowheads="1"/>
          </p:cNvPicPr>
          <p:nvPr/>
        </p:nvPicPr>
        <p:blipFill rotWithShape="1">
          <a:blip r:embed="rId3" cstate="print">
            <a:extLst>
              <a:ext uri="{28A0092B-C50C-407E-A947-70E740481C1C}">
                <a14:useLocalDpi xmlns:a14="http://schemas.microsoft.com/office/drawing/2010/main" val="0"/>
              </a:ext>
            </a:extLst>
          </a:blip>
          <a:srcRect l="47476" b="36929"/>
          <a:stretch/>
        </p:blipFill>
        <p:spPr bwMode="auto">
          <a:xfrm>
            <a:off x="1429828" y="2443952"/>
            <a:ext cx="4639491" cy="3494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12000" y="148994"/>
            <a:ext cx="8281175" cy="861774"/>
          </a:xfrm>
        </p:spPr>
        <p:txBody>
          <a:bodyPr/>
          <a:lstStyle/>
          <a:p>
            <a:r>
              <a:rPr lang="en-US" dirty="0"/>
              <a:t>Both </a:t>
            </a:r>
            <a:r>
              <a:rPr lang="en-US" dirty="0" smtClean="0"/>
              <a:t>Rivaroxaban Strategies was Associated With Significantly Improved Safety</a:t>
            </a:r>
            <a:endParaRPr lang="en-US" dirty="0"/>
          </a:p>
        </p:txBody>
      </p:sp>
      <p:sp>
        <p:nvSpPr>
          <p:cNvPr id="5" name="TextBox 3"/>
          <p:cNvSpPr txBox="1"/>
          <p:nvPr/>
        </p:nvSpPr>
        <p:spPr>
          <a:xfrm>
            <a:off x="503548" y="6588225"/>
            <a:ext cx="8306733" cy="153888"/>
          </a:xfrm>
          <a:prstGeom prst="rect">
            <a:avLst/>
          </a:prstGeom>
          <a:noFill/>
        </p:spPr>
        <p:txBody>
          <a:bodyPr wrap="square" lIns="0" tIns="0" rIns="0" bIns="0" rtlCol="0" anchor="b" anchorCtr="0">
            <a:spAutoFit/>
          </a:bodyPr>
          <a:lstStyle/>
          <a:p>
            <a:pPr>
              <a:spcBef>
                <a:spcPts val="600"/>
              </a:spcBef>
            </a:pPr>
            <a:r>
              <a:rPr lang="en-GB" sz="1000" dirty="0">
                <a:solidFill>
                  <a:srgbClr val="000000">
                    <a:lumMod val="65000"/>
                    <a:lumOff val="35000"/>
                  </a:srgbClr>
                </a:solidFill>
                <a:latin typeface="Arial"/>
                <a:ea typeface=""/>
              </a:rPr>
              <a:t>Gibson CM et al, </a:t>
            </a:r>
            <a:r>
              <a:rPr lang="en-GB" sz="1000" i="1" dirty="0">
                <a:solidFill>
                  <a:srgbClr val="000000">
                    <a:lumMod val="65000"/>
                    <a:lumOff val="35000"/>
                  </a:srgbClr>
                </a:solidFill>
                <a:latin typeface="Arial"/>
                <a:ea typeface=""/>
              </a:rPr>
              <a:t>New </a:t>
            </a:r>
            <a:r>
              <a:rPr lang="en-GB" sz="1000" i="1" dirty="0" err="1">
                <a:solidFill>
                  <a:srgbClr val="000000">
                    <a:lumMod val="65000"/>
                    <a:lumOff val="35000"/>
                  </a:srgbClr>
                </a:solidFill>
                <a:latin typeface="Arial"/>
                <a:ea typeface=""/>
              </a:rPr>
              <a:t>Engl</a:t>
            </a:r>
            <a:r>
              <a:rPr lang="en-GB" sz="1000" i="1" dirty="0">
                <a:solidFill>
                  <a:srgbClr val="000000">
                    <a:lumMod val="65000"/>
                    <a:lumOff val="35000"/>
                  </a:srgbClr>
                </a:solidFill>
                <a:latin typeface="Arial"/>
                <a:ea typeface=""/>
              </a:rPr>
              <a:t> J Med </a:t>
            </a:r>
            <a:r>
              <a:rPr lang="en-GB" sz="1000" dirty="0">
                <a:solidFill>
                  <a:srgbClr val="000000">
                    <a:lumMod val="65000"/>
                    <a:lumOff val="35000"/>
                  </a:srgbClr>
                </a:solidFill>
                <a:latin typeface="Arial"/>
                <a:ea typeface=""/>
              </a:rPr>
              <a:t>2016; </a:t>
            </a:r>
            <a:r>
              <a:rPr lang="en-GB" sz="1000" dirty="0" err="1">
                <a:solidFill>
                  <a:srgbClr val="000000">
                    <a:lumMod val="65000"/>
                    <a:lumOff val="35000"/>
                  </a:srgbClr>
                </a:solidFill>
                <a:latin typeface="Arial"/>
                <a:ea typeface=""/>
              </a:rPr>
              <a:t>doi</a:t>
            </a:r>
            <a:r>
              <a:rPr lang="en-GB" sz="1000" dirty="0">
                <a:solidFill>
                  <a:srgbClr val="000000">
                    <a:lumMod val="65000"/>
                    <a:lumOff val="35000"/>
                  </a:srgbClr>
                </a:solidFill>
                <a:latin typeface="Arial"/>
                <a:ea typeface=""/>
              </a:rPr>
              <a:t>: </a:t>
            </a:r>
            <a:r>
              <a:rPr lang="en-GB" sz="1000" dirty="0" smtClean="0">
                <a:solidFill>
                  <a:srgbClr val="000000">
                    <a:lumMod val="65000"/>
                    <a:lumOff val="35000"/>
                  </a:srgbClr>
                </a:solidFill>
                <a:latin typeface="Arial"/>
                <a:ea typeface=""/>
              </a:rPr>
              <a:t>10.1056/NEJMoa1611594</a:t>
            </a:r>
            <a:endParaRPr lang="en-GB" sz="1000" i="1" dirty="0">
              <a:solidFill>
                <a:srgbClr val="000000">
                  <a:lumMod val="65000"/>
                  <a:lumOff val="35000"/>
                </a:srgbClr>
              </a:solidFill>
              <a:latin typeface="Arial"/>
              <a:ea typeface=""/>
            </a:endParaRPr>
          </a:p>
        </p:txBody>
      </p:sp>
      <p:sp>
        <p:nvSpPr>
          <p:cNvPr id="11" name="TextBox 10"/>
          <p:cNvSpPr txBox="1"/>
          <p:nvPr/>
        </p:nvSpPr>
        <p:spPr>
          <a:xfrm rot="16200000">
            <a:off x="-801670" y="3673467"/>
            <a:ext cx="3135836" cy="525401"/>
          </a:xfrm>
          <a:prstGeom prst="rect">
            <a:avLst/>
          </a:prstGeom>
          <a:noFill/>
        </p:spPr>
        <p:txBody>
          <a:bodyPr wrap="none" lIns="90000" tIns="46800" rIns="90000" bIns="46800" rtlCol="0" anchor="ctr">
            <a:spAutoFit/>
          </a:bodyPr>
          <a:lstStyle/>
          <a:p>
            <a:pPr algn="ctr">
              <a:spcBef>
                <a:spcPct val="50000"/>
              </a:spcBef>
            </a:pPr>
            <a:r>
              <a:rPr lang="en-GB" sz="1400" b="1" dirty="0">
                <a:solidFill>
                  <a:srgbClr val="000000">
                    <a:lumMod val="65000"/>
                    <a:lumOff val="35000"/>
                  </a:srgbClr>
                </a:solidFill>
                <a:latin typeface="Arial"/>
                <a:ea typeface=""/>
              </a:rPr>
              <a:t>TIMI major, TIMI minor or bleeding </a:t>
            </a:r>
            <a:br>
              <a:rPr lang="en-GB" sz="1400" b="1" dirty="0">
                <a:solidFill>
                  <a:srgbClr val="000000">
                    <a:lumMod val="65000"/>
                    <a:lumOff val="35000"/>
                  </a:srgbClr>
                </a:solidFill>
                <a:latin typeface="Arial"/>
                <a:ea typeface=""/>
              </a:rPr>
            </a:br>
            <a:r>
              <a:rPr lang="en-GB" sz="1400" b="1" dirty="0">
                <a:solidFill>
                  <a:srgbClr val="000000">
                    <a:lumMod val="65000"/>
                    <a:lumOff val="35000"/>
                  </a:srgbClr>
                </a:solidFill>
                <a:latin typeface="Arial"/>
                <a:ea typeface=""/>
              </a:rPr>
              <a:t>requiring medical attention (%)</a:t>
            </a:r>
          </a:p>
        </p:txBody>
      </p:sp>
      <p:sp>
        <p:nvSpPr>
          <p:cNvPr id="28" name="TextBox 27"/>
          <p:cNvSpPr txBox="1"/>
          <p:nvPr/>
        </p:nvSpPr>
        <p:spPr>
          <a:xfrm>
            <a:off x="3245385" y="5747334"/>
            <a:ext cx="1172350" cy="309958"/>
          </a:xfrm>
          <a:prstGeom prst="rect">
            <a:avLst/>
          </a:prstGeom>
          <a:noFill/>
        </p:spPr>
        <p:txBody>
          <a:bodyPr wrap="none" lIns="90000" tIns="46800" rIns="90000" bIns="46800" rtlCol="0" anchor="t">
            <a:spAutoFit/>
          </a:bodyPr>
          <a:lstStyle/>
          <a:p>
            <a:pPr algn="ctr">
              <a:spcBef>
                <a:spcPct val="50000"/>
              </a:spcBef>
            </a:pPr>
            <a:r>
              <a:rPr lang="en-GB" sz="1400" b="1" dirty="0">
                <a:solidFill>
                  <a:srgbClr val="000000">
                    <a:lumMod val="65000"/>
                    <a:lumOff val="35000"/>
                  </a:srgbClr>
                </a:solidFill>
                <a:latin typeface="Arial"/>
                <a:ea typeface=""/>
              </a:rPr>
              <a:t>Time (days)</a:t>
            </a:r>
          </a:p>
        </p:txBody>
      </p:sp>
      <p:sp>
        <p:nvSpPr>
          <p:cNvPr id="12" name="TextBox 11"/>
          <p:cNvSpPr txBox="1"/>
          <p:nvPr/>
        </p:nvSpPr>
        <p:spPr>
          <a:xfrm>
            <a:off x="515566" y="1353180"/>
            <a:ext cx="8530780" cy="309958"/>
          </a:xfrm>
          <a:prstGeom prst="rect">
            <a:avLst/>
          </a:prstGeom>
          <a:noFill/>
        </p:spPr>
        <p:txBody>
          <a:bodyPr wrap="square" lIns="90000" tIns="46800" rIns="90000" bIns="46800" rtlCol="0" anchor="t">
            <a:spAutoFit/>
          </a:bodyPr>
          <a:lstStyle/>
          <a:p>
            <a:pPr>
              <a:spcBef>
                <a:spcPct val="50000"/>
              </a:spcBef>
            </a:pPr>
            <a:r>
              <a:rPr lang="en-GB" sz="1400" b="1" spc="-30" dirty="0">
                <a:solidFill>
                  <a:srgbClr val="000000">
                    <a:lumMod val="65000"/>
                    <a:lumOff val="35000"/>
                  </a:srgbClr>
                </a:solidFill>
                <a:latin typeface="Arial"/>
                <a:ea typeface=""/>
              </a:rPr>
              <a:t>Rivaroxaban 15 mg OD plus single antiplatelet vs VKA plus DAPT: </a:t>
            </a:r>
            <a:r>
              <a:rPr lang="en-GB" sz="1400" spc="-30" dirty="0">
                <a:solidFill>
                  <a:srgbClr val="000000">
                    <a:lumMod val="65000"/>
                    <a:lumOff val="35000"/>
                  </a:srgbClr>
                </a:solidFill>
                <a:latin typeface="Arial"/>
                <a:ea typeface=""/>
              </a:rPr>
              <a:t>HR=0.59; (95% CI 0.47–0.76); </a:t>
            </a:r>
            <a:r>
              <a:rPr lang="en-GB" sz="1400" i="1" spc="-30" dirty="0">
                <a:solidFill>
                  <a:srgbClr val="000000">
                    <a:lumMod val="65000"/>
                    <a:lumOff val="35000"/>
                  </a:srgbClr>
                </a:solidFill>
                <a:latin typeface="Arial"/>
                <a:ea typeface=""/>
              </a:rPr>
              <a:t>p</a:t>
            </a:r>
            <a:r>
              <a:rPr lang="en-GB" sz="1400" spc="-30" dirty="0">
                <a:solidFill>
                  <a:srgbClr val="000000">
                    <a:lumMod val="65000"/>
                    <a:lumOff val="35000"/>
                  </a:srgbClr>
                </a:solidFill>
                <a:latin typeface="Arial"/>
                <a:ea typeface=""/>
              </a:rPr>
              <a:t>&lt;0.001</a:t>
            </a:r>
          </a:p>
        </p:txBody>
      </p:sp>
      <p:sp>
        <p:nvSpPr>
          <p:cNvPr id="13" name="TextBox 12"/>
          <p:cNvSpPr txBox="1"/>
          <p:nvPr/>
        </p:nvSpPr>
        <p:spPr>
          <a:xfrm>
            <a:off x="515566" y="1649232"/>
            <a:ext cx="8233147" cy="309958"/>
          </a:xfrm>
          <a:prstGeom prst="rect">
            <a:avLst/>
          </a:prstGeom>
          <a:noFill/>
        </p:spPr>
        <p:txBody>
          <a:bodyPr wrap="square" lIns="90000" tIns="46800" rIns="90000" bIns="46800" rtlCol="0" anchor="t">
            <a:spAutoFit/>
          </a:bodyPr>
          <a:lstStyle/>
          <a:p>
            <a:pPr>
              <a:spcBef>
                <a:spcPct val="50000"/>
              </a:spcBef>
            </a:pPr>
            <a:r>
              <a:rPr lang="en-GB" sz="1400" b="1" spc="-30" dirty="0">
                <a:solidFill>
                  <a:srgbClr val="000000">
                    <a:lumMod val="65000"/>
                    <a:lumOff val="35000"/>
                  </a:srgbClr>
                </a:solidFill>
                <a:latin typeface="Arial"/>
                <a:ea typeface=""/>
              </a:rPr>
              <a:t>Rivaroxaban 2.5 mg BID plus DAPT vs VKA plus DAPT: </a:t>
            </a:r>
            <a:r>
              <a:rPr lang="en-GB" sz="1400" spc="-30" dirty="0">
                <a:solidFill>
                  <a:srgbClr val="000000">
                    <a:lumMod val="65000"/>
                    <a:lumOff val="35000"/>
                  </a:srgbClr>
                </a:solidFill>
                <a:latin typeface="Arial"/>
                <a:ea typeface=""/>
              </a:rPr>
              <a:t>HR=0.63 (95% CI 0.50–0.80); </a:t>
            </a:r>
            <a:r>
              <a:rPr lang="en-GB" sz="1400" i="1" spc="-30" dirty="0">
                <a:solidFill>
                  <a:srgbClr val="000000">
                    <a:lumMod val="65000"/>
                    <a:lumOff val="35000"/>
                  </a:srgbClr>
                </a:solidFill>
                <a:latin typeface="Arial"/>
                <a:ea typeface=""/>
              </a:rPr>
              <a:t>p</a:t>
            </a:r>
            <a:r>
              <a:rPr lang="en-GB" sz="1400" spc="-30" dirty="0">
                <a:solidFill>
                  <a:srgbClr val="000000">
                    <a:lumMod val="65000"/>
                    <a:lumOff val="35000"/>
                  </a:srgbClr>
                </a:solidFill>
                <a:latin typeface="Arial"/>
                <a:ea typeface=""/>
              </a:rPr>
              <a:t>&lt;0.001</a:t>
            </a:r>
          </a:p>
        </p:txBody>
      </p:sp>
      <p:sp>
        <p:nvSpPr>
          <p:cNvPr id="32" name="TextBox 31"/>
          <p:cNvSpPr txBox="1"/>
          <p:nvPr/>
        </p:nvSpPr>
        <p:spPr>
          <a:xfrm>
            <a:off x="1007575" y="2290246"/>
            <a:ext cx="380530"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30</a:t>
            </a:r>
          </a:p>
        </p:txBody>
      </p:sp>
      <p:sp>
        <p:nvSpPr>
          <p:cNvPr id="33" name="TextBox 32"/>
          <p:cNvSpPr txBox="1"/>
          <p:nvPr/>
        </p:nvSpPr>
        <p:spPr>
          <a:xfrm>
            <a:off x="1007575" y="2772626"/>
            <a:ext cx="380530"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25</a:t>
            </a:r>
          </a:p>
        </p:txBody>
      </p:sp>
      <p:sp>
        <p:nvSpPr>
          <p:cNvPr id="34" name="TextBox 33"/>
          <p:cNvSpPr txBox="1"/>
          <p:nvPr/>
        </p:nvSpPr>
        <p:spPr>
          <a:xfrm>
            <a:off x="1007575" y="3290190"/>
            <a:ext cx="380530"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20</a:t>
            </a:r>
          </a:p>
        </p:txBody>
      </p:sp>
      <p:sp>
        <p:nvSpPr>
          <p:cNvPr id="35" name="TextBox 34"/>
          <p:cNvSpPr txBox="1"/>
          <p:nvPr/>
        </p:nvSpPr>
        <p:spPr>
          <a:xfrm>
            <a:off x="1007575" y="3784063"/>
            <a:ext cx="380530"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15</a:t>
            </a:r>
          </a:p>
        </p:txBody>
      </p:sp>
      <p:sp>
        <p:nvSpPr>
          <p:cNvPr id="36" name="TextBox 35"/>
          <p:cNvSpPr txBox="1"/>
          <p:nvPr/>
        </p:nvSpPr>
        <p:spPr>
          <a:xfrm>
            <a:off x="1007575" y="4273158"/>
            <a:ext cx="380530"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10</a:t>
            </a:r>
          </a:p>
        </p:txBody>
      </p:sp>
      <p:sp>
        <p:nvSpPr>
          <p:cNvPr id="37" name="TextBox 36"/>
          <p:cNvSpPr txBox="1"/>
          <p:nvPr/>
        </p:nvSpPr>
        <p:spPr>
          <a:xfrm>
            <a:off x="1106966" y="4760098"/>
            <a:ext cx="281144"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5</a:t>
            </a:r>
          </a:p>
        </p:txBody>
      </p:sp>
      <p:sp>
        <p:nvSpPr>
          <p:cNvPr id="38" name="TextBox 37"/>
          <p:cNvSpPr txBox="1"/>
          <p:nvPr/>
        </p:nvSpPr>
        <p:spPr>
          <a:xfrm>
            <a:off x="1106966" y="5275378"/>
            <a:ext cx="281144" cy="309958"/>
          </a:xfrm>
          <a:prstGeom prst="rect">
            <a:avLst/>
          </a:prstGeom>
          <a:noFill/>
        </p:spPr>
        <p:txBody>
          <a:bodyPr wrap="none" lIns="90000" tIns="46800" rIns="90000" bIns="46800" rtlCol="0" anchor="ctr">
            <a:spAutoFit/>
          </a:bodyPr>
          <a:lstStyle/>
          <a:p>
            <a:pPr algn="r">
              <a:spcBef>
                <a:spcPct val="50000"/>
              </a:spcBef>
            </a:pPr>
            <a:r>
              <a:rPr lang="en-GB" sz="1400" dirty="0">
                <a:solidFill>
                  <a:srgbClr val="000000">
                    <a:lumMod val="65000"/>
                    <a:lumOff val="35000"/>
                  </a:srgbClr>
                </a:solidFill>
                <a:latin typeface="Arial"/>
                <a:ea typeface=""/>
              </a:rPr>
              <a:t>0</a:t>
            </a:r>
          </a:p>
        </p:txBody>
      </p:sp>
      <p:sp>
        <p:nvSpPr>
          <p:cNvPr id="39" name="TextBox 38"/>
          <p:cNvSpPr txBox="1"/>
          <p:nvPr/>
        </p:nvSpPr>
        <p:spPr>
          <a:xfrm>
            <a:off x="1307431" y="5512476"/>
            <a:ext cx="281144"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0</a:t>
            </a:r>
          </a:p>
        </p:txBody>
      </p:sp>
      <p:sp>
        <p:nvSpPr>
          <p:cNvPr id="40" name="TextBox 39"/>
          <p:cNvSpPr txBox="1"/>
          <p:nvPr/>
        </p:nvSpPr>
        <p:spPr>
          <a:xfrm>
            <a:off x="1639994" y="5512476"/>
            <a:ext cx="380530"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30</a:t>
            </a:r>
          </a:p>
        </p:txBody>
      </p:sp>
      <p:sp>
        <p:nvSpPr>
          <p:cNvPr id="41" name="TextBox 40"/>
          <p:cNvSpPr txBox="1"/>
          <p:nvPr/>
        </p:nvSpPr>
        <p:spPr>
          <a:xfrm>
            <a:off x="2007850" y="5512476"/>
            <a:ext cx="380530"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60</a:t>
            </a:r>
          </a:p>
        </p:txBody>
      </p:sp>
      <p:sp>
        <p:nvSpPr>
          <p:cNvPr id="42" name="TextBox 41"/>
          <p:cNvSpPr txBox="1"/>
          <p:nvPr/>
        </p:nvSpPr>
        <p:spPr>
          <a:xfrm>
            <a:off x="2383754" y="5512476"/>
            <a:ext cx="380530"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90</a:t>
            </a:r>
          </a:p>
        </p:txBody>
      </p:sp>
      <p:sp>
        <p:nvSpPr>
          <p:cNvPr id="43" name="TextBox 42"/>
          <p:cNvSpPr txBox="1"/>
          <p:nvPr/>
        </p:nvSpPr>
        <p:spPr>
          <a:xfrm>
            <a:off x="3467846" y="5512476"/>
            <a:ext cx="479916"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180</a:t>
            </a:r>
          </a:p>
        </p:txBody>
      </p:sp>
      <p:sp>
        <p:nvSpPr>
          <p:cNvPr id="44" name="TextBox 43"/>
          <p:cNvSpPr txBox="1"/>
          <p:nvPr/>
        </p:nvSpPr>
        <p:spPr>
          <a:xfrm>
            <a:off x="4604820" y="5512476"/>
            <a:ext cx="479916"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270</a:t>
            </a:r>
          </a:p>
        </p:txBody>
      </p:sp>
      <p:sp>
        <p:nvSpPr>
          <p:cNvPr id="45" name="TextBox 44"/>
          <p:cNvSpPr txBox="1"/>
          <p:nvPr/>
        </p:nvSpPr>
        <p:spPr>
          <a:xfrm>
            <a:off x="5732841" y="5512476"/>
            <a:ext cx="479916" cy="309958"/>
          </a:xfrm>
          <a:prstGeom prst="rect">
            <a:avLst/>
          </a:prstGeom>
          <a:noFill/>
        </p:spPr>
        <p:txBody>
          <a:bodyPr wrap="none" lIns="90000" tIns="46800" rIns="90000" bIns="46800" rtlCol="0" anchor="t">
            <a:spAutoFit/>
          </a:bodyPr>
          <a:lstStyle/>
          <a:p>
            <a:pPr algn="ctr">
              <a:spcBef>
                <a:spcPct val="50000"/>
              </a:spcBef>
            </a:pPr>
            <a:r>
              <a:rPr lang="en-GB" sz="1400" dirty="0">
                <a:solidFill>
                  <a:srgbClr val="000000">
                    <a:lumMod val="65000"/>
                    <a:lumOff val="35000"/>
                  </a:srgbClr>
                </a:solidFill>
                <a:latin typeface="Arial"/>
                <a:ea typeface=""/>
              </a:rPr>
              <a:t>360</a:t>
            </a:r>
          </a:p>
        </p:txBody>
      </p:sp>
      <p:pic>
        <p:nvPicPr>
          <p:cNvPr id="29" name="Picture 28"/>
          <p:cNvPicPr>
            <a:picLocks noChangeAspect="1"/>
          </p:cNvPicPr>
          <p:nvPr/>
        </p:nvPicPr>
        <p:blipFill rotWithShape="1">
          <a:blip r:embed="rId4" cstate="print">
            <a:extLst>
              <a:ext uri="{28A0092B-C50C-407E-A947-70E740481C1C}">
                <a14:useLocalDpi xmlns:a14="http://schemas.microsoft.com/office/drawing/2010/main" val="0"/>
              </a:ext>
            </a:extLst>
          </a:blip>
          <a:srcRect l="9029" t="23108" r="9057" b="14356"/>
          <a:stretch/>
        </p:blipFill>
        <p:spPr>
          <a:xfrm>
            <a:off x="7727173" y="6525345"/>
            <a:ext cx="1440000" cy="327539"/>
          </a:xfrm>
          <a:prstGeom prst="rect">
            <a:avLst/>
          </a:prstGeom>
        </p:spPr>
      </p:pic>
      <p:sp>
        <p:nvSpPr>
          <p:cNvPr id="46" name="TextBox 45"/>
          <p:cNvSpPr txBox="1"/>
          <p:nvPr/>
        </p:nvSpPr>
        <p:spPr>
          <a:xfrm>
            <a:off x="6061718" y="2597578"/>
            <a:ext cx="872959" cy="340735"/>
          </a:xfrm>
          <a:prstGeom prst="rect">
            <a:avLst/>
          </a:prstGeom>
          <a:noFill/>
        </p:spPr>
        <p:txBody>
          <a:bodyPr wrap="square" lIns="90000" tIns="46800" rIns="90000" bIns="46800" rtlCol="0" anchor="ctr">
            <a:spAutoFit/>
          </a:bodyPr>
          <a:lstStyle/>
          <a:p>
            <a:pPr>
              <a:spcBef>
                <a:spcPct val="50000"/>
              </a:spcBef>
            </a:pPr>
            <a:r>
              <a:rPr lang="en-GB" sz="1600" b="1" dirty="0">
                <a:solidFill>
                  <a:srgbClr val="6F3130"/>
                </a:solidFill>
                <a:latin typeface="Arial"/>
                <a:ea typeface=""/>
              </a:rPr>
              <a:t>26.7%</a:t>
            </a:r>
          </a:p>
        </p:txBody>
      </p:sp>
      <p:sp>
        <p:nvSpPr>
          <p:cNvPr id="47" name="TextBox 46"/>
          <p:cNvSpPr txBox="1"/>
          <p:nvPr/>
        </p:nvSpPr>
        <p:spPr>
          <a:xfrm>
            <a:off x="6061718" y="3417211"/>
            <a:ext cx="872959" cy="340735"/>
          </a:xfrm>
          <a:prstGeom prst="rect">
            <a:avLst/>
          </a:prstGeom>
          <a:noFill/>
        </p:spPr>
        <p:txBody>
          <a:bodyPr wrap="square" lIns="90000" tIns="46800" rIns="90000" bIns="46800" rtlCol="0" anchor="ctr">
            <a:spAutoFit/>
          </a:bodyPr>
          <a:lstStyle/>
          <a:p>
            <a:pPr>
              <a:spcBef>
                <a:spcPct val="50000"/>
              </a:spcBef>
            </a:pPr>
            <a:r>
              <a:rPr lang="en-GB" sz="1600" b="1" dirty="0">
                <a:solidFill>
                  <a:srgbClr val="EC008C">
                    <a:lumMod val="40000"/>
                    <a:lumOff val="60000"/>
                  </a:srgbClr>
                </a:solidFill>
                <a:latin typeface="Arial"/>
                <a:ea typeface=""/>
              </a:rPr>
              <a:t>18.0%</a:t>
            </a:r>
          </a:p>
        </p:txBody>
      </p:sp>
      <p:sp>
        <p:nvSpPr>
          <p:cNvPr id="48" name="TextBox 47"/>
          <p:cNvSpPr txBox="1"/>
          <p:nvPr/>
        </p:nvSpPr>
        <p:spPr>
          <a:xfrm>
            <a:off x="6061718" y="3651800"/>
            <a:ext cx="872959" cy="340735"/>
          </a:xfrm>
          <a:prstGeom prst="rect">
            <a:avLst/>
          </a:prstGeom>
          <a:noFill/>
        </p:spPr>
        <p:txBody>
          <a:bodyPr wrap="square" lIns="90000" tIns="46800" rIns="90000" bIns="46800" rtlCol="0" anchor="ctr">
            <a:spAutoFit/>
          </a:bodyPr>
          <a:lstStyle/>
          <a:p>
            <a:pPr>
              <a:spcBef>
                <a:spcPct val="50000"/>
              </a:spcBef>
            </a:pPr>
            <a:r>
              <a:rPr lang="en-GB" sz="1600" b="1" dirty="0">
                <a:solidFill>
                  <a:srgbClr val="EC008C"/>
                </a:solidFill>
                <a:latin typeface="Arial"/>
                <a:ea typeface=""/>
              </a:rPr>
              <a:t>16.8%</a:t>
            </a:r>
          </a:p>
        </p:txBody>
      </p:sp>
      <p:grpSp>
        <p:nvGrpSpPr>
          <p:cNvPr id="50" name="Group 49"/>
          <p:cNvGrpSpPr/>
          <p:nvPr/>
        </p:nvGrpSpPr>
        <p:grpSpPr>
          <a:xfrm>
            <a:off x="6823151" y="4336371"/>
            <a:ext cx="2141341" cy="1288873"/>
            <a:chOff x="7002660" y="2582471"/>
            <a:chExt cx="2141341" cy="1288873"/>
          </a:xfrm>
        </p:grpSpPr>
        <p:grpSp>
          <p:nvGrpSpPr>
            <p:cNvPr id="51" name="Group 50"/>
            <p:cNvGrpSpPr/>
            <p:nvPr/>
          </p:nvGrpSpPr>
          <p:grpSpPr>
            <a:xfrm>
              <a:off x="7002660" y="2872863"/>
              <a:ext cx="2141340" cy="433068"/>
              <a:chOff x="6999636" y="2736531"/>
              <a:chExt cx="2141340" cy="433068"/>
            </a:xfrm>
          </p:grpSpPr>
          <p:sp>
            <p:nvSpPr>
              <p:cNvPr id="58" name="TextBox 57"/>
              <p:cNvSpPr txBox="1"/>
              <p:nvPr/>
            </p:nvSpPr>
            <p:spPr>
              <a:xfrm>
                <a:off x="7192632" y="2736531"/>
                <a:ext cx="1948344" cy="433068"/>
              </a:xfrm>
              <a:prstGeom prst="rect">
                <a:avLst/>
              </a:prstGeom>
              <a:noFill/>
            </p:spPr>
            <p:txBody>
              <a:bodyPr wrap="square" lIns="90000" tIns="46800" rIns="90000" bIns="46800" rtlCol="0" anchor="ctr">
                <a:spAutoFit/>
              </a:bodyPr>
              <a:lstStyle/>
              <a:p>
                <a:pPr>
                  <a:spcBef>
                    <a:spcPct val="50000"/>
                  </a:spcBef>
                </a:pPr>
                <a:r>
                  <a:rPr lang="en-GB" sz="1100" dirty="0">
                    <a:solidFill>
                      <a:srgbClr val="000000">
                        <a:lumMod val="65000"/>
                        <a:lumOff val="35000"/>
                      </a:srgbClr>
                    </a:solidFill>
                    <a:latin typeface="Arial"/>
                    <a:ea typeface=""/>
                  </a:rPr>
                  <a:t>Group 2 (Rivaroxaban </a:t>
                </a:r>
                <a:br>
                  <a:rPr lang="en-GB" sz="1100" dirty="0">
                    <a:solidFill>
                      <a:srgbClr val="000000">
                        <a:lumMod val="65000"/>
                        <a:lumOff val="35000"/>
                      </a:srgbClr>
                    </a:solidFill>
                    <a:latin typeface="Arial"/>
                    <a:ea typeface=""/>
                  </a:rPr>
                </a:br>
                <a:r>
                  <a:rPr lang="en-GB" sz="1100" dirty="0">
                    <a:solidFill>
                      <a:srgbClr val="000000">
                        <a:lumMod val="65000"/>
                        <a:lumOff val="35000"/>
                      </a:srgbClr>
                    </a:solidFill>
                    <a:latin typeface="Arial"/>
                    <a:ea typeface=""/>
                  </a:rPr>
                  <a:t>2.5 mg BID plus DAPT)</a:t>
                </a:r>
              </a:p>
            </p:txBody>
          </p:sp>
          <p:sp>
            <p:nvSpPr>
              <p:cNvPr id="59" name="Rectangle 58"/>
              <p:cNvSpPr/>
              <p:nvPr/>
            </p:nvSpPr>
            <p:spPr bwMode="auto">
              <a:xfrm>
                <a:off x="6999636" y="2863048"/>
                <a:ext cx="180000" cy="180000"/>
              </a:xfrm>
              <a:prstGeom prst="rect">
                <a:avLst/>
              </a:prstGeom>
              <a:solidFill>
                <a:schemeClr val="accent1">
                  <a:lumMod val="40000"/>
                  <a:lumOff val="60000"/>
                </a:schemeClr>
              </a:solidFill>
              <a:ln w="19050" algn="ctr">
                <a:noFill/>
                <a:miter lim="800000"/>
                <a:headEnd/>
                <a:tailEnd/>
              </a:ln>
              <a:effectLst/>
              <a:extLst/>
            </p:spPr>
            <p:txBody>
              <a:bodyPr wrap="square" lIns="0" tIns="0" rIns="0" bIns="0" rtlCol="0" anchor="ctr">
                <a:noAutofit/>
              </a:bodyPr>
              <a:lstStyle/>
              <a:p>
                <a:pPr algn="ctr">
                  <a:spcBef>
                    <a:spcPct val="50000"/>
                  </a:spcBef>
                </a:pPr>
                <a:endParaRPr lang="en-GB" sz="1600" dirty="0">
                  <a:solidFill>
                    <a:srgbClr val="000000">
                      <a:lumMod val="65000"/>
                      <a:lumOff val="35000"/>
                    </a:srgbClr>
                  </a:solidFill>
                  <a:latin typeface="Arial"/>
                  <a:ea typeface=""/>
                </a:endParaRPr>
              </a:p>
            </p:txBody>
          </p:sp>
        </p:grpSp>
        <p:grpSp>
          <p:nvGrpSpPr>
            <p:cNvPr id="52" name="Group 51"/>
            <p:cNvGrpSpPr/>
            <p:nvPr/>
          </p:nvGrpSpPr>
          <p:grpSpPr>
            <a:xfrm>
              <a:off x="7002660" y="3271180"/>
              <a:ext cx="2141341" cy="600164"/>
              <a:chOff x="6999636" y="3048037"/>
              <a:chExt cx="2141341" cy="600164"/>
            </a:xfrm>
          </p:grpSpPr>
          <p:sp>
            <p:nvSpPr>
              <p:cNvPr id="56" name="Rectangle 55"/>
              <p:cNvSpPr/>
              <p:nvPr/>
            </p:nvSpPr>
            <p:spPr bwMode="auto">
              <a:xfrm>
                <a:off x="6999636" y="3247911"/>
                <a:ext cx="180000" cy="180000"/>
              </a:xfrm>
              <a:prstGeom prst="rect">
                <a:avLst/>
              </a:prstGeom>
              <a:solidFill>
                <a:schemeClr val="accent1"/>
              </a:solidFill>
              <a:ln w="19050" algn="ctr">
                <a:noFill/>
                <a:miter lim="800000"/>
                <a:headEnd/>
                <a:tailEnd/>
              </a:ln>
              <a:effectLst/>
              <a:extLst/>
            </p:spPr>
            <p:txBody>
              <a:bodyPr wrap="square" lIns="0" tIns="0" rIns="0" bIns="0" rtlCol="0" anchor="ctr">
                <a:noAutofit/>
              </a:bodyPr>
              <a:lstStyle/>
              <a:p>
                <a:pPr algn="ctr">
                  <a:spcBef>
                    <a:spcPct val="50000"/>
                  </a:spcBef>
                </a:pPr>
                <a:endParaRPr lang="en-GB" sz="1600" dirty="0">
                  <a:solidFill>
                    <a:srgbClr val="000000">
                      <a:lumMod val="65000"/>
                      <a:lumOff val="35000"/>
                    </a:srgbClr>
                  </a:solidFill>
                  <a:latin typeface="Arial"/>
                  <a:ea typeface=""/>
                </a:endParaRPr>
              </a:p>
            </p:txBody>
          </p:sp>
          <p:sp>
            <p:nvSpPr>
              <p:cNvPr id="57" name="Rectangle 56"/>
              <p:cNvSpPr/>
              <p:nvPr/>
            </p:nvSpPr>
            <p:spPr>
              <a:xfrm>
                <a:off x="7192633" y="3048037"/>
                <a:ext cx="1948344" cy="600164"/>
              </a:xfrm>
              <a:prstGeom prst="rect">
                <a:avLst/>
              </a:prstGeom>
            </p:spPr>
            <p:txBody>
              <a:bodyPr wrap="square">
                <a:spAutoFit/>
              </a:bodyPr>
              <a:lstStyle/>
              <a:p>
                <a:pPr>
                  <a:spcBef>
                    <a:spcPct val="50000"/>
                  </a:spcBef>
                </a:pPr>
                <a:r>
                  <a:rPr lang="en-GB" sz="1100" dirty="0">
                    <a:solidFill>
                      <a:srgbClr val="000000">
                        <a:lumMod val="65000"/>
                        <a:lumOff val="35000"/>
                      </a:srgbClr>
                    </a:solidFill>
                    <a:latin typeface="Arial"/>
                    <a:ea typeface=""/>
                  </a:rPr>
                  <a:t>Group 1 (Rivaroxaban </a:t>
                </a:r>
                <a:br>
                  <a:rPr lang="en-GB" sz="1100" dirty="0">
                    <a:solidFill>
                      <a:srgbClr val="000000">
                        <a:lumMod val="65000"/>
                        <a:lumOff val="35000"/>
                      </a:srgbClr>
                    </a:solidFill>
                    <a:latin typeface="Arial"/>
                    <a:ea typeface=""/>
                  </a:rPr>
                </a:br>
                <a:r>
                  <a:rPr lang="en-GB" sz="1100" dirty="0">
                    <a:solidFill>
                      <a:srgbClr val="000000">
                        <a:lumMod val="65000"/>
                        <a:lumOff val="35000"/>
                      </a:srgbClr>
                    </a:solidFill>
                    <a:latin typeface="Arial"/>
                    <a:ea typeface=""/>
                  </a:rPr>
                  <a:t>15 mg OD plus single antiplatelet)</a:t>
                </a:r>
              </a:p>
            </p:txBody>
          </p:sp>
        </p:grpSp>
        <p:grpSp>
          <p:nvGrpSpPr>
            <p:cNvPr id="53" name="Group 52"/>
            <p:cNvGrpSpPr/>
            <p:nvPr/>
          </p:nvGrpSpPr>
          <p:grpSpPr>
            <a:xfrm>
              <a:off x="7002660" y="2582471"/>
              <a:ext cx="2015931" cy="261610"/>
              <a:chOff x="6999636" y="2359328"/>
              <a:chExt cx="2015931" cy="261610"/>
            </a:xfrm>
          </p:grpSpPr>
          <p:sp>
            <p:nvSpPr>
              <p:cNvPr id="54" name="Rectangle 53"/>
              <p:cNvSpPr/>
              <p:nvPr/>
            </p:nvSpPr>
            <p:spPr bwMode="auto">
              <a:xfrm>
                <a:off x="6999636" y="2400133"/>
                <a:ext cx="180000" cy="180000"/>
              </a:xfrm>
              <a:prstGeom prst="rect">
                <a:avLst/>
              </a:prstGeom>
              <a:solidFill>
                <a:schemeClr val="accent6"/>
              </a:solidFill>
              <a:ln w="19050" algn="ctr">
                <a:noFill/>
                <a:miter lim="800000"/>
                <a:headEnd/>
                <a:tailEnd/>
              </a:ln>
              <a:effectLst/>
              <a:extLst/>
            </p:spPr>
            <p:txBody>
              <a:bodyPr wrap="square" lIns="0" tIns="0" rIns="0" bIns="0" rtlCol="0" anchor="ctr">
                <a:noAutofit/>
              </a:bodyPr>
              <a:lstStyle/>
              <a:p>
                <a:pPr algn="ctr">
                  <a:spcBef>
                    <a:spcPct val="50000"/>
                  </a:spcBef>
                </a:pPr>
                <a:endParaRPr lang="en-GB" sz="1600" dirty="0">
                  <a:solidFill>
                    <a:srgbClr val="000000">
                      <a:lumMod val="65000"/>
                      <a:lumOff val="35000"/>
                    </a:srgbClr>
                  </a:solidFill>
                  <a:latin typeface="Arial"/>
                  <a:ea typeface=""/>
                </a:endParaRPr>
              </a:p>
            </p:txBody>
          </p:sp>
          <p:sp>
            <p:nvSpPr>
              <p:cNvPr id="55" name="Rectangle 54"/>
              <p:cNvSpPr/>
              <p:nvPr/>
            </p:nvSpPr>
            <p:spPr>
              <a:xfrm>
                <a:off x="7192632" y="2359328"/>
                <a:ext cx="1822935" cy="261610"/>
              </a:xfrm>
              <a:prstGeom prst="rect">
                <a:avLst/>
              </a:prstGeom>
            </p:spPr>
            <p:txBody>
              <a:bodyPr wrap="none">
                <a:spAutoFit/>
              </a:bodyPr>
              <a:lstStyle/>
              <a:p>
                <a:pPr>
                  <a:spcBef>
                    <a:spcPct val="50000"/>
                  </a:spcBef>
                </a:pPr>
                <a:r>
                  <a:rPr lang="en-GB" sz="1100" dirty="0">
                    <a:solidFill>
                      <a:srgbClr val="000000">
                        <a:lumMod val="65000"/>
                        <a:lumOff val="35000"/>
                      </a:srgbClr>
                    </a:solidFill>
                    <a:latin typeface="Arial"/>
                    <a:ea typeface=""/>
                  </a:rPr>
                  <a:t>Group 3 (VKA plus DAPT)</a:t>
                </a:r>
                <a:endParaRPr lang="en-GB" sz="1100" dirty="0">
                  <a:solidFill>
                    <a:srgbClr val="000000"/>
                  </a:solidFill>
                  <a:latin typeface="Arial"/>
                  <a:ea typeface=""/>
                </a:endParaRPr>
              </a:p>
            </p:txBody>
          </p:sp>
        </p:grpSp>
      </p:grpSp>
      <p:grpSp>
        <p:nvGrpSpPr>
          <p:cNvPr id="14" name="Group 13"/>
          <p:cNvGrpSpPr/>
          <p:nvPr/>
        </p:nvGrpSpPr>
        <p:grpSpPr>
          <a:xfrm>
            <a:off x="7016711" y="2960982"/>
            <a:ext cx="841687" cy="587083"/>
            <a:chOff x="7124715" y="2564904"/>
            <a:chExt cx="841687" cy="587083"/>
          </a:xfrm>
        </p:grpSpPr>
        <p:sp>
          <p:nvSpPr>
            <p:cNvPr id="4" name="Down Arrow 3"/>
            <p:cNvSpPr/>
            <p:nvPr/>
          </p:nvSpPr>
          <p:spPr bwMode="auto">
            <a:xfrm>
              <a:off x="7124715" y="2564904"/>
              <a:ext cx="841687" cy="587083"/>
            </a:xfrm>
            <a:prstGeom prst="downArrow">
              <a:avLst/>
            </a:prstGeom>
            <a:solidFill>
              <a:schemeClr val="accent1">
                <a:lumMod val="40000"/>
                <a:lumOff val="60000"/>
              </a:schemeClr>
            </a:solidFill>
            <a:ln w="19050" algn="ctr">
              <a:noFill/>
              <a:miter lim="800000"/>
              <a:headEnd/>
              <a:tailEnd/>
            </a:ln>
            <a:effectLst/>
            <a:extLst/>
          </p:spPr>
          <p:txBody>
            <a:bodyPr wrap="square" lIns="0" tIns="0" rIns="0" bIns="0" rtlCol="0" anchor="ctr">
              <a:noAutofit/>
            </a:bodyPr>
            <a:lstStyle/>
            <a:p>
              <a:pPr algn="ctr">
                <a:spcBef>
                  <a:spcPct val="50000"/>
                </a:spcBef>
              </a:pPr>
              <a:endParaRPr lang="en-GB" sz="1600" dirty="0">
                <a:solidFill>
                  <a:srgbClr val="000000">
                    <a:lumMod val="65000"/>
                    <a:lumOff val="35000"/>
                  </a:srgbClr>
                </a:solidFill>
                <a:latin typeface="Arial"/>
                <a:ea typeface=""/>
              </a:endParaRPr>
            </a:p>
          </p:txBody>
        </p:sp>
        <p:sp>
          <p:nvSpPr>
            <p:cNvPr id="6" name="TextBox 5"/>
            <p:cNvSpPr txBox="1"/>
            <p:nvPr/>
          </p:nvSpPr>
          <p:spPr>
            <a:xfrm>
              <a:off x="7250296" y="2564904"/>
              <a:ext cx="590523" cy="525401"/>
            </a:xfrm>
            <a:prstGeom prst="rect">
              <a:avLst/>
            </a:prstGeom>
            <a:noFill/>
          </p:spPr>
          <p:txBody>
            <a:bodyPr wrap="none" lIns="90000" tIns="46800" rIns="90000" bIns="46800" rtlCol="0" anchor="ctr">
              <a:spAutoFit/>
            </a:bodyPr>
            <a:lstStyle/>
            <a:p>
              <a:pPr algn="ctr">
                <a:spcBef>
                  <a:spcPct val="50000"/>
                </a:spcBef>
              </a:pPr>
              <a:r>
                <a:rPr lang="en-GB" sz="1400" b="1" dirty="0">
                  <a:solidFill>
                    <a:srgbClr val="FFFFFF"/>
                  </a:solidFill>
                  <a:latin typeface="Arial"/>
                  <a:ea typeface=""/>
                </a:rPr>
                <a:t>ARR</a:t>
              </a:r>
              <a:br>
                <a:rPr lang="en-GB" sz="1400" b="1" dirty="0">
                  <a:solidFill>
                    <a:srgbClr val="FFFFFF"/>
                  </a:solidFill>
                  <a:latin typeface="Arial"/>
                  <a:ea typeface=""/>
                </a:rPr>
              </a:br>
              <a:r>
                <a:rPr lang="en-GB" sz="1400" b="1" dirty="0">
                  <a:solidFill>
                    <a:srgbClr val="FFFFFF"/>
                  </a:solidFill>
                  <a:latin typeface="Arial"/>
                  <a:ea typeface=""/>
                </a:rPr>
                <a:t>8.7%</a:t>
              </a:r>
            </a:p>
          </p:txBody>
        </p:sp>
      </p:grpSp>
      <p:grpSp>
        <p:nvGrpSpPr>
          <p:cNvPr id="9" name="Group 8"/>
          <p:cNvGrpSpPr/>
          <p:nvPr/>
        </p:nvGrpSpPr>
        <p:grpSpPr>
          <a:xfrm>
            <a:off x="8094200" y="2871721"/>
            <a:ext cx="841687" cy="748323"/>
            <a:chOff x="7124715" y="3287768"/>
            <a:chExt cx="841687" cy="587083"/>
          </a:xfrm>
        </p:grpSpPr>
        <p:sp>
          <p:nvSpPr>
            <p:cNvPr id="49" name="Down Arrow 48"/>
            <p:cNvSpPr/>
            <p:nvPr/>
          </p:nvSpPr>
          <p:spPr bwMode="auto">
            <a:xfrm>
              <a:off x="7124715" y="3287768"/>
              <a:ext cx="841687" cy="587083"/>
            </a:xfrm>
            <a:prstGeom prst="downArrow">
              <a:avLst/>
            </a:prstGeom>
            <a:solidFill>
              <a:schemeClr val="accent1"/>
            </a:solidFill>
            <a:ln w="19050" algn="ctr">
              <a:noFill/>
              <a:miter lim="800000"/>
              <a:headEnd/>
              <a:tailEnd/>
            </a:ln>
            <a:effectLst/>
            <a:extLst/>
          </p:spPr>
          <p:txBody>
            <a:bodyPr wrap="square" lIns="0" tIns="0" rIns="0" bIns="0" rtlCol="0" anchor="ctr">
              <a:noAutofit/>
            </a:bodyPr>
            <a:lstStyle/>
            <a:p>
              <a:pPr algn="ctr">
                <a:spcBef>
                  <a:spcPct val="50000"/>
                </a:spcBef>
              </a:pPr>
              <a:endParaRPr lang="en-GB" sz="1600" dirty="0">
                <a:solidFill>
                  <a:srgbClr val="FFFFFF"/>
                </a:solidFill>
                <a:latin typeface="Arial"/>
                <a:ea typeface=""/>
              </a:endParaRPr>
            </a:p>
          </p:txBody>
        </p:sp>
        <p:sp>
          <p:nvSpPr>
            <p:cNvPr id="62" name="TextBox 61"/>
            <p:cNvSpPr txBox="1"/>
            <p:nvPr/>
          </p:nvSpPr>
          <p:spPr>
            <a:xfrm>
              <a:off x="7250296" y="3344373"/>
              <a:ext cx="590523" cy="412193"/>
            </a:xfrm>
            <a:prstGeom prst="rect">
              <a:avLst/>
            </a:prstGeom>
            <a:noFill/>
          </p:spPr>
          <p:txBody>
            <a:bodyPr wrap="none" lIns="90000" tIns="46800" rIns="90000" bIns="46800" rtlCol="0" anchor="ctr">
              <a:spAutoFit/>
            </a:bodyPr>
            <a:lstStyle/>
            <a:p>
              <a:pPr algn="ctr">
                <a:spcBef>
                  <a:spcPct val="50000"/>
                </a:spcBef>
              </a:pPr>
              <a:r>
                <a:rPr lang="en-GB" sz="1400" b="1" dirty="0">
                  <a:solidFill>
                    <a:srgbClr val="FFFFFF"/>
                  </a:solidFill>
                  <a:latin typeface="Arial"/>
                  <a:ea typeface=""/>
                </a:rPr>
                <a:t>ARR</a:t>
              </a:r>
              <a:br>
                <a:rPr lang="en-GB" sz="1400" b="1" dirty="0">
                  <a:solidFill>
                    <a:srgbClr val="FFFFFF"/>
                  </a:solidFill>
                  <a:latin typeface="Arial"/>
                  <a:ea typeface=""/>
                </a:rPr>
              </a:br>
              <a:r>
                <a:rPr lang="en-GB" sz="1400" b="1" dirty="0">
                  <a:solidFill>
                    <a:srgbClr val="FFFFFF"/>
                  </a:solidFill>
                  <a:latin typeface="Arial"/>
                  <a:ea typeface=""/>
                </a:rPr>
                <a:t>9.9%</a:t>
              </a:r>
            </a:p>
          </p:txBody>
        </p:sp>
      </p:grpSp>
      <p:sp>
        <p:nvSpPr>
          <p:cNvPr id="7" name="TextBox 6"/>
          <p:cNvSpPr txBox="1"/>
          <p:nvPr/>
        </p:nvSpPr>
        <p:spPr>
          <a:xfrm>
            <a:off x="6912260" y="3635277"/>
            <a:ext cx="1037826" cy="525401"/>
          </a:xfrm>
          <a:prstGeom prst="rect">
            <a:avLst/>
          </a:prstGeom>
          <a:noFill/>
        </p:spPr>
        <p:txBody>
          <a:bodyPr wrap="square" lIns="90000" tIns="46800" rIns="90000" bIns="46800" rtlCol="0" anchor="ctr">
            <a:spAutoFit/>
          </a:bodyPr>
          <a:lstStyle/>
          <a:p>
            <a:pPr algn="ctr">
              <a:spcBef>
                <a:spcPct val="50000"/>
              </a:spcBef>
            </a:pPr>
            <a:r>
              <a:rPr lang="en-GB" sz="1400" b="1" dirty="0" smtClean="0">
                <a:solidFill>
                  <a:srgbClr val="000000">
                    <a:lumMod val="65000"/>
                    <a:lumOff val="35000"/>
                  </a:srgbClr>
                </a:solidFill>
                <a:latin typeface="Arial"/>
                <a:ea typeface=""/>
              </a:rPr>
              <a:t>NNT=</a:t>
            </a:r>
            <a:br>
              <a:rPr lang="en-GB" sz="1400" b="1" dirty="0" smtClean="0">
                <a:solidFill>
                  <a:srgbClr val="000000">
                    <a:lumMod val="65000"/>
                    <a:lumOff val="35000"/>
                  </a:srgbClr>
                </a:solidFill>
                <a:latin typeface="Arial"/>
                <a:ea typeface=""/>
              </a:rPr>
            </a:br>
            <a:r>
              <a:rPr lang="en-GB" sz="1400" b="1" dirty="0" smtClean="0">
                <a:solidFill>
                  <a:srgbClr val="000000">
                    <a:lumMod val="65000"/>
                    <a:lumOff val="35000"/>
                  </a:srgbClr>
                </a:solidFill>
                <a:latin typeface="Arial"/>
                <a:ea typeface=""/>
              </a:rPr>
              <a:t>12</a:t>
            </a:r>
            <a:endParaRPr lang="en-GB" sz="1400" dirty="0">
              <a:solidFill>
                <a:srgbClr val="000000">
                  <a:lumMod val="65000"/>
                  <a:lumOff val="35000"/>
                </a:srgbClr>
              </a:solidFill>
              <a:latin typeface="Arial"/>
              <a:ea typeface=""/>
            </a:endParaRPr>
          </a:p>
        </p:txBody>
      </p:sp>
      <p:sp>
        <p:nvSpPr>
          <p:cNvPr id="65" name="TextBox 64"/>
          <p:cNvSpPr txBox="1"/>
          <p:nvPr/>
        </p:nvSpPr>
        <p:spPr>
          <a:xfrm>
            <a:off x="7992380" y="3635277"/>
            <a:ext cx="1037826" cy="525401"/>
          </a:xfrm>
          <a:prstGeom prst="rect">
            <a:avLst/>
          </a:prstGeom>
          <a:noFill/>
        </p:spPr>
        <p:txBody>
          <a:bodyPr wrap="square" lIns="90000" tIns="46800" rIns="90000" bIns="46800" rtlCol="0" anchor="ctr">
            <a:spAutoFit/>
          </a:bodyPr>
          <a:lstStyle/>
          <a:p>
            <a:pPr algn="ctr">
              <a:spcBef>
                <a:spcPct val="50000"/>
              </a:spcBef>
            </a:pPr>
            <a:r>
              <a:rPr lang="en-GB" sz="1400" b="1" dirty="0" smtClean="0">
                <a:solidFill>
                  <a:srgbClr val="000000">
                    <a:lumMod val="65000"/>
                    <a:lumOff val="35000"/>
                  </a:srgbClr>
                </a:solidFill>
                <a:latin typeface="Arial"/>
                <a:ea typeface=""/>
              </a:rPr>
              <a:t>NNT=</a:t>
            </a:r>
            <a:br>
              <a:rPr lang="en-GB" sz="1400" b="1" dirty="0" smtClean="0">
                <a:solidFill>
                  <a:srgbClr val="000000">
                    <a:lumMod val="65000"/>
                    <a:lumOff val="35000"/>
                  </a:srgbClr>
                </a:solidFill>
                <a:latin typeface="Arial"/>
                <a:ea typeface=""/>
              </a:rPr>
            </a:br>
            <a:r>
              <a:rPr lang="en-GB" sz="1400" b="1" dirty="0" smtClean="0">
                <a:solidFill>
                  <a:srgbClr val="000000">
                    <a:lumMod val="65000"/>
                    <a:lumOff val="35000"/>
                  </a:srgbClr>
                </a:solidFill>
                <a:latin typeface="Arial"/>
                <a:ea typeface=""/>
              </a:rPr>
              <a:t>11</a:t>
            </a:r>
            <a:endParaRPr lang="en-GB" sz="1400" dirty="0">
              <a:solidFill>
                <a:srgbClr val="000000">
                  <a:lumMod val="65000"/>
                  <a:lumOff val="35000"/>
                </a:srgbClr>
              </a:solidFill>
              <a:latin typeface="Arial"/>
              <a:ea typeface=""/>
            </a:endParaRPr>
          </a:p>
        </p:txBody>
      </p:sp>
      <p:sp>
        <p:nvSpPr>
          <p:cNvPr id="63" name="Rettangolo 62"/>
          <p:cNvSpPr/>
          <p:nvPr/>
        </p:nvSpPr>
        <p:spPr>
          <a:xfrm rot="16200000">
            <a:off x="8097009" y="5464576"/>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extLst>
      <p:ext uri="{BB962C8B-B14F-4D97-AF65-F5344CB8AC3E}">
        <p14:creationId xmlns:p14="http://schemas.microsoft.com/office/powerpoint/2010/main" val="1389408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2"/>
          <p:cNvPicPr>
            <a:picLocks noChangeArrowheads="1"/>
          </p:cNvPicPr>
          <p:nvPr/>
        </p:nvPicPr>
        <p:blipFill rotWithShape="1">
          <a:blip r:embed="rId3" cstate="print">
            <a:extLst>
              <a:ext uri="{28A0092B-C50C-407E-A947-70E740481C1C}">
                <a14:useLocalDpi xmlns:a14="http://schemas.microsoft.com/office/drawing/2010/main" val="0"/>
              </a:ext>
            </a:extLst>
          </a:blip>
          <a:srcRect l="39684" r="54884" b="37643"/>
          <a:stretch/>
        </p:blipFill>
        <p:spPr bwMode="auto">
          <a:xfrm>
            <a:off x="1794193" y="2380194"/>
            <a:ext cx="475427" cy="349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rrowheads="1"/>
          </p:cNvPicPr>
          <p:nvPr/>
        </p:nvPicPr>
        <p:blipFill rotWithShape="1">
          <a:blip r:embed="rId3" cstate="print">
            <a:extLst>
              <a:ext uri="{28A0092B-C50C-407E-A947-70E740481C1C}">
                <a14:useLocalDpi xmlns:a14="http://schemas.microsoft.com/office/drawing/2010/main" val="0"/>
              </a:ext>
            </a:extLst>
          </a:blip>
          <a:srcRect l="47366" b="37643"/>
          <a:stretch/>
        </p:blipFill>
        <p:spPr bwMode="auto">
          <a:xfrm>
            <a:off x="2241036" y="2380195"/>
            <a:ext cx="4607464" cy="349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12000" y="148994"/>
            <a:ext cx="8281175" cy="861774"/>
          </a:xfrm>
        </p:spPr>
        <p:txBody>
          <a:bodyPr/>
          <a:lstStyle/>
          <a:p>
            <a:r>
              <a:rPr lang="en-US" dirty="0" smtClean="0"/>
              <a:t>Efficacy was Comparable </a:t>
            </a:r>
            <a:r>
              <a:rPr lang="en-US" dirty="0"/>
              <a:t>B</a:t>
            </a:r>
            <a:r>
              <a:rPr lang="en-US" dirty="0" smtClean="0"/>
              <a:t>etween </a:t>
            </a:r>
            <a:r>
              <a:rPr lang="en-US" dirty="0"/>
              <a:t>A</a:t>
            </a:r>
            <a:r>
              <a:rPr lang="en-US" dirty="0" smtClean="0"/>
              <a:t>ll </a:t>
            </a:r>
            <a:r>
              <a:rPr lang="en-US" dirty="0"/>
              <a:t>T</a:t>
            </a:r>
            <a:r>
              <a:rPr lang="en-US" dirty="0" smtClean="0"/>
              <a:t>hree </a:t>
            </a:r>
            <a:r>
              <a:rPr lang="en-US" dirty="0"/>
              <a:t>T</a:t>
            </a:r>
            <a:r>
              <a:rPr lang="en-US" dirty="0" smtClean="0"/>
              <a:t>reatment</a:t>
            </a:r>
            <a:r>
              <a:rPr lang="en-US" dirty="0"/>
              <a:t> </a:t>
            </a:r>
            <a:r>
              <a:rPr lang="en-US" dirty="0" smtClean="0"/>
              <a:t>Strategies</a:t>
            </a:r>
            <a:r>
              <a:rPr lang="en-US" dirty="0"/>
              <a:t>*</a:t>
            </a:r>
          </a:p>
        </p:txBody>
      </p:sp>
      <p:sp>
        <p:nvSpPr>
          <p:cNvPr id="5" name="TextBox 3"/>
          <p:cNvSpPr txBox="1"/>
          <p:nvPr/>
        </p:nvSpPr>
        <p:spPr>
          <a:xfrm>
            <a:off x="619125" y="6357414"/>
            <a:ext cx="8274051" cy="384721"/>
          </a:xfrm>
          <a:prstGeom prst="rect">
            <a:avLst/>
          </a:prstGeom>
          <a:noFill/>
        </p:spPr>
        <p:txBody>
          <a:bodyPr wrap="square" lIns="0" tIns="0" rIns="0" bIns="0" rtlCol="0" anchor="b" anchorCtr="0">
            <a:spAutoFit/>
          </a:bodyPr>
          <a:lstStyle/>
          <a:p>
            <a:pPr fontAlgn="auto">
              <a:spcBef>
                <a:spcPts val="600"/>
              </a:spcBef>
              <a:spcAft>
                <a:spcPts val="0"/>
              </a:spcAft>
            </a:pPr>
            <a:r>
              <a:rPr lang="en-GB" sz="1000" dirty="0" smtClean="0">
                <a:solidFill>
                  <a:srgbClr val="000000">
                    <a:lumMod val="65000"/>
                    <a:lumOff val="35000"/>
                  </a:srgbClr>
                </a:solidFill>
                <a:latin typeface="Arial"/>
                <a:ea typeface=""/>
              </a:rPr>
              <a:t>*Trial not powered to definitively demonstrate either superiority or non-inferiority for efficacy endpoints</a:t>
            </a:r>
          </a:p>
          <a:p>
            <a:pPr fontAlgn="auto">
              <a:spcBef>
                <a:spcPts val="600"/>
              </a:spcBef>
              <a:spcAft>
                <a:spcPts val="0"/>
              </a:spcAft>
            </a:pPr>
            <a:r>
              <a:rPr lang="en-GB" sz="1000" dirty="0">
                <a:solidFill>
                  <a:srgbClr val="000000">
                    <a:lumMod val="65000"/>
                    <a:lumOff val="35000"/>
                  </a:srgbClr>
                </a:solidFill>
                <a:latin typeface="Arial"/>
                <a:ea typeface=""/>
              </a:rPr>
              <a:t>Gibson CM et al, </a:t>
            </a:r>
            <a:r>
              <a:rPr lang="en-GB" sz="1000" i="1" dirty="0">
                <a:solidFill>
                  <a:srgbClr val="000000">
                    <a:lumMod val="65000"/>
                    <a:lumOff val="35000"/>
                  </a:srgbClr>
                </a:solidFill>
                <a:latin typeface="Arial"/>
                <a:ea typeface=""/>
              </a:rPr>
              <a:t>New </a:t>
            </a:r>
            <a:r>
              <a:rPr lang="en-GB" sz="1000" i="1" dirty="0" err="1">
                <a:solidFill>
                  <a:srgbClr val="000000">
                    <a:lumMod val="65000"/>
                    <a:lumOff val="35000"/>
                  </a:srgbClr>
                </a:solidFill>
                <a:latin typeface="Arial"/>
                <a:ea typeface=""/>
              </a:rPr>
              <a:t>Engl</a:t>
            </a:r>
            <a:r>
              <a:rPr lang="en-GB" sz="1000" i="1" dirty="0">
                <a:solidFill>
                  <a:srgbClr val="000000">
                    <a:lumMod val="65000"/>
                    <a:lumOff val="35000"/>
                  </a:srgbClr>
                </a:solidFill>
                <a:latin typeface="Arial"/>
                <a:ea typeface=""/>
              </a:rPr>
              <a:t> J Med </a:t>
            </a:r>
            <a:r>
              <a:rPr lang="en-GB" sz="1000" dirty="0">
                <a:solidFill>
                  <a:srgbClr val="000000">
                    <a:lumMod val="65000"/>
                    <a:lumOff val="35000"/>
                  </a:srgbClr>
                </a:solidFill>
                <a:latin typeface="Arial"/>
                <a:ea typeface=""/>
              </a:rPr>
              <a:t>2016; </a:t>
            </a:r>
            <a:r>
              <a:rPr lang="en-GB" sz="1000" dirty="0" err="1">
                <a:solidFill>
                  <a:srgbClr val="000000">
                    <a:lumMod val="65000"/>
                    <a:lumOff val="35000"/>
                  </a:srgbClr>
                </a:solidFill>
                <a:latin typeface="Arial"/>
                <a:ea typeface=""/>
              </a:rPr>
              <a:t>doi</a:t>
            </a:r>
            <a:r>
              <a:rPr lang="en-GB" sz="1000" dirty="0">
                <a:solidFill>
                  <a:srgbClr val="000000">
                    <a:lumMod val="65000"/>
                    <a:lumOff val="35000"/>
                  </a:srgbClr>
                </a:solidFill>
                <a:latin typeface="Arial"/>
                <a:ea typeface=""/>
              </a:rPr>
              <a:t>: 10.1056/NEJMoa1611594</a:t>
            </a:r>
            <a:endParaRPr lang="en-GB" sz="1000" i="1" dirty="0">
              <a:solidFill>
                <a:srgbClr val="000000">
                  <a:lumMod val="65000"/>
                  <a:lumOff val="35000"/>
                </a:srgbClr>
              </a:solidFill>
              <a:latin typeface="Arial"/>
              <a:ea typeface=""/>
            </a:endParaRPr>
          </a:p>
        </p:txBody>
      </p:sp>
      <p:sp>
        <p:nvSpPr>
          <p:cNvPr id="11" name="TextBox 10"/>
          <p:cNvSpPr txBox="1"/>
          <p:nvPr/>
        </p:nvSpPr>
        <p:spPr>
          <a:xfrm rot="16200000">
            <a:off x="531945" y="3724561"/>
            <a:ext cx="2400314" cy="309958"/>
          </a:xfrm>
          <a:prstGeom prst="rect">
            <a:avLst/>
          </a:prstGeom>
          <a:noFill/>
        </p:spPr>
        <p:txBody>
          <a:bodyPr wrap="none" lIns="90000" tIns="46800" rIns="90000" bIns="46800" rtlCol="0" anchor="ctr">
            <a:spAutoFit/>
          </a:bodyPr>
          <a:lstStyle/>
          <a:p>
            <a:pPr algn="ctr" fontAlgn="auto">
              <a:spcBef>
                <a:spcPts val="0"/>
              </a:spcBef>
              <a:spcAft>
                <a:spcPts val="0"/>
              </a:spcAft>
            </a:pPr>
            <a:r>
              <a:rPr lang="en-GB" sz="1400" b="1" dirty="0">
                <a:solidFill>
                  <a:srgbClr val="000000">
                    <a:lumMod val="65000"/>
                    <a:lumOff val="35000"/>
                  </a:srgbClr>
                </a:solidFill>
                <a:latin typeface="Arial"/>
                <a:ea typeface=""/>
              </a:rPr>
              <a:t>CV death, MI or stroke (%)</a:t>
            </a:r>
          </a:p>
        </p:txBody>
      </p:sp>
      <p:sp>
        <p:nvSpPr>
          <p:cNvPr id="28" name="TextBox 27"/>
          <p:cNvSpPr txBox="1"/>
          <p:nvPr/>
        </p:nvSpPr>
        <p:spPr>
          <a:xfrm>
            <a:off x="3923134" y="5711330"/>
            <a:ext cx="1172350"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b="1" dirty="0" smtClean="0">
                <a:solidFill>
                  <a:srgbClr val="000000">
                    <a:lumMod val="65000"/>
                    <a:lumOff val="35000"/>
                  </a:srgbClr>
                </a:solidFill>
                <a:latin typeface="Arial"/>
                <a:ea typeface=""/>
              </a:rPr>
              <a:t>Time (days)</a:t>
            </a:r>
          </a:p>
        </p:txBody>
      </p:sp>
      <p:sp>
        <p:nvSpPr>
          <p:cNvPr id="32" name="TextBox 31"/>
          <p:cNvSpPr txBox="1"/>
          <p:nvPr/>
        </p:nvSpPr>
        <p:spPr>
          <a:xfrm>
            <a:off x="1903573" y="2243371"/>
            <a:ext cx="281144" cy="309958"/>
          </a:xfrm>
          <a:prstGeom prst="rect">
            <a:avLst/>
          </a:prstGeom>
          <a:noFill/>
        </p:spPr>
        <p:txBody>
          <a:bodyPr wrap="none" lIns="90000" tIns="46800" rIns="90000" bIns="46800" rtlCol="0" anchor="ctr">
            <a:spAutoFit/>
          </a:bodyPr>
          <a:lstStyle/>
          <a:p>
            <a:pPr algn="r" fontAlgn="auto">
              <a:spcBef>
                <a:spcPts val="0"/>
              </a:spcBef>
              <a:spcAft>
                <a:spcPts val="0"/>
              </a:spcAft>
            </a:pPr>
            <a:r>
              <a:rPr lang="en-GB" sz="1400" dirty="0" smtClean="0">
                <a:solidFill>
                  <a:srgbClr val="000000">
                    <a:lumMod val="65000"/>
                    <a:lumOff val="35000"/>
                  </a:srgbClr>
                </a:solidFill>
                <a:latin typeface="Arial"/>
                <a:ea typeface=""/>
              </a:rPr>
              <a:t>8</a:t>
            </a:r>
          </a:p>
        </p:txBody>
      </p:sp>
      <p:sp>
        <p:nvSpPr>
          <p:cNvPr id="33" name="TextBox 32"/>
          <p:cNvSpPr txBox="1"/>
          <p:nvPr/>
        </p:nvSpPr>
        <p:spPr>
          <a:xfrm>
            <a:off x="1903573" y="2949898"/>
            <a:ext cx="281144" cy="309958"/>
          </a:xfrm>
          <a:prstGeom prst="rect">
            <a:avLst/>
          </a:prstGeom>
          <a:noFill/>
        </p:spPr>
        <p:txBody>
          <a:bodyPr wrap="none" lIns="90000" tIns="46800" rIns="90000" bIns="46800" rtlCol="0" anchor="ctr">
            <a:spAutoFit/>
          </a:bodyPr>
          <a:lstStyle/>
          <a:p>
            <a:pPr algn="r" fontAlgn="auto">
              <a:spcBef>
                <a:spcPts val="0"/>
              </a:spcBef>
              <a:spcAft>
                <a:spcPts val="0"/>
              </a:spcAft>
            </a:pPr>
            <a:r>
              <a:rPr lang="en-GB" sz="1400" dirty="0">
                <a:solidFill>
                  <a:srgbClr val="000000">
                    <a:lumMod val="65000"/>
                    <a:lumOff val="35000"/>
                  </a:srgbClr>
                </a:solidFill>
                <a:latin typeface="Arial"/>
                <a:ea typeface=""/>
              </a:rPr>
              <a:t>6</a:t>
            </a:r>
            <a:endParaRPr lang="en-GB" sz="1400" dirty="0" smtClean="0">
              <a:solidFill>
                <a:srgbClr val="000000">
                  <a:lumMod val="65000"/>
                  <a:lumOff val="35000"/>
                </a:srgbClr>
              </a:solidFill>
              <a:latin typeface="Arial"/>
              <a:ea typeface=""/>
            </a:endParaRPr>
          </a:p>
        </p:txBody>
      </p:sp>
      <p:sp>
        <p:nvSpPr>
          <p:cNvPr id="34" name="TextBox 33"/>
          <p:cNvSpPr txBox="1"/>
          <p:nvPr/>
        </p:nvSpPr>
        <p:spPr>
          <a:xfrm>
            <a:off x="1903573" y="3748034"/>
            <a:ext cx="281144" cy="309958"/>
          </a:xfrm>
          <a:prstGeom prst="rect">
            <a:avLst/>
          </a:prstGeom>
          <a:noFill/>
        </p:spPr>
        <p:txBody>
          <a:bodyPr wrap="none" lIns="90000" tIns="46800" rIns="90000" bIns="46800" rtlCol="0" anchor="ctr">
            <a:spAutoFit/>
          </a:bodyPr>
          <a:lstStyle/>
          <a:p>
            <a:pPr algn="r" fontAlgn="auto">
              <a:spcBef>
                <a:spcPts val="0"/>
              </a:spcBef>
              <a:spcAft>
                <a:spcPts val="0"/>
              </a:spcAft>
            </a:pPr>
            <a:r>
              <a:rPr lang="en-GB" sz="1400" dirty="0">
                <a:solidFill>
                  <a:srgbClr val="000000">
                    <a:lumMod val="65000"/>
                    <a:lumOff val="35000"/>
                  </a:srgbClr>
                </a:solidFill>
                <a:latin typeface="Arial"/>
                <a:ea typeface=""/>
              </a:rPr>
              <a:t>4</a:t>
            </a:r>
            <a:endParaRPr lang="en-GB" sz="1400" dirty="0" smtClean="0">
              <a:solidFill>
                <a:srgbClr val="000000">
                  <a:lumMod val="65000"/>
                  <a:lumOff val="35000"/>
                </a:srgbClr>
              </a:solidFill>
              <a:latin typeface="Arial"/>
              <a:ea typeface=""/>
            </a:endParaRPr>
          </a:p>
        </p:txBody>
      </p:sp>
      <p:sp>
        <p:nvSpPr>
          <p:cNvPr id="35" name="TextBox 34"/>
          <p:cNvSpPr txBox="1"/>
          <p:nvPr/>
        </p:nvSpPr>
        <p:spPr>
          <a:xfrm>
            <a:off x="1903573" y="4473778"/>
            <a:ext cx="281144" cy="309958"/>
          </a:xfrm>
          <a:prstGeom prst="rect">
            <a:avLst/>
          </a:prstGeom>
          <a:noFill/>
        </p:spPr>
        <p:txBody>
          <a:bodyPr wrap="none" lIns="90000" tIns="46800" rIns="90000" bIns="46800" rtlCol="0" anchor="ctr">
            <a:spAutoFit/>
          </a:bodyPr>
          <a:lstStyle/>
          <a:p>
            <a:pPr algn="r" fontAlgn="auto">
              <a:spcBef>
                <a:spcPts val="0"/>
              </a:spcBef>
              <a:spcAft>
                <a:spcPts val="0"/>
              </a:spcAft>
            </a:pPr>
            <a:r>
              <a:rPr lang="en-GB" sz="1400" dirty="0" smtClean="0">
                <a:solidFill>
                  <a:srgbClr val="000000">
                    <a:lumMod val="65000"/>
                    <a:lumOff val="35000"/>
                  </a:srgbClr>
                </a:solidFill>
                <a:latin typeface="Arial"/>
                <a:ea typeface=""/>
              </a:rPr>
              <a:t>2</a:t>
            </a:r>
          </a:p>
        </p:txBody>
      </p:sp>
      <p:sp>
        <p:nvSpPr>
          <p:cNvPr id="38" name="TextBox 37"/>
          <p:cNvSpPr txBox="1"/>
          <p:nvPr/>
        </p:nvSpPr>
        <p:spPr>
          <a:xfrm>
            <a:off x="1903571" y="5239375"/>
            <a:ext cx="281144" cy="309958"/>
          </a:xfrm>
          <a:prstGeom prst="rect">
            <a:avLst/>
          </a:prstGeom>
          <a:noFill/>
        </p:spPr>
        <p:txBody>
          <a:bodyPr wrap="none" lIns="90000" tIns="46800" rIns="90000" bIns="46800" rtlCol="0" anchor="ctr">
            <a:spAutoFit/>
          </a:bodyPr>
          <a:lstStyle/>
          <a:p>
            <a:pPr algn="r" fontAlgn="auto">
              <a:spcBef>
                <a:spcPts val="0"/>
              </a:spcBef>
              <a:spcAft>
                <a:spcPts val="0"/>
              </a:spcAft>
            </a:pPr>
            <a:r>
              <a:rPr lang="en-GB" sz="1400" dirty="0" smtClean="0">
                <a:solidFill>
                  <a:srgbClr val="000000">
                    <a:lumMod val="65000"/>
                    <a:lumOff val="35000"/>
                  </a:srgbClr>
                </a:solidFill>
                <a:latin typeface="Arial"/>
                <a:ea typeface=""/>
              </a:rPr>
              <a:t>0</a:t>
            </a:r>
          </a:p>
        </p:txBody>
      </p:sp>
      <p:sp>
        <p:nvSpPr>
          <p:cNvPr id="39" name="TextBox 38"/>
          <p:cNvSpPr txBox="1"/>
          <p:nvPr/>
        </p:nvSpPr>
        <p:spPr>
          <a:xfrm>
            <a:off x="2113510" y="5476474"/>
            <a:ext cx="281144"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smtClean="0">
                <a:solidFill>
                  <a:srgbClr val="000000">
                    <a:lumMod val="65000"/>
                    <a:lumOff val="35000"/>
                  </a:srgbClr>
                </a:solidFill>
                <a:latin typeface="Arial"/>
                <a:ea typeface=""/>
              </a:rPr>
              <a:t>0</a:t>
            </a:r>
          </a:p>
        </p:txBody>
      </p:sp>
      <p:sp>
        <p:nvSpPr>
          <p:cNvPr id="40" name="TextBox 39"/>
          <p:cNvSpPr txBox="1"/>
          <p:nvPr/>
        </p:nvSpPr>
        <p:spPr>
          <a:xfrm>
            <a:off x="2424807" y="5476474"/>
            <a:ext cx="380530"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smtClean="0">
                <a:solidFill>
                  <a:srgbClr val="000000">
                    <a:lumMod val="65000"/>
                    <a:lumOff val="35000"/>
                  </a:srgbClr>
                </a:solidFill>
                <a:latin typeface="Arial"/>
                <a:ea typeface=""/>
              </a:rPr>
              <a:t>30</a:t>
            </a:r>
          </a:p>
        </p:txBody>
      </p:sp>
      <p:sp>
        <p:nvSpPr>
          <p:cNvPr id="41" name="TextBox 40"/>
          <p:cNvSpPr txBox="1"/>
          <p:nvPr/>
        </p:nvSpPr>
        <p:spPr>
          <a:xfrm>
            <a:off x="2813929" y="5476474"/>
            <a:ext cx="380530"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a:solidFill>
                  <a:srgbClr val="000000">
                    <a:lumMod val="65000"/>
                    <a:lumOff val="35000"/>
                  </a:srgbClr>
                </a:solidFill>
                <a:latin typeface="Arial"/>
                <a:ea typeface=""/>
              </a:rPr>
              <a:t>6</a:t>
            </a:r>
            <a:r>
              <a:rPr lang="en-GB" sz="1400" dirty="0" smtClean="0">
                <a:solidFill>
                  <a:srgbClr val="000000">
                    <a:lumMod val="65000"/>
                    <a:lumOff val="35000"/>
                  </a:srgbClr>
                </a:solidFill>
                <a:latin typeface="Arial"/>
                <a:ea typeface=""/>
              </a:rPr>
              <a:t>0</a:t>
            </a:r>
          </a:p>
        </p:txBody>
      </p:sp>
      <p:sp>
        <p:nvSpPr>
          <p:cNvPr id="42" name="TextBox 41"/>
          <p:cNvSpPr txBox="1"/>
          <p:nvPr/>
        </p:nvSpPr>
        <p:spPr>
          <a:xfrm>
            <a:off x="3179201" y="5476474"/>
            <a:ext cx="380530"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smtClean="0">
                <a:solidFill>
                  <a:srgbClr val="000000">
                    <a:lumMod val="65000"/>
                    <a:lumOff val="35000"/>
                  </a:srgbClr>
                </a:solidFill>
                <a:latin typeface="Arial"/>
                <a:ea typeface=""/>
              </a:rPr>
              <a:t>90</a:t>
            </a:r>
          </a:p>
        </p:txBody>
      </p:sp>
      <p:sp>
        <p:nvSpPr>
          <p:cNvPr id="43" name="TextBox 42"/>
          <p:cNvSpPr txBox="1"/>
          <p:nvPr/>
        </p:nvSpPr>
        <p:spPr>
          <a:xfrm>
            <a:off x="4263291" y="5476474"/>
            <a:ext cx="479916"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smtClean="0">
                <a:solidFill>
                  <a:srgbClr val="000000">
                    <a:lumMod val="65000"/>
                    <a:lumOff val="35000"/>
                  </a:srgbClr>
                </a:solidFill>
                <a:latin typeface="Arial"/>
                <a:ea typeface=""/>
              </a:rPr>
              <a:t>180</a:t>
            </a:r>
          </a:p>
        </p:txBody>
      </p:sp>
      <p:sp>
        <p:nvSpPr>
          <p:cNvPr id="44" name="TextBox 43"/>
          <p:cNvSpPr txBox="1"/>
          <p:nvPr/>
        </p:nvSpPr>
        <p:spPr>
          <a:xfrm>
            <a:off x="5389632" y="5476474"/>
            <a:ext cx="479916"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smtClean="0">
                <a:solidFill>
                  <a:srgbClr val="000000">
                    <a:lumMod val="65000"/>
                    <a:lumOff val="35000"/>
                  </a:srgbClr>
                </a:solidFill>
                <a:latin typeface="Arial"/>
                <a:ea typeface=""/>
              </a:rPr>
              <a:t>270</a:t>
            </a:r>
          </a:p>
        </p:txBody>
      </p:sp>
      <p:sp>
        <p:nvSpPr>
          <p:cNvPr id="45" name="TextBox 44"/>
          <p:cNvSpPr txBox="1"/>
          <p:nvPr/>
        </p:nvSpPr>
        <p:spPr>
          <a:xfrm>
            <a:off x="6507021" y="5476474"/>
            <a:ext cx="479916" cy="309958"/>
          </a:xfrm>
          <a:prstGeom prst="rect">
            <a:avLst/>
          </a:prstGeom>
          <a:noFill/>
        </p:spPr>
        <p:txBody>
          <a:bodyPr wrap="none" lIns="90000" tIns="46800" rIns="90000" bIns="46800" rtlCol="0" anchor="t">
            <a:spAutoFit/>
          </a:bodyPr>
          <a:lstStyle/>
          <a:p>
            <a:pPr algn="ctr" fontAlgn="auto">
              <a:spcBef>
                <a:spcPts val="0"/>
              </a:spcBef>
              <a:spcAft>
                <a:spcPts val="0"/>
              </a:spcAft>
            </a:pPr>
            <a:r>
              <a:rPr lang="en-GB" sz="1400" dirty="0" smtClean="0">
                <a:solidFill>
                  <a:srgbClr val="000000">
                    <a:lumMod val="65000"/>
                    <a:lumOff val="35000"/>
                  </a:srgbClr>
                </a:solidFill>
                <a:latin typeface="Arial"/>
                <a:ea typeface=""/>
              </a:rPr>
              <a:t>360</a:t>
            </a:r>
          </a:p>
        </p:txBody>
      </p:sp>
      <p:pic>
        <p:nvPicPr>
          <p:cNvPr id="27" name="Picture 26"/>
          <p:cNvPicPr>
            <a:picLocks noChangeAspect="1"/>
          </p:cNvPicPr>
          <p:nvPr/>
        </p:nvPicPr>
        <p:blipFill rotWithShape="1">
          <a:blip r:embed="rId4" cstate="print">
            <a:extLst>
              <a:ext uri="{28A0092B-C50C-407E-A947-70E740481C1C}">
                <a14:useLocalDpi xmlns:a14="http://schemas.microsoft.com/office/drawing/2010/main" val="0"/>
              </a:ext>
            </a:extLst>
          </a:blip>
          <a:srcRect l="9029" t="23108" r="9057" b="14356"/>
          <a:stretch/>
        </p:blipFill>
        <p:spPr>
          <a:xfrm>
            <a:off x="7727173" y="6525345"/>
            <a:ext cx="1440000" cy="327539"/>
          </a:xfrm>
          <a:prstGeom prst="rect">
            <a:avLst/>
          </a:prstGeom>
        </p:spPr>
      </p:pic>
      <p:grpSp>
        <p:nvGrpSpPr>
          <p:cNvPr id="29" name="Group 28"/>
          <p:cNvGrpSpPr/>
          <p:nvPr/>
        </p:nvGrpSpPr>
        <p:grpSpPr>
          <a:xfrm>
            <a:off x="6923520" y="4126991"/>
            <a:ext cx="2141341" cy="1288873"/>
            <a:chOff x="7002660" y="2582471"/>
            <a:chExt cx="2141341" cy="1288873"/>
          </a:xfrm>
        </p:grpSpPr>
        <p:grpSp>
          <p:nvGrpSpPr>
            <p:cNvPr id="36" name="Group 35"/>
            <p:cNvGrpSpPr/>
            <p:nvPr/>
          </p:nvGrpSpPr>
          <p:grpSpPr>
            <a:xfrm>
              <a:off x="7002660" y="2872863"/>
              <a:ext cx="2141340" cy="433068"/>
              <a:chOff x="6999636" y="2736531"/>
              <a:chExt cx="2141340" cy="433068"/>
            </a:xfrm>
          </p:grpSpPr>
          <p:sp>
            <p:nvSpPr>
              <p:cNvPr id="51" name="TextBox 50"/>
              <p:cNvSpPr txBox="1"/>
              <p:nvPr/>
            </p:nvSpPr>
            <p:spPr>
              <a:xfrm>
                <a:off x="7192632" y="2736531"/>
                <a:ext cx="1948344" cy="433068"/>
              </a:xfrm>
              <a:prstGeom prst="rect">
                <a:avLst/>
              </a:prstGeom>
              <a:noFill/>
            </p:spPr>
            <p:txBody>
              <a:bodyPr wrap="square" lIns="90000" tIns="46800" rIns="90000" bIns="46800" rtlCol="0" anchor="ctr">
                <a:spAutoFit/>
              </a:bodyPr>
              <a:lstStyle/>
              <a:p>
                <a:pPr fontAlgn="auto">
                  <a:spcBef>
                    <a:spcPts val="0"/>
                  </a:spcBef>
                  <a:spcAft>
                    <a:spcPts val="0"/>
                  </a:spcAft>
                </a:pPr>
                <a:r>
                  <a:rPr lang="en-GB" sz="1100" dirty="0" smtClean="0">
                    <a:solidFill>
                      <a:srgbClr val="000000">
                        <a:lumMod val="65000"/>
                        <a:lumOff val="35000"/>
                      </a:srgbClr>
                    </a:solidFill>
                    <a:latin typeface="Arial"/>
                    <a:ea typeface=""/>
                  </a:rPr>
                  <a:t>Group 2 (</a:t>
                </a:r>
                <a:r>
                  <a:rPr lang="en-GB" sz="1100" dirty="0">
                    <a:solidFill>
                      <a:srgbClr val="000000">
                        <a:lumMod val="65000"/>
                        <a:lumOff val="35000"/>
                      </a:srgbClr>
                    </a:solidFill>
                    <a:latin typeface="Arial"/>
                    <a:ea typeface=""/>
                  </a:rPr>
                  <a:t>Rivaroxaban </a:t>
                </a:r>
                <a:r>
                  <a:rPr lang="en-GB" sz="1100" dirty="0" smtClean="0">
                    <a:solidFill>
                      <a:srgbClr val="000000">
                        <a:lumMod val="65000"/>
                        <a:lumOff val="35000"/>
                      </a:srgbClr>
                    </a:solidFill>
                    <a:latin typeface="Arial"/>
                    <a:ea typeface=""/>
                  </a:rPr>
                  <a:t/>
                </a:r>
                <a:br>
                  <a:rPr lang="en-GB" sz="1100" dirty="0" smtClean="0">
                    <a:solidFill>
                      <a:srgbClr val="000000">
                        <a:lumMod val="65000"/>
                        <a:lumOff val="35000"/>
                      </a:srgbClr>
                    </a:solidFill>
                    <a:latin typeface="Arial"/>
                    <a:ea typeface=""/>
                  </a:rPr>
                </a:br>
                <a:r>
                  <a:rPr lang="en-GB" sz="1100" dirty="0" smtClean="0">
                    <a:solidFill>
                      <a:srgbClr val="000000">
                        <a:lumMod val="65000"/>
                        <a:lumOff val="35000"/>
                      </a:srgbClr>
                    </a:solidFill>
                    <a:latin typeface="Arial"/>
                    <a:ea typeface=""/>
                  </a:rPr>
                  <a:t>2.5 mg </a:t>
                </a:r>
                <a:r>
                  <a:rPr lang="en-GB" sz="1100" dirty="0">
                    <a:solidFill>
                      <a:srgbClr val="000000">
                        <a:lumMod val="65000"/>
                        <a:lumOff val="35000"/>
                      </a:srgbClr>
                    </a:solidFill>
                    <a:latin typeface="Arial"/>
                    <a:ea typeface=""/>
                  </a:rPr>
                  <a:t>BID plus </a:t>
                </a:r>
                <a:r>
                  <a:rPr lang="en-GB" sz="1100" dirty="0" smtClean="0">
                    <a:solidFill>
                      <a:srgbClr val="000000">
                        <a:lumMod val="65000"/>
                        <a:lumOff val="35000"/>
                      </a:srgbClr>
                    </a:solidFill>
                    <a:latin typeface="Arial"/>
                    <a:ea typeface=""/>
                  </a:rPr>
                  <a:t>DAPT)</a:t>
                </a:r>
              </a:p>
            </p:txBody>
          </p:sp>
          <p:sp>
            <p:nvSpPr>
              <p:cNvPr id="53" name="Rectangle 52"/>
              <p:cNvSpPr/>
              <p:nvPr/>
            </p:nvSpPr>
            <p:spPr bwMode="auto">
              <a:xfrm>
                <a:off x="6999636" y="2863048"/>
                <a:ext cx="180000" cy="180000"/>
              </a:xfrm>
              <a:prstGeom prst="rect">
                <a:avLst/>
              </a:prstGeom>
              <a:solidFill>
                <a:schemeClr val="accent1">
                  <a:lumMod val="40000"/>
                  <a:lumOff val="60000"/>
                </a:schemeClr>
              </a:solidFill>
              <a:ln w="19050" algn="ctr">
                <a:noFill/>
                <a:miter lim="800000"/>
                <a:headEnd/>
                <a:tailEnd/>
              </a:ln>
              <a:effectLst/>
              <a:extLst/>
            </p:spPr>
            <p:txBody>
              <a:bodyPr wrap="square" lIns="0" tIns="0" rIns="0" bIns="0" rtlCol="0" anchor="ctr">
                <a:noAutofit/>
              </a:bodyPr>
              <a:lstStyle/>
              <a:p>
                <a:pPr algn="ctr" fontAlgn="auto">
                  <a:spcBef>
                    <a:spcPts val="0"/>
                  </a:spcBef>
                  <a:spcAft>
                    <a:spcPts val="0"/>
                  </a:spcAft>
                </a:pPr>
                <a:endParaRPr lang="en-GB" sz="1600" dirty="0">
                  <a:solidFill>
                    <a:srgbClr val="000000">
                      <a:lumMod val="65000"/>
                      <a:lumOff val="35000"/>
                    </a:srgbClr>
                  </a:solidFill>
                  <a:latin typeface="Arial"/>
                  <a:ea typeface=""/>
                </a:endParaRPr>
              </a:p>
            </p:txBody>
          </p:sp>
        </p:grpSp>
        <p:grpSp>
          <p:nvGrpSpPr>
            <p:cNvPr id="37" name="Group 36"/>
            <p:cNvGrpSpPr/>
            <p:nvPr/>
          </p:nvGrpSpPr>
          <p:grpSpPr>
            <a:xfrm>
              <a:off x="7002660" y="3271180"/>
              <a:ext cx="2141341" cy="600164"/>
              <a:chOff x="6999636" y="3048037"/>
              <a:chExt cx="2141341" cy="600164"/>
            </a:xfrm>
          </p:grpSpPr>
          <p:sp>
            <p:nvSpPr>
              <p:cNvPr id="49" name="Rectangle 48"/>
              <p:cNvSpPr/>
              <p:nvPr/>
            </p:nvSpPr>
            <p:spPr bwMode="auto">
              <a:xfrm>
                <a:off x="6999636" y="3247911"/>
                <a:ext cx="180000" cy="180000"/>
              </a:xfrm>
              <a:prstGeom prst="rect">
                <a:avLst/>
              </a:prstGeom>
              <a:solidFill>
                <a:schemeClr val="accent1"/>
              </a:solidFill>
              <a:ln w="19050" algn="ctr">
                <a:noFill/>
                <a:miter lim="800000"/>
                <a:headEnd/>
                <a:tailEnd/>
              </a:ln>
              <a:effectLst/>
              <a:extLst/>
            </p:spPr>
            <p:txBody>
              <a:bodyPr wrap="square" lIns="0" tIns="0" rIns="0" bIns="0" rtlCol="0" anchor="ctr">
                <a:noAutofit/>
              </a:bodyPr>
              <a:lstStyle/>
              <a:p>
                <a:pPr algn="ctr" fontAlgn="auto">
                  <a:spcBef>
                    <a:spcPts val="0"/>
                  </a:spcBef>
                  <a:spcAft>
                    <a:spcPts val="0"/>
                  </a:spcAft>
                </a:pPr>
                <a:endParaRPr lang="en-GB" sz="1600" dirty="0">
                  <a:solidFill>
                    <a:srgbClr val="000000">
                      <a:lumMod val="65000"/>
                      <a:lumOff val="35000"/>
                    </a:srgbClr>
                  </a:solidFill>
                  <a:latin typeface="Arial"/>
                  <a:ea typeface=""/>
                </a:endParaRPr>
              </a:p>
            </p:txBody>
          </p:sp>
          <p:sp>
            <p:nvSpPr>
              <p:cNvPr id="50" name="Rectangle 49"/>
              <p:cNvSpPr/>
              <p:nvPr/>
            </p:nvSpPr>
            <p:spPr>
              <a:xfrm>
                <a:off x="7192633" y="3048037"/>
                <a:ext cx="1948344" cy="600164"/>
              </a:xfrm>
              <a:prstGeom prst="rect">
                <a:avLst/>
              </a:prstGeom>
            </p:spPr>
            <p:txBody>
              <a:bodyPr wrap="square">
                <a:spAutoFit/>
              </a:bodyPr>
              <a:lstStyle/>
              <a:p>
                <a:pPr fontAlgn="auto">
                  <a:spcBef>
                    <a:spcPts val="0"/>
                  </a:spcBef>
                  <a:spcAft>
                    <a:spcPts val="0"/>
                  </a:spcAft>
                </a:pPr>
                <a:r>
                  <a:rPr lang="en-GB" sz="1100" dirty="0">
                    <a:solidFill>
                      <a:srgbClr val="000000">
                        <a:lumMod val="65000"/>
                        <a:lumOff val="35000"/>
                      </a:srgbClr>
                    </a:solidFill>
                    <a:latin typeface="Arial"/>
                    <a:ea typeface=""/>
                  </a:rPr>
                  <a:t>Group 1 (Rivaroxaban </a:t>
                </a:r>
                <a:r>
                  <a:rPr lang="en-GB" sz="1100" dirty="0" smtClean="0">
                    <a:solidFill>
                      <a:srgbClr val="000000">
                        <a:lumMod val="65000"/>
                        <a:lumOff val="35000"/>
                      </a:srgbClr>
                    </a:solidFill>
                    <a:latin typeface="Arial"/>
                    <a:ea typeface=""/>
                  </a:rPr>
                  <a:t/>
                </a:r>
                <a:br>
                  <a:rPr lang="en-GB" sz="1100" dirty="0" smtClean="0">
                    <a:solidFill>
                      <a:srgbClr val="000000">
                        <a:lumMod val="65000"/>
                        <a:lumOff val="35000"/>
                      </a:srgbClr>
                    </a:solidFill>
                    <a:latin typeface="Arial"/>
                    <a:ea typeface=""/>
                  </a:rPr>
                </a:br>
                <a:r>
                  <a:rPr lang="en-GB" sz="1100" dirty="0" smtClean="0">
                    <a:solidFill>
                      <a:srgbClr val="000000">
                        <a:lumMod val="65000"/>
                        <a:lumOff val="35000"/>
                      </a:srgbClr>
                    </a:solidFill>
                    <a:latin typeface="Arial"/>
                    <a:ea typeface=""/>
                  </a:rPr>
                  <a:t>15 </a:t>
                </a:r>
                <a:r>
                  <a:rPr lang="en-GB" sz="1100" dirty="0">
                    <a:solidFill>
                      <a:srgbClr val="000000">
                        <a:lumMod val="65000"/>
                        <a:lumOff val="35000"/>
                      </a:srgbClr>
                    </a:solidFill>
                    <a:latin typeface="Arial"/>
                    <a:ea typeface=""/>
                  </a:rPr>
                  <a:t>mg OD plus single antiplatelet)</a:t>
                </a:r>
              </a:p>
            </p:txBody>
          </p:sp>
        </p:grpSp>
        <p:grpSp>
          <p:nvGrpSpPr>
            <p:cNvPr id="46" name="Group 45"/>
            <p:cNvGrpSpPr/>
            <p:nvPr/>
          </p:nvGrpSpPr>
          <p:grpSpPr>
            <a:xfrm>
              <a:off x="7002660" y="2582471"/>
              <a:ext cx="2015931" cy="261610"/>
              <a:chOff x="6999636" y="2359328"/>
              <a:chExt cx="2015931" cy="261610"/>
            </a:xfrm>
          </p:grpSpPr>
          <p:sp>
            <p:nvSpPr>
              <p:cNvPr id="47" name="Rectangle 46"/>
              <p:cNvSpPr/>
              <p:nvPr/>
            </p:nvSpPr>
            <p:spPr bwMode="auto">
              <a:xfrm>
                <a:off x="6999636" y="2400133"/>
                <a:ext cx="180000" cy="180000"/>
              </a:xfrm>
              <a:prstGeom prst="rect">
                <a:avLst/>
              </a:prstGeom>
              <a:solidFill>
                <a:schemeClr val="accent6"/>
              </a:solidFill>
              <a:ln w="19050" algn="ctr">
                <a:noFill/>
                <a:miter lim="800000"/>
                <a:headEnd/>
                <a:tailEnd/>
              </a:ln>
              <a:effectLst/>
              <a:extLst/>
            </p:spPr>
            <p:txBody>
              <a:bodyPr wrap="square" lIns="0" tIns="0" rIns="0" bIns="0" rtlCol="0" anchor="ctr">
                <a:noAutofit/>
              </a:bodyPr>
              <a:lstStyle/>
              <a:p>
                <a:pPr algn="ctr" fontAlgn="auto">
                  <a:spcBef>
                    <a:spcPts val="0"/>
                  </a:spcBef>
                  <a:spcAft>
                    <a:spcPts val="0"/>
                  </a:spcAft>
                </a:pPr>
                <a:endParaRPr lang="en-GB" sz="1600" dirty="0">
                  <a:solidFill>
                    <a:srgbClr val="000000">
                      <a:lumMod val="65000"/>
                      <a:lumOff val="35000"/>
                    </a:srgbClr>
                  </a:solidFill>
                  <a:latin typeface="Arial"/>
                  <a:ea typeface=""/>
                </a:endParaRPr>
              </a:p>
            </p:txBody>
          </p:sp>
          <p:sp>
            <p:nvSpPr>
              <p:cNvPr id="48" name="Rectangle 47"/>
              <p:cNvSpPr/>
              <p:nvPr/>
            </p:nvSpPr>
            <p:spPr>
              <a:xfrm>
                <a:off x="7192632" y="2359328"/>
                <a:ext cx="1822935" cy="261610"/>
              </a:xfrm>
              <a:prstGeom prst="rect">
                <a:avLst/>
              </a:prstGeom>
            </p:spPr>
            <p:txBody>
              <a:bodyPr wrap="none">
                <a:spAutoFit/>
              </a:bodyPr>
              <a:lstStyle/>
              <a:p>
                <a:pPr fontAlgn="auto">
                  <a:spcBef>
                    <a:spcPts val="0"/>
                  </a:spcBef>
                  <a:spcAft>
                    <a:spcPts val="0"/>
                  </a:spcAft>
                </a:pPr>
                <a:r>
                  <a:rPr lang="en-GB" sz="1100" dirty="0">
                    <a:solidFill>
                      <a:srgbClr val="000000">
                        <a:lumMod val="65000"/>
                        <a:lumOff val="35000"/>
                      </a:srgbClr>
                    </a:solidFill>
                    <a:latin typeface="Arial"/>
                    <a:ea typeface=""/>
                  </a:rPr>
                  <a:t>Group 3 (VKA plus DAPT)</a:t>
                </a:r>
                <a:endParaRPr lang="en-GB" sz="1100" dirty="0">
                  <a:solidFill>
                    <a:srgbClr val="000000"/>
                  </a:solidFill>
                  <a:latin typeface="Arial"/>
                  <a:ea typeface=""/>
                </a:endParaRPr>
              </a:p>
            </p:txBody>
          </p:sp>
        </p:grpSp>
      </p:grpSp>
      <p:sp>
        <p:nvSpPr>
          <p:cNvPr id="54" name="TextBox 53"/>
          <p:cNvSpPr txBox="1"/>
          <p:nvPr/>
        </p:nvSpPr>
        <p:spPr>
          <a:xfrm>
            <a:off x="6912002" y="2954563"/>
            <a:ext cx="872959" cy="340735"/>
          </a:xfrm>
          <a:prstGeom prst="rect">
            <a:avLst/>
          </a:prstGeom>
          <a:noFill/>
        </p:spPr>
        <p:txBody>
          <a:bodyPr wrap="square" lIns="90000" tIns="46800" rIns="90000" bIns="46800" rtlCol="0" anchor="ctr">
            <a:spAutoFit/>
          </a:bodyPr>
          <a:lstStyle/>
          <a:p>
            <a:pPr fontAlgn="auto">
              <a:spcBef>
                <a:spcPts val="0"/>
              </a:spcBef>
              <a:spcAft>
                <a:spcPts val="0"/>
              </a:spcAft>
            </a:pPr>
            <a:r>
              <a:rPr lang="en-GB" sz="1600" b="1" dirty="0" smtClean="0">
                <a:solidFill>
                  <a:srgbClr val="6F3130"/>
                </a:solidFill>
                <a:latin typeface="Arial"/>
                <a:ea typeface=""/>
              </a:rPr>
              <a:t>6.0%</a:t>
            </a:r>
          </a:p>
        </p:txBody>
      </p:sp>
      <p:sp>
        <p:nvSpPr>
          <p:cNvPr id="55" name="TextBox 54"/>
          <p:cNvSpPr txBox="1"/>
          <p:nvPr/>
        </p:nvSpPr>
        <p:spPr>
          <a:xfrm>
            <a:off x="6912002" y="3155699"/>
            <a:ext cx="872959" cy="340735"/>
          </a:xfrm>
          <a:prstGeom prst="rect">
            <a:avLst/>
          </a:prstGeom>
          <a:noFill/>
        </p:spPr>
        <p:txBody>
          <a:bodyPr wrap="square" lIns="90000" tIns="46800" rIns="90000" bIns="46800" rtlCol="0" anchor="ctr">
            <a:spAutoFit/>
          </a:bodyPr>
          <a:lstStyle/>
          <a:p>
            <a:pPr fontAlgn="auto">
              <a:spcBef>
                <a:spcPts val="0"/>
              </a:spcBef>
              <a:spcAft>
                <a:spcPts val="0"/>
              </a:spcAft>
            </a:pPr>
            <a:r>
              <a:rPr lang="en-GB" sz="1600" b="1" dirty="0" smtClean="0">
                <a:solidFill>
                  <a:srgbClr val="EC008C">
                    <a:lumMod val="40000"/>
                    <a:lumOff val="60000"/>
                  </a:srgbClr>
                </a:solidFill>
                <a:latin typeface="Arial"/>
                <a:ea typeface=""/>
              </a:rPr>
              <a:t>5.6%</a:t>
            </a:r>
          </a:p>
        </p:txBody>
      </p:sp>
      <p:sp>
        <p:nvSpPr>
          <p:cNvPr id="56" name="TextBox 55"/>
          <p:cNvSpPr txBox="1"/>
          <p:nvPr/>
        </p:nvSpPr>
        <p:spPr>
          <a:xfrm>
            <a:off x="6912002" y="2753427"/>
            <a:ext cx="872959" cy="340735"/>
          </a:xfrm>
          <a:prstGeom prst="rect">
            <a:avLst/>
          </a:prstGeom>
          <a:noFill/>
        </p:spPr>
        <p:txBody>
          <a:bodyPr wrap="square" lIns="90000" tIns="46800" rIns="90000" bIns="46800" rtlCol="0" anchor="ctr">
            <a:spAutoFit/>
          </a:bodyPr>
          <a:lstStyle/>
          <a:p>
            <a:pPr fontAlgn="auto">
              <a:spcBef>
                <a:spcPts val="0"/>
              </a:spcBef>
              <a:spcAft>
                <a:spcPts val="0"/>
              </a:spcAft>
            </a:pPr>
            <a:r>
              <a:rPr lang="en-GB" sz="1600" b="1" dirty="0" smtClean="0">
                <a:solidFill>
                  <a:srgbClr val="EC008C"/>
                </a:solidFill>
                <a:latin typeface="Arial"/>
                <a:ea typeface=""/>
              </a:rPr>
              <a:t>6.5%</a:t>
            </a:r>
          </a:p>
        </p:txBody>
      </p:sp>
      <p:sp>
        <p:nvSpPr>
          <p:cNvPr id="57" name="TextBox 56"/>
          <p:cNvSpPr txBox="1"/>
          <p:nvPr/>
        </p:nvSpPr>
        <p:spPr>
          <a:xfrm>
            <a:off x="515565" y="1353180"/>
            <a:ext cx="8598029" cy="309958"/>
          </a:xfrm>
          <a:prstGeom prst="rect">
            <a:avLst/>
          </a:prstGeom>
          <a:noFill/>
        </p:spPr>
        <p:txBody>
          <a:bodyPr wrap="square" lIns="90000" tIns="46800" rIns="90000" bIns="46800" rtlCol="0" anchor="t">
            <a:spAutoFit/>
          </a:bodyPr>
          <a:lstStyle/>
          <a:p>
            <a:pPr fontAlgn="auto">
              <a:spcBef>
                <a:spcPts val="0"/>
              </a:spcBef>
              <a:spcAft>
                <a:spcPts val="0"/>
              </a:spcAft>
            </a:pPr>
            <a:r>
              <a:rPr lang="en-GB" sz="1400" b="1" spc="-30" dirty="0">
                <a:solidFill>
                  <a:srgbClr val="000000">
                    <a:lumMod val="65000"/>
                    <a:lumOff val="35000"/>
                  </a:srgbClr>
                </a:solidFill>
                <a:latin typeface="Arial"/>
                <a:ea typeface=""/>
              </a:rPr>
              <a:t>Rivaroxaban 15 mg OD plus single antiplatelet vs VKA plus DAPT: </a:t>
            </a:r>
            <a:r>
              <a:rPr lang="en-GB" sz="1400" spc="-30" dirty="0">
                <a:solidFill>
                  <a:srgbClr val="000000">
                    <a:lumMod val="65000"/>
                    <a:lumOff val="35000"/>
                  </a:srgbClr>
                </a:solidFill>
                <a:latin typeface="Arial"/>
                <a:ea typeface=""/>
              </a:rPr>
              <a:t>HR=1.08; (95% CI 0.69–1.68); </a:t>
            </a:r>
            <a:r>
              <a:rPr lang="en-GB" sz="1400" i="1" spc="-30" dirty="0">
                <a:solidFill>
                  <a:srgbClr val="000000">
                    <a:lumMod val="65000"/>
                    <a:lumOff val="35000"/>
                  </a:srgbClr>
                </a:solidFill>
                <a:latin typeface="Arial"/>
                <a:ea typeface=""/>
              </a:rPr>
              <a:t>p</a:t>
            </a:r>
            <a:r>
              <a:rPr lang="en-GB" sz="1400" spc="-30" dirty="0">
                <a:solidFill>
                  <a:srgbClr val="000000">
                    <a:lumMod val="65000"/>
                    <a:lumOff val="35000"/>
                  </a:srgbClr>
                </a:solidFill>
                <a:latin typeface="Arial"/>
                <a:ea typeface=""/>
              </a:rPr>
              <a:t>=0.750</a:t>
            </a:r>
          </a:p>
        </p:txBody>
      </p:sp>
      <p:sp>
        <p:nvSpPr>
          <p:cNvPr id="58" name="TextBox 57"/>
          <p:cNvSpPr txBox="1"/>
          <p:nvPr/>
        </p:nvSpPr>
        <p:spPr>
          <a:xfrm>
            <a:off x="515566" y="1649232"/>
            <a:ext cx="8233147" cy="309958"/>
          </a:xfrm>
          <a:prstGeom prst="rect">
            <a:avLst/>
          </a:prstGeom>
          <a:noFill/>
        </p:spPr>
        <p:txBody>
          <a:bodyPr wrap="square" lIns="90000" tIns="46800" rIns="90000" bIns="46800" rtlCol="0" anchor="t">
            <a:spAutoFit/>
          </a:bodyPr>
          <a:lstStyle/>
          <a:p>
            <a:pPr fontAlgn="auto">
              <a:spcBef>
                <a:spcPts val="0"/>
              </a:spcBef>
              <a:spcAft>
                <a:spcPts val="0"/>
              </a:spcAft>
            </a:pPr>
            <a:r>
              <a:rPr lang="en-GB" sz="1400" b="1" spc="-30" dirty="0">
                <a:solidFill>
                  <a:srgbClr val="000000">
                    <a:lumMod val="65000"/>
                    <a:lumOff val="35000"/>
                  </a:srgbClr>
                </a:solidFill>
                <a:latin typeface="Arial"/>
                <a:ea typeface=""/>
              </a:rPr>
              <a:t>Rivaroxaban 2.5 mg BID plus DAPT vs VKA plus DAPT: </a:t>
            </a:r>
            <a:r>
              <a:rPr lang="en-GB" sz="1400" spc="-30" dirty="0">
                <a:solidFill>
                  <a:srgbClr val="000000">
                    <a:lumMod val="65000"/>
                    <a:lumOff val="35000"/>
                  </a:srgbClr>
                </a:solidFill>
                <a:latin typeface="Arial"/>
                <a:ea typeface=""/>
              </a:rPr>
              <a:t>HR=0.93 (95% CI 0.59–1.48); </a:t>
            </a:r>
            <a:r>
              <a:rPr lang="en-GB" sz="1400" i="1" spc="-30" dirty="0">
                <a:solidFill>
                  <a:srgbClr val="000000">
                    <a:lumMod val="65000"/>
                    <a:lumOff val="35000"/>
                  </a:srgbClr>
                </a:solidFill>
                <a:latin typeface="Arial"/>
                <a:ea typeface=""/>
              </a:rPr>
              <a:t>p</a:t>
            </a:r>
            <a:r>
              <a:rPr lang="en-GB" sz="1400" spc="-30" dirty="0">
                <a:solidFill>
                  <a:srgbClr val="000000">
                    <a:lumMod val="65000"/>
                    <a:lumOff val="35000"/>
                  </a:srgbClr>
                </a:solidFill>
                <a:latin typeface="Arial"/>
                <a:ea typeface=""/>
              </a:rPr>
              <a:t>=0.765</a:t>
            </a:r>
          </a:p>
        </p:txBody>
      </p:sp>
      <p:sp>
        <p:nvSpPr>
          <p:cNvPr id="52" name="Rettangolo 51"/>
          <p:cNvSpPr/>
          <p:nvPr/>
        </p:nvSpPr>
        <p:spPr>
          <a:xfrm rot="16200000">
            <a:off x="8097009" y="5464576"/>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extLst>
      <p:ext uri="{BB962C8B-B14F-4D97-AF65-F5344CB8AC3E}">
        <p14:creationId xmlns:p14="http://schemas.microsoft.com/office/powerpoint/2010/main" val="802330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TextBox 47"/>
          <p:cNvSpPr txBox="1"/>
          <p:nvPr/>
        </p:nvSpPr>
        <p:spPr>
          <a:xfrm>
            <a:off x="3231315" y="2360028"/>
            <a:ext cx="3353804" cy="265457"/>
          </a:xfrm>
          <a:prstGeom prst="rect">
            <a:avLst/>
          </a:prstGeom>
          <a:noFill/>
        </p:spPr>
        <p:txBody>
          <a:bodyPr wrap="square" rtlCol="0">
            <a:spAutoFit/>
          </a:bodyPr>
          <a:lstStyle/>
          <a:p>
            <a:pPr fontAlgn="auto">
              <a:spcBef>
                <a:spcPts val="0"/>
              </a:spcBef>
              <a:spcAft>
                <a:spcPts val="0"/>
              </a:spcAft>
              <a:defRPr/>
            </a:pPr>
            <a:r>
              <a:rPr lang="en-GB" sz="1125" b="1" kern="0" dirty="0">
                <a:solidFill>
                  <a:srgbClr val="007370"/>
                </a:solidFill>
                <a:latin typeface="Arial" panose="020B0604020202020204"/>
                <a:ea typeface=""/>
              </a:rPr>
              <a:t>Dabigatran 150 mg BID + P2Y12 inhibitor</a:t>
            </a:r>
            <a:endParaRPr lang="en-GB" sz="1125" b="1" kern="0" baseline="30000" dirty="0">
              <a:solidFill>
                <a:srgbClr val="007370"/>
              </a:solidFill>
              <a:latin typeface="Arial" panose="020B0604020202020204"/>
              <a:ea typeface=""/>
            </a:endParaRPr>
          </a:p>
        </p:txBody>
      </p:sp>
      <p:sp>
        <p:nvSpPr>
          <p:cNvPr id="50" name="TextBox 49"/>
          <p:cNvSpPr txBox="1"/>
          <p:nvPr/>
        </p:nvSpPr>
        <p:spPr>
          <a:xfrm>
            <a:off x="3231313" y="3071043"/>
            <a:ext cx="3492209" cy="265457"/>
          </a:xfrm>
          <a:prstGeom prst="rect">
            <a:avLst/>
          </a:prstGeom>
          <a:noFill/>
        </p:spPr>
        <p:txBody>
          <a:bodyPr wrap="square" rtlCol="0">
            <a:spAutoFit/>
          </a:bodyPr>
          <a:lstStyle/>
          <a:p>
            <a:pPr fontAlgn="auto">
              <a:spcBef>
                <a:spcPts val="0"/>
              </a:spcBef>
              <a:spcAft>
                <a:spcPts val="0"/>
              </a:spcAft>
              <a:defRPr/>
            </a:pPr>
            <a:r>
              <a:rPr lang="en-GB" sz="1125" b="1" kern="0" dirty="0">
                <a:solidFill>
                  <a:srgbClr val="0084CB"/>
                </a:solidFill>
                <a:latin typeface="Arial" panose="020B0604020202020204"/>
                <a:ea typeface=""/>
              </a:rPr>
              <a:t>Dabigatran 110 mg BID + P2Y12 inhibitor</a:t>
            </a:r>
            <a:endParaRPr lang="en-GB" sz="1125" b="1" kern="0" baseline="30000" dirty="0">
              <a:solidFill>
                <a:srgbClr val="0084CB"/>
              </a:solidFill>
              <a:latin typeface="Arial" panose="020B0604020202020204"/>
              <a:ea typeface=""/>
            </a:endParaRPr>
          </a:p>
        </p:txBody>
      </p:sp>
      <p:sp>
        <p:nvSpPr>
          <p:cNvPr id="51" name="TextBox 50"/>
          <p:cNvSpPr txBox="1"/>
          <p:nvPr/>
        </p:nvSpPr>
        <p:spPr>
          <a:xfrm>
            <a:off x="3231314" y="3778274"/>
            <a:ext cx="3601283" cy="265457"/>
          </a:xfrm>
          <a:prstGeom prst="rect">
            <a:avLst/>
          </a:prstGeom>
          <a:noFill/>
        </p:spPr>
        <p:txBody>
          <a:bodyPr wrap="square" rtlCol="0">
            <a:spAutoFit/>
          </a:bodyPr>
          <a:lstStyle/>
          <a:p>
            <a:pPr fontAlgn="auto">
              <a:spcBef>
                <a:spcPts val="0"/>
              </a:spcBef>
              <a:spcAft>
                <a:spcPts val="0"/>
              </a:spcAft>
              <a:defRPr/>
            </a:pPr>
            <a:r>
              <a:rPr lang="en-GB" sz="1125" b="1" kern="0" dirty="0">
                <a:solidFill>
                  <a:srgbClr val="C00000"/>
                </a:solidFill>
                <a:latin typeface="Arial" panose="020B0604020202020204"/>
                <a:ea typeface=""/>
              </a:rPr>
              <a:t>Warfarin (INR 2.0–3.0) + P2Y12 inhibitor + ASA</a:t>
            </a:r>
            <a:r>
              <a:rPr lang="en-GB" sz="1125" b="1" kern="0" baseline="30000" dirty="0">
                <a:solidFill>
                  <a:srgbClr val="C00000"/>
                </a:solidFill>
                <a:latin typeface="Arial" panose="020B0604020202020204"/>
                <a:ea typeface=""/>
              </a:rPr>
              <a:t>†</a:t>
            </a:r>
          </a:p>
        </p:txBody>
      </p:sp>
      <p:sp>
        <p:nvSpPr>
          <p:cNvPr id="2" name="Title 1"/>
          <p:cNvSpPr>
            <a:spLocks noGrp="1"/>
          </p:cNvSpPr>
          <p:nvPr>
            <p:ph type="title"/>
          </p:nvPr>
        </p:nvSpPr>
        <p:spPr>
          <a:xfrm>
            <a:off x="1402873" y="857251"/>
            <a:ext cx="6492620" cy="861786"/>
          </a:xfrm>
        </p:spPr>
        <p:txBody>
          <a:bodyPr>
            <a:noAutofit/>
          </a:bodyPr>
          <a:lstStyle/>
          <a:p>
            <a:r>
              <a:rPr lang="en-GB" dirty="0">
                <a:solidFill>
                  <a:schemeClr val="tx2"/>
                </a:solidFill>
                <a:latin typeface="Arial" panose="020B0604020202020204" pitchFamily="34" charset="0"/>
              </a:rPr>
              <a:t>RE-DUAL PCI tested the safety and efficacy of two regimens of dual therapy with dabigatran without ASA vs triple therapy with warfarin</a:t>
            </a:r>
            <a:endParaRPr lang="en-GB" sz="1425" dirty="0"/>
          </a:p>
        </p:txBody>
      </p:sp>
      <p:sp>
        <p:nvSpPr>
          <p:cNvPr id="3" name="Slide Number Placeholder 2"/>
          <p:cNvSpPr>
            <a:spLocks noGrp="1"/>
          </p:cNvSpPr>
          <p:nvPr>
            <p:ph type="sldNum" sz="quarter" idx="12"/>
          </p:nvPr>
        </p:nvSpPr>
        <p:spPr/>
        <p:txBody>
          <a:bodyPr/>
          <a:lstStyle/>
          <a:p>
            <a:pPr defTabSz="342900"/>
            <a:fld id="{2066355A-084C-D24E-9AD2-7E4FC41EA627}" type="slidenum">
              <a:rPr lang="en-GB">
                <a:solidFill>
                  <a:srgbClr val="1E4784">
                    <a:tint val="75000"/>
                  </a:srgbClr>
                </a:solidFill>
              </a:rPr>
              <a:pPr defTabSz="342900"/>
              <a:t>44</a:t>
            </a:fld>
            <a:endParaRPr lang="en-GB" dirty="0">
              <a:solidFill>
                <a:srgbClr val="1E4784">
                  <a:tint val="75000"/>
                </a:srgbClr>
              </a:solidFill>
            </a:endParaRPr>
          </a:p>
        </p:txBody>
      </p:sp>
      <p:sp>
        <p:nvSpPr>
          <p:cNvPr id="29" name="Text Placeholder 28"/>
          <p:cNvSpPr>
            <a:spLocks noGrp="1"/>
          </p:cNvSpPr>
          <p:nvPr>
            <p:ph type="body" sz="quarter" idx="13"/>
          </p:nvPr>
        </p:nvSpPr>
        <p:spPr>
          <a:xfrm>
            <a:off x="1413272" y="5113527"/>
            <a:ext cx="6482220" cy="784830"/>
          </a:xfrm>
        </p:spPr>
        <p:txBody>
          <a:bodyPr/>
          <a:lstStyle/>
          <a:p>
            <a:r>
              <a:rPr lang="en-GB" dirty="0">
                <a:solidFill>
                  <a:schemeClr val="tx2"/>
                </a:solidFill>
                <a:latin typeface="Arial" panose="020B0604020202020204" pitchFamily="34" charset="0"/>
              </a:rPr>
              <a:t>RE-DUAL PCI was a m</a:t>
            </a:r>
            <a:r>
              <a:rPr lang="en-GB" dirty="0"/>
              <a:t>ulticentre, open-label trial following a prospective, randomized, open, blinded end-point design;</a:t>
            </a:r>
            <a:br>
              <a:rPr lang="en-GB" dirty="0"/>
            </a:br>
            <a:r>
              <a:rPr lang="en-GB" dirty="0"/>
              <a:t>*Study drug should be administered 6 hours after sheath removal and no later than 120 hours post-PCI (≤72 hours is preferable). </a:t>
            </a:r>
            <a:r>
              <a:rPr lang="en-GB" baseline="30000" dirty="0"/>
              <a:t>†</a:t>
            </a:r>
            <a:r>
              <a:rPr lang="en-GB" kern="0" dirty="0">
                <a:solidFill>
                  <a:srgbClr val="1E4784"/>
                </a:solidFill>
              </a:rPr>
              <a:t>ASA discontinued after 1 month after </a:t>
            </a:r>
            <a:r>
              <a:rPr lang="en-GB" dirty="0"/>
              <a:t>bare-metal stent</a:t>
            </a:r>
            <a:r>
              <a:rPr lang="en-GB" kern="0" dirty="0">
                <a:solidFill>
                  <a:srgbClr val="1E4784"/>
                </a:solidFill>
              </a:rPr>
              <a:t> and 3 months after</a:t>
            </a:r>
            <a:r>
              <a:rPr lang="en-GB" dirty="0"/>
              <a:t> drug-eluting stent</a:t>
            </a:r>
            <a:r>
              <a:rPr lang="en-GB" kern="0" dirty="0">
                <a:solidFill>
                  <a:srgbClr val="1E4784"/>
                </a:solidFill>
              </a:rPr>
              <a:t>; </a:t>
            </a:r>
            <a:r>
              <a:rPr lang="en-GB" dirty="0"/>
              <a:t>ASA, acetylsalicylic acid; CRNM, clinically relevant non-major; R, randomization; Cannon et al. </a:t>
            </a:r>
            <a:r>
              <a:rPr lang="en-GB" dirty="0" err="1"/>
              <a:t>Clin</a:t>
            </a:r>
            <a:r>
              <a:rPr lang="en-GB" dirty="0"/>
              <a:t> </a:t>
            </a:r>
            <a:r>
              <a:rPr lang="en-GB" dirty="0" err="1"/>
              <a:t>Cardiol</a:t>
            </a:r>
            <a:r>
              <a:rPr lang="en-GB" dirty="0"/>
              <a:t> 2016; Cannon et al. N </a:t>
            </a:r>
            <a:r>
              <a:rPr lang="en-GB" dirty="0" err="1"/>
              <a:t>Engl</a:t>
            </a:r>
            <a:r>
              <a:rPr lang="en-GB" dirty="0"/>
              <a:t> J Med 2017</a:t>
            </a:r>
          </a:p>
        </p:txBody>
      </p:sp>
      <p:sp>
        <p:nvSpPr>
          <p:cNvPr id="54" name="Rectangle 53"/>
          <p:cNvSpPr/>
          <p:nvPr/>
        </p:nvSpPr>
        <p:spPr>
          <a:xfrm>
            <a:off x="6514338" y="2567776"/>
            <a:ext cx="1271159" cy="1471563"/>
          </a:xfrm>
          <a:prstGeom prst="rect">
            <a:avLst/>
          </a:prstGeom>
          <a:solidFill>
            <a:schemeClr val="bg1">
              <a:lumMod val="95000"/>
            </a:schemeClr>
          </a:solidFill>
          <a:ln w="25400">
            <a:noFill/>
          </a:ln>
        </p:spPr>
        <p:txBody>
          <a:bodyPr wrap="square" lIns="54000" tIns="54000" rIns="54000" bIns="54000" anchor="ctr">
            <a:noAutofit/>
          </a:bodyPr>
          <a:lstStyle/>
          <a:p>
            <a:pPr marL="27000" fontAlgn="auto">
              <a:spcBef>
                <a:spcPts val="0"/>
              </a:spcBef>
              <a:spcAft>
                <a:spcPts val="0"/>
              </a:spcAft>
              <a:defRPr/>
            </a:pPr>
            <a:r>
              <a:rPr lang="en-GB" sz="1125" b="1" kern="0" dirty="0">
                <a:solidFill>
                  <a:srgbClr val="1E4784"/>
                </a:solidFill>
                <a:latin typeface="Arial" panose="020B0604020202020204"/>
                <a:ea typeface=""/>
              </a:rPr>
              <a:t>Primary endpoint: </a:t>
            </a:r>
          </a:p>
          <a:p>
            <a:pPr marL="27000" fontAlgn="auto">
              <a:spcBef>
                <a:spcPts val="0"/>
              </a:spcBef>
              <a:spcAft>
                <a:spcPts val="0"/>
              </a:spcAft>
              <a:defRPr/>
            </a:pPr>
            <a:r>
              <a:rPr lang="en-GB" sz="1125" b="1" kern="0" dirty="0">
                <a:solidFill>
                  <a:srgbClr val="1E4784"/>
                </a:solidFill>
                <a:latin typeface="Arial" panose="020B0604020202020204"/>
                <a:ea typeface=""/>
              </a:rPr>
              <a:t>ISTH major or CRNM bleeding</a:t>
            </a:r>
          </a:p>
        </p:txBody>
      </p:sp>
      <p:sp>
        <p:nvSpPr>
          <p:cNvPr id="46" name="Rectangle 45"/>
          <p:cNvSpPr/>
          <p:nvPr/>
        </p:nvSpPr>
        <p:spPr>
          <a:xfrm>
            <a:off x="1246586" y="2581483"/>
            <a:ext cx="977303" cy="1421733"/>
          </a:xfrm>
          <a:prstGeom prst="rect">
            <a:avLst/>
          </a:prstGeom>
          <a:noFill/>
          <a:ln w="25400">
            <a:noFill/>
          </a:ln>
        </p:spPr>
        <p:txBody>
          <a:bodyPr wrap="square" anchor="ctr">
            <a:noAutofit/>
          </a:bodyPr>
          <a:lstStyle/>
          <a:p>
            <a:pPr algn="ctr" fontAlgn="auto">
              <a:spcBef>
                <a:spcPts val="0"/>
              </a:spcBef>
              <a:spcAft>
                <a:spcPts val="0"/>
              </a:spcAft>
              <a:defRPr/>
            </a:pPr>
            <a:r>
              <a:rPr lang="en-GB" sz="1125" b="1" kern="0" dirty="0">
                <a:solidFill>
                  <a:srgbClr val="1E4784"/>
                </a:solidFill>
                <a:latin typeface="Arial" panose="020B0604020202020204"/>
                <a:ea typeface=""/>
              </a:rPr>
              <a:t>Patients with AF undergoing PCI with stenting</a:t>
            </a:r>
          </a:p>
        </p:txBody>
      </p:sp>
      <p:cxnSp>
        <p:nvCxnSpPr>
          <p:cNvPr id="37" name="Straight Connector 36"/>
          <p:cNvCxnSpPr>
            <a:stCxn id="46" idx="3"/>
            <a:endCxn id="42" idx="6"/>
          </p:cNvCxnSpPr>
          <p:nvPr/>
        </p:nvCxnSpPr>
        <p:spPr>
          <a:xfrm>
            <a:off x="2223889" y="3292349"/>
            <a:ext cx="1052026" cy="1344"/>
          </a:xfrm>
          <a:prstGeom prst="line">
            <a:avLst/>
          </a:prstGeom>
          <a:noFill/>
          <a:ln w="38100" cap="flat" cmpd="sng" algn="ctr">
            <a:solidFill>
              <a:srgbClr val="1E4784"/>
            </a:solidFill>
            <a:prstDash val="solid"/>
          </a:ln>
          <a:effectLst/>
        </p:spPr>
      </p:cxnSp>
      <p:sp>
        <p:nvSpPr>
          <p:cNvPr id="44" name="Rectangle 43"/>
          <p:cNvSpPr/>
          <p:nvPr/>
        </p:nvSpPr>
        <p:spPr>
          <a:xfrm>
            <a:off x="2171630" y="3845928"/>
            <a:ext cx="992655" cy="715581"/>
          </a:xfrm>
          <a:prstGeom prst="rect">
            <a:avLst/>
          </a:prstGeom>
        </p:spPr>
        <p:txBody>
          <a:bodyPr wrap="square">
            <a:spAutoFit/>
          </a:bodyPr>
          <a:lstStyle/>
          <a:p>
            <a:pPr algn="ctr" fontAlgn="auto">
              <a:spcBef>
                <a:spcPts val="0"/>
              </a:spcBef>
              <a:spcAft>
                <a:spcPts val="0"/>
              </a:spcAft>
              <a:defRPr/>
            </a:pPr>
            <a:r>
              <a:rPr lang="en-GB" sz="900" b="1" kern="0" dirty="0">
                <a:solidFill>
                  <a:srgbClr val="1E4784"/>
                </a:solidFill>
                <a:latin typeface="Arial" panose="020B0604020202020204"/>
                <a:ea typeface=""/>
              </a:rPr>
              <a:t>Randomization</a:t>
            </a:r>
            <a:br>
              <a:rPr lang="en-GB" sz="900" b="1" kern="0" dirty="0">
                <a:solidFill>
                  <a:srgbClr val="1E4784"/>
                </a:solidFill>
                <a:latin typeface="Arial" panose="020B0604020202020204"/>
                <a:ea typeface=""/>
              </a:rPr>
            </a:br>
            <a:r>
              <a:rPr lang="en-GB" sz="900" b="1" kern="0" dirty="0">
                <a:solidFill>
                  <a:srgbClr val="1E4784"/>
                </a:solidFill>
                <a:latin typeface="Arial" panose="020B0604020202020204"/>
                <a:ea typeface=""/>
              </a:rPr>
              <a:t>≤120 hours</a:t>
            </a:r>
            <a:br>
              <a:rPr lang="en-GB" sz="900" b="1" kern="0" dirty="0">
                <a:solidFill>
                  <a:srgbClr val="1E4784"/>
                </a:solidFill>
                <a:latin typeface="Arial" panose="020B0604020202020204"/>
                <a:ea typeface=""/>
              </a:rPr>
            </a:br>
            <a:r>
              <a:rPr lang="en-GB" sz="900" b="1" kern="0" dirty="0">
                <a:solidFill>
                  <a:srgbClr val="1E4784"/>
                </a:solidFill>
                <a:latin typeface="Arial" panose="020B0604020202020204"/>
                <a:ea typeface=""/>
              </a:rPr>
              <a:t>post-PCI*</a:t>
            </a:r>
            <a:endParaRPr lang="en-GB" sz="450" b="1" kern="0" dirty="0">
              <a:solidFill>
                <a:srgbClr val="1E4784"/>
              </a:solidFill>
              <a:latin typeface="Arial" panose="020B0604020202020204"/>
              <a:ea typeface=""/>
            </a:endParaRPr>
          </a:p>
          <a:p>
            <a:pPr algn="ctr" fontAlgn="auto">
              <a:spcBef>
                <a:spcPts val="0"/>
              </a:spcBef>
              <a:spcAft>
                <a:spcPts val="0"/>
              </a:spcAft>
              <a:defRPr/>
            </a:pPr>
            <a:endParaRPr lang="en-GB" sz="450" b="1" kern="0" dirty="0">
              <a:solidFill>
                <a:srgbClr val="1E4784"/>
              </a:solidFill>
              <a:latin typeface="Arial" panose="020B0604020202020204"/>
              <a:ea typeface=""/>
            </a:endParaRPr>
          </a:p>
        </p:txBody>
      </p:sp>
      <p:cxnSp>
        <p:nvCxnSpPr>
          <p:cNvPr id="52" name="Straight Connector 51"/>
          <p:cNvCxnSpPr/>
          <p:nvPr/>
        </p:nvCxnSpPr>
        <p:spPr>
          <a:xfrm>
            <a:off x="2223950" y="3358887"/>
            <a:ext cx="0" cy="1296000"/>
          </a:xfrm>
          <a:prstGeom prst="line">
            <a:avLst/>
          </a:prstGeom>
          <a:noFill/>
          <a:ln w="25400" cap="flat" cmpd="sng" algn="ctr">
            <a:solidFill>
              <a:srgbClr val="1E4784"/>
            </a:solidFill>
            <a:prstDash val="dash"/>
          </a:ln>
          <a:effectLst/>
        </p:spPr>
      </p:cxnSp>
      <p:cxnSp>
        <p:nvCxnSpPr>
          <p:cNvPr id="36" name="Straight Connector 35"/>
          <p:cNvCxnSpPr/>
          <p:nvPr/>
        </p:nvCxnSpPr>
        <p:spPr>
          <a:xfrm>
            <a:off x="3093257" y="3358887"/>
            <a:ext cx="0" cy="1296000"/>
          </a:xfrm>
          <a:prstGeom prst="line">
            <a:avLst/>
          </a:prstGeom>
          <a:noFill/>
          <a:ln w="25400" cap="flat" cmpd="sng" algn="ctr">
            <a:solidFill>
              <a:srgbClr val="1E4784"/>
            </a:solidFill>
            <a:prstDash val="dash"/>
          </a:ln>
          <a:effectLst/>
        </p:spPr>
      </p:cxnSp>
      <p:cxnSp>
        <p:nvCxnSpPr>
          <p:cNvPr id="38" name="Straight Connector 37"/>
          <p:cNvCxnSpPr>
            <a:stCxn id="42" idx="6"/>
            <a:endCxn id="54" idx="1"/>
          </p:cNvCxnSpPr>
          <p:nvPr/>
        </p:nvCxnSpPr>
        <p:spPr>
          <a:xfrm>
            <a:off x="3275915" y="3293693"/>
            <a:ext cx="3238423" cy="9864"/>
          </a:xfrm>
          <a:prstGeom prst="line">
            <a:avLst/>
          </a:prstGeom>
          <a:noFill/>
          <a:ln w="38100" cap="flat" cmpd="sng" algn="ctr">
            <a:solidFill>
              <a:srgbClr val="0084CB"/>
            </a:solidFill>
            <a:prstDash val="solid"/>
          </a:ln>
          <a:effectLst/>
        </p:spPr>
      </p:cxnSp>
      <p:cxnSp>
        <p:nvCxnSpPr>
          <p:cNvPr id="39" name="Straight Connector 38"/>
          <p:cNvCxnSpPr/>
          <p:nvPr/>
        </p:nvCxnSpPr>
        <p:spPr>
          <a:xfrm flipH="1">
            <a:off x="3135710" y="2581483"/>
            <a:ext cx="155963" cy="566387"/>
          </a:xfrm>
          <a:prstGeom prst="line">
            <a:avLst/>
          </a:prstGeom>
          <a:noFill/>
          <a:ln w="38100" cap="sq" cmpd="sng" algn="ctr">
            <a:solidFill>
              <a:srgbClr val="007370"/>
            </a:solidFill>
            <a:prstDash val="solid"/>
          </a:ln>
          <a:effectLst/>
        </p:spPr>
      </p:cxnSp>
      <p:cxnSp>
        <p:nvCxnSpPr>
          <p:cNvPr id="40" name="Straight Connector 39"/>
          <p:cNvCxnSpPr/>
          <p:nvPr/>
        </p:nvCxnSpPr>
        <p:spPr>
          <a:xfrm flipH="1" flipV="1">
            <a:off x="3135710" y="3439517"/>
            <a:ext cx="155963" cy="548744"/>
          </a:xfrm>
          <a:prstGeom prst="line">
            <a:avLst/>
          </a:prstGeom>
          <a:noFill/>
          <a:ln w="38100" cap="sq" cmpd="sng" algn="ctr">
            <a:solidFill>
              <a:srgbClr val="C00000"/>
            </a:solidFill>
            <a:prstDash val="solid"/>
          </a:ln>
          <a:effectLst/>
        </p:spPr>
      </p:cxnSp>
      <p:grpSp>
        <p:nvGrpSpPr>
          <p:cNvPr id="41" name="Group 40"/>
          <p:cNvGrpSpPr/>
          <p:nvPr/>
        </p:nvGrpSpPr>
        <p:grpSpPr>
          <a:xfrm>
            <a:off x="2884724" y="3087466"/>
            <a:ext cx="391190" cy="412454"/>
            <a:chOff x="4235757" y="2374637"/>
            <a:chExt cx="677582" cy="549938"/>
          </a:xfrm>
        </p:grpSpPr>
        <p:sp>
          <p:nvSpPr>
            <p:cNvPr id="42" name="Oval 22"/>
            <p:cNvSpPr>
              <a:spLocks noChangeArrowheads="1"/>
            </p:cNvSpPr>
            <p:nvPr/>
          </p:nvSpPr>
          <p:spPr bwMode="auto">
            <a:xfrm>
              <a:off x="4235757" y="2374637"/>
              <a:ext cx="677582" cy="549938"/>
            </a:xfrm>
            <a:prstGeom prst="ellipse">
              <a:avLst/>
            </a:prstGeom>
            <a:solidFill>
              <a:srgbClr val="FFFFFF"/>
            </a:solidFill>
            <a:ln w="25400" algn="ctr">
              <a:solidFill>
                <a:srgbClr val="0251A0"/>
              </a:solidFill>
              <a:round/>
              <a:headEnd/>
              <a:tailEnd type="none" w="lg" len="sm"/>
            </a:ln>
            <a:extLst/>
          </p:spPr>
          <p:txBody>
            <a:bodyPr wrap="none" lIns="68561" tIns="34281" rIns="68561" bIns="34281" anchor="ct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fontAlgn="auto">
                <a:lnSpc>
                  <a:spcPct val="85000"/>
                </a:lnSpc>
                <a:spcBef>
                  <a:spcPts val="0"/>
                </a:spcBef>
                <a:spcAft>
                  <a:spcPts val="0"/>
                </a:spcAft>
                <a:defRPr/>
              </a:pPr>
              <a:endParaRPr lang="en-GB" altLang="en-US" sz="1350" b="1" kern="0" dirty="0">
                <a:solidFill>
                  <a:prstClr val="white"/>
                </a:solidFill>
                <a:latin typeface="Arial" panose="020B0604020202020204" pitchFamily="34" charset="0"/>
                <a:ea typeface="ＭＳ Ｐゴシック" pitchFamily="34" charset="-128"/>
                <a:cs typeface="Arial" panose="020B0604020202020204" pitchFamily="34" charset="0"/>
              </a:endParaRPr>
            </a:p>
          </p:txBody>
        </p:sp>
        <p:sp>
          <p:nvSpPr>
            <p:cNvPr id="43" name="Text Box 5"/>
            <p:cNvSpPr txBox="1">
              <a:spLocks noChangeArrowheads="1"/>
            </p:cNvSpPr>
            <p:nvPr/>
          </p:nvSpPr>
          <p:spPr bwMode="auto">
            <a:xfrm>
              <a:off x="4399637" y="2425121"/>
              <a:ext cx="335966"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fontAlgn="auto">
                <a:spcBef>
                  <a:spcPts val="0"/>
                </a:spcBef>
                <a:spcAft>
                  <a:spcPts val="0"/>
                </a:spcAft>
                <a:defRPr/>
              </a:pPr>
              <a:r>
                <a:rPr lang="en-US" altLang="en-US" sz="2100" b="1" kern="0" dirty="0">
                  <a:solidFill>
                    <a:srgbClr val="0251A0"/>
                  </a:solidFill>
                  <a:latin typeface="Arial" panose="020B0604020202020204" pitchFamily="34" charset="0"/>
                  <a:ea typeface="ＭＳ Ｐゴシック" pitchFamily="34" charset="-128"/>
                  <a:cs typeface="Arial" panose="020B0604020202020204" pitchFamily="34" charset="0"/>
                </a:rPr>
                <a:t>R</a:t>
              </a:r>
              <a:endParaRPr lang="en-CA" altLang="en-US" sz="2100" b="1" kern="0" dirty="0">
                <a:solidFill>
                  <a:srgbClr val="0251A0"/>
                </a:solidFill>
                <a:latin typeface="Arial" panose="020B0604020202020204" pitchFamily="34" charset="0"/>
                <a:ea typeface="ＭＳ Ｐゴシック" pitchFamily="34" charset="-128"/>
                <a:cs typeface="Arial" panose="020B0604020202020204" pitchFamily="34" charset="0"/>
              </a:endParaRPr>
            </a:p>
          </p:txBody>
        </p:sp>
      </p:grpSp>
      <p:sp>
        <p:nvSpPr>
          <p:cNvPr id="45" name="Rectangle 44"/>
          <p:cNvSpPr/>
          <p:nvPr/>
        </p:nvSpPr>
        <p:spPr>
          <a:xfrm>
            <a:off x="3093257" y="4071997"/>
            <a:ext cx="3249063" cy="784830"/>
          </a:xfrm>
          <a:prstGeom prst="rect">
            <a:avLst/>
          </a:prstGeom>
        </p:spPr>
        <p:txBody>
          <a:bodyPr wrap="square">
            <a:spAutoFit/>
          </a:bodyPr>
          <a:lstStyle/>
          <a:p>
            <a:pPr algn="ctr" fontAlgn="auto">
              <a:spcBef>
                <a:spcPts val="0"/>
              </a:spcBef>
              <a:spcAft>
                <a:spcPts val="0"/>
              </a:spcAft>
              <a:defRPr/>
            </a:pPr>
            <a:r>
              <a:rPr lang="en-GB" sz="900" kern="0" dirty="0">
                <a:solidFill>
                  <a:srgbClr val="1E4784"/>
                </a:solidFill>
                <a:latin typeface="Arial"/>
                <a:ea typeface=""/>
              </a:rPr>
              <a:t>6-month minimum treatment duration,</a:t>
            </a:r>
            <a:br>
              <a:rPr lang="en-GB" sz="900" kern="0" dirty="0">
                <a:solidFill>
                  <a:srgbClr val="1E4784"/>
                </a:solidFill>
                <a:latin typeface="Arial"/>
                <a:ea typeface=""/>
              </a:rPr>
            </a:br>
            <a:r>
              <a:rPr lang="en-GB" sz="900" kern="0" dirty="0">
                <a:solidFill>
                  <a:srgbClr val="1E4784"/>
                </a:solidFill>
                <a:latin typeface="Arial"/>
                <a:ea typeface=""/>
              </a:rPr>
              <a:t>maximum treatment duration 30 months</a:t>
            </a:r>
            <a:br>
              <a:rPr lang="en-GB" sz="900" kern="0" dirty="0">
                <a:solidFill>
                  <a:srgbClr val="1E4784"/>
                </a:solidFill>
                <a:latin typeface="Arial"/>
                <a:ea typeface=""/>
              </a:rPr>
            </a:br>
            <a:r>
              <a:rPr lang="en-GB" sz="900" kern="0" dirty="0">
                <a:solidFill>
                  <a:srgbClr val="1E4784"/>
                </a:solidFill>
                <a:latin typeface="Arial"/>
                <a:ea typeface=""/>
              </a:rPr>
              <a:t>(mean follow-up ~14 months)</a:t>
            </a:r>
          </a:p>
          <a:p>
            <a:pPr algn="ctr" fontAlgn="auto">
              <a:spcBef>
                <a:spcPts val="0"/>
              </a:spcBef>
              <a:spcAft>
                <a:spcPts val="0"/>
              </a:spcAft>
              <a:defRPr/>
            </a:pPr>
            <a:endParaRPr lang="en-GB" sz="900" kern="0" dirty="0">
              <a:solidFill>
                <a:srgbClr val="1E4784"/>
              </a:solidFill>
              <a:latin typeface="Arial"/>
              <a:ea typeface=""/>
            </a:endParaRPr>
          </a:p>
          <a:p>
            <a:pPr algn="ctr" fontAlgn="auto">
              <a:spcBef>
                <a:spcPts val="0"/>
              </a:spcBef>
              <a:spcAft>
                <a:spcPts val="0"/>
              </a:spcAft>
              <a:defRPr/>
            </a:pPr>
            <a:endParaRPr lang="en-GB" sz="900" kern="0" dirty="0">
              <a:solidFill>
                <a:srgbClr val="1E4784"/>
              </a:solidFill>
              <a:latin typeface="Arial"/>
              <a:ea typeface=""/>
            </a:endParaRPr>
          </a:p>
        </p:txBody>
      </p:sp>
      <p:cxnSp>
        <p:nvCxnSpPr>
          <p:cNvPr id="47" name="Straight Connector 46"/>
          <p:cNvCxnSpPr/>
          <p:nvPr/>
        </p:nvCxnSpPr>
        <p:spPr>
          <a:xfrm>
            <a:off x="3291674" y="2581483"/>
            <a:ext cx="3222663" cy="0"/>
          </a:xfrm>
          <a:prstGeom prst="line">
            <a:avLst/>
          </a:prstGeom>
          <a:noFill/>
          <a:ln w="38100" cap="flat" cmpd="sng" algn="ctr">
            <a:solidFill>
              <a:srgbClr val="007370"/>
            </a:solidFill>
            <a:prstDash val="solid"/>
          </a:ln>
          <a:effectLst/>
        </p:spPr>
      </p:cxnSp>
      <p:cxnSp>
        <p:nvCxnSpPr>
          <p:cNvPr id="49" name="Straight Connector 48"/>
          <p:cNvCxnSpPr/>
          <p:nvPr/>
        </p:nvCxnSpPr>
        <p:spPr>
          <a:xfrm>
            <a:off x="3291674" y="4002548"/>
            <a:ext cx="3222663" cy="0"/>
          </a:xfrm>
          <a:prstGeom prst="line">
            <a:avLst/>
          </a:prstGeom>
          <a:noFill/>
          <a:ln w="38100" cap="flat" cmpd="sng" algn="ctr">
            <a:solidFill>
              <a:srgbClr val="C00000"/>
            </a:solidFill>
            <a:prstDash val="solid"/>
          </a:ln>
          <a:effectLst/>
        </p:spPr>
      </p:cxnSp>
      <p:cxnSp>
        <p:nvCxnSpPr>
          <p:cNvPr id="53" name="Straight Connector 52"/>
          <p:cNvCxnSpPr/>
          <p:nvPr/>
        </p:nvCxnSpPr>
        <p:spPr>
          <a:xfrm>
            <a:off x="6524108" y="2581483"/>
            <a:ext cx="0" cy="2068083"/>
          </a:xfrm>
          <a:prstGeom prst="line">
            <a:avLst/>
          </a:prstGeom>
          <a:noFill/>
          <a:ln w="25400" cap="flat" cmpd="sng" algn="ctr">
            <a:solidFill>
              <a:srgbClr val="1E4784"/>
            </a:solidFill>
            <a:prstDash val="dash"/>
          </a:ln>
          <a:effectLst/>
        </p:spPr>
      </p:cxnSp>
      <p:sp>
        <p:nvSpPr>
          <p:cNvPr id="4" name="Rectangle 3"/>
          <p:cNvSpPr/>
          <p:nvPr/>
        </p:nvSpPr>
        <p:spPr>
          <a:xfrm>
            <a:off x="1360616" y="3856787"/>
            <a:ext cx="795411" cy="300082"/>
          </a:xfrm>
          <a:prstGeom prst="rect">
            <a:avLst/>
          </a:prstGeom>
        </p:spPr>
        <p:txBody>
          <a:bodyPr wrap="none">
            <a:spAutoFit/>
          </a:bodyPr>
          <a:lstStyle/>
          <a:p>
            <a:pPr defTabSz="342900" fontAlgn="auto">
              <a:spcBef>
                <a:spcPts val="0"/>
              </a:spcBef>
              <a:spcAft>
                <a:spcPts val="0"/>
              </a:spcAft>
            </a:pPr>
            <a:r>
              <a:rPr lang="en-GB" sz="1350" dirty="0">
                <a:solidFill>
                  <a:srgbClr val="1E4784"/>
                </a:solidFill>
                <a:latin typeface="Arial"/>
                <a:ea typeface=""/>
              </a:rPr>
              <a:t>N=2725</a:t>
            </a:r>
          </a:p>
        </p:txBody>
      </p:sp>
    </p:spTree>
    <p:extLst>
      <p:ext uri="{BB962C8B-B14F-4D97-AF65-F5344CB8AC3E}">
        <p14:creationId xmlns:p14="http://schemas.microsoft.com/office/powerpoint/2010/main" val="114410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Significantly lower rates of ISTH major bleeding or CRNMBE with dabigatran dual therapy</a:t>
            </a:r>
          </a:p>
        </p:txBody>
      </p:sp>
      <p:sp>
        <p:nvSpPr>
          <p:cNvPr id="54" name="Slide Number Placeholder 4"/>
          <p:cNvSpPr>
            <a:spLocks noGrp="1"/>
          </p:cNvSpPr>
          <p:nvPr>
            <p:ph type="sldNum" sz="quarter" idx="12"/>
          </p:nvPr>
        </p:nvSpPr>
        <p:spPr/>
        <p:txBody>
          <a:bodyPr/>
          <a:lstStyle/>
          <a:p>
            <a:pPr defTabSz="342900"/>
            <a:fld id="{2066355A-084C-D24E-9AD2-7E4FC41EA627}" type="slidenum">
              <a:rPr lang="en-GB">
                <a:solidFill>
                  <a:srgbClr val="1E4784">
                    <a:tint val="75000"/>
                  </a:srgbClr>
                </a:solidFill>
                <a:latin typeface="Arial"/>
              </a:rPr>
              <a:pPr defTabSz="342900"/>
              <a:t>45</a:t>
            </a:fld>
            <a:endParaRPr lang="en-GB" dirty="0">
              <a:solidFill>
                <a:srgbClr val="1E4784">
                  <a:tint val="75000"/>
                </a:srgbClr>
              </a:solidFill>
              <a:latin typeface="Arial"/>
            </a:endParaRPr>
          </a:p>
        </p:txBody>
      </p:sp>
      <p:sp>
        <p:nvSpPr>
          <p:cNvPr id="3" name="Text Placeholder 2"/>
          <p:cNvSpPr>
            <a:spLocks noGrp="1"/>
          </p:cNvSpPr>
          <p:nvPr>
            <p:ph type="body" sz="quarter" idx="13"/>
          </p:nvPr>
        </p:nvSpPr>
        <p:spPr>
          <a:xfrm>
            <a:off x="363275" y="5362826"/>
            <a:ext cx="8340304" cy="535531"/>
          </a:xfrm>
        </p:spPr>
        <p:txBody>
          <a:bodyPr/>
          <a:lstStyle/>
          <a:p>
            <a:r>
              <a:rPr lang="en-GB" dirty="0"/>
              <a:t>For the dabigatran 150 mg vs warfarin comparison, elderly patients outside the USA (≥80 years) and Japan (≥70 years) are excluded. Full analysis set presented</a:t>
            </a:r>
          </a:p>
          <a:p>
            <a:r>
              <a:rPr lang="en-GB" dirty="0"/>
              <a:t>CRNMBE, clinically relevant non-major bleeding event; ISTH, International Society on Thrombosis and Haemostasis;</a:t>
            </a:r>
            <a:br>
              <a:rPr lang="en-GB" dirty="0"/>
            </a:br>
            <a:r>
              <a:rPr lang="en-GB" dirty="0"/>
              <a:t>Cannon et al. ESC 2017; Cannon et al. N </a:t>
            </a:r>
            <a:r>
              <a:rPr lang="en-GB" dirty="0" err="1"/>
              <a:t>Engl</a:t>
            </a:r>
            <a:r>
              <a:rPr lang="en-GB" dirty="0"/>
              <a:t> J Med 2017</a:t>
            </a:r>
          </a:p>
        </p:txBody>
      </p:sp>
      <p:sp>
        <p:nvSpPr>
          <p:cNvPr id="136" name="TextBox 135"/>
          <p:cNvSpPr txBox="1"/>
          <p:nvPr/>
        </p:nvSpPr>
        <p:spPr>
          <a:xfrm rot="16200000">
            <a:off x="713450" y="3277057"/>
            <a:ext cx="1467069" cy="230832"/>
          </a:xfrm>
          <a:prstGeom prst="rect">
            <a:avLst/>
          </a:prstGeom>
          <a:noFill/>
        </p:spPr>
        <p:txBody>
          <a:bodyPr wrap="none" rtlCol="0">
            <a:spAutoFit/>
          </a:bodyPr>
          <a:lstStyle/>
          <a:p>
            <a:pPr algn="ctr" defTabSz="342900"/>
            <a:r>
              <a:rPr lang="en-GB" sz="900" b="1" dirty="0">
                <a:solidFill>
                  <a:srgbClr val="1E4784"/>
                </a:solidFill>
                <a:latin typeface="Arial"/>
              </a:rPr>
              <a:t>Probability of event (%)</a:t>
            </a:r>
          </a:p>
        </p:txBody>
      </p:sp>
      <p:sp>
        <p:nvSpPr>
          <p:cNvPr id="135" name="TextBox 134"/>
          <p:cNvSpPr txBox="1"/>
          <p:nvPr/>
        </p:nvSpPr>
        <p:spPr>
          <a:xfrm>
            <a:off x="1563775" y="4353115"/>
            <a:ext cx="243978" cy="219291"/>
          </a:xfrm>
          <a:prstGeom prst="rect">
            <a:avLst/>
          </a:prstGeom>
          <a:noFill/>
        </p:spPr>
        <p:txBody>
          <a:bodyPr wrap="none" rtlCol="0">
            <a:spAutoFit/>
          </a:bodyPr>
          <a:lstStyle/>
          <a:p>
            <a:pPr algn="r" defTabSz="342900"/>
            <a:r>
              <a:rPr lang="en-GB" sz="825" dirty="0">
                <a:solidFill>
                  <a:srgbClr val="1E4784"/>
                </a:solidFill>
                <a:latin typeface="Arial"/>
              </a:rPr>
              <a:t>0</a:t>
            </a:r>
          </a:p>
        </p:txBody>
      </p:sp>
      <p:sp>
        <p:nvSpPr>
          <p:cNvPr id="137" name="TextBox 136"/>
          <p:cNvSpPr txBox="1"/>
          <p:nvPr/>
        </p:nvSpPr>
        <p:spPr>
          <a:xfrm>
            <a:off x="1706357" y="4474207"/>
            <a:ext cx="243978" cy="219291"/>
          </a:xfrm>
          <a:prstGeom prst="rect">
            <a:avLst/>
          </a:prstGeom>
          <a:noFill/>
        </p:spPr>
        <p:txBody>
          <a:bodyPr wrap="none" rtlCol="0">
            <a:spAutoFit/>
          </a:bodyPr>
          <a:lstStyle/>
          <a:p>
            <a:pPr algn="ctr" defTabSz="342900"/>
            <a:r>
              <a:rPr lang="en-GB" sz="825" dirty="0">
                <a:solidFill>
                  <a:srgbClr val="1E4784"/>
                </a:solidFill>
                <a:latin typeface="Arial"/>
              </a:rPr>
              <a:t>0</a:t>
            </a:r>
          </a:p>
        </p:txBody>
      </p:sp>
      <p:sp>
        <p:nvSpPr>
          <p:cNvPr id="138" name="TextBox 137"/>
          <p:cNvSpPr txBox="1"/>
          <p:nvPr/>
        </p:nvSpPr>
        <p:spPr>
          <a:xfrm>
            <a:off x="2019372" y="4476747"/>
            <a:ext cx="303289" cy="219291"/>
          </a:xfrm>
          <a:prstGeom prst="rect">
            <a:avLst/>
          </a:prstGeom>
          <a:noFill/>
        </p:spPr>
        <p:txBody>
          <a:bodyPr wrap="none" rtlCol="0">
            <a:spAutoFit/>
          </a:bodyPr>
          <a:lstStyle/>
          <a:p>
            <a:pPr algn="ctr" defTabSz="342900"/>
            <a:r>
              <a:rPr lang="en-GB" sz="825" dirty="0">
                <a:solidFill>
                  <a:srgbClr val="1E4784"/>
                </a:solidFill>
                <a:latin typeface="Arial"/>
              </a:rPr>
              <a:t>90</a:t>
            </a:r>
          </a:p>
        </p:txBody>
      </p:sp>
      <p:sp>
        <p:nvSpPr>
          <p:cNvPr id="139" name="TextBox 138"/>
          <p:cNvSpPr txBox="1"/>
          <p:nvPr/>
        </p:nvSpPr>
        <p:spPr>
          <a:xfrm>
            <a:off x="2320721" y="4474207"/>
            <a:ext cx="362600" cy="219291"/>
          </a:xfrm>
          <a:prstGeom prst="rect">
            <a:avLst/>
          </a:prstGeom>
          <a:noFill/>
        </p:spPr>
        <p:txBody>
          <a:bodyPr wrap="none" rtlCol="0">
            <a:spAutoFit/>
          </a:bodyPr>
          <a:lstStyle/>
          <a:p>
            <a:pPr algn="ctr" defTabSz="342900"/>
            <a:r>
              <a:rPr lang="en-GB" sz="825" dirty="0">
                <a:solidFill>
                  <a:srgbClr val="1E4784"/>
                </a:solidFill>
                <a:latin typeface="Arial"/>
              </a:rPr>
              <a:t>180</a:t>
            </a:r>
          </a:p>
        </p:txBody>
      </p:sp>
      <p:sp>
        <p:nvSpPr>
          <p:cNvPr id="140" name="TextBox 139"/>
          <p:cNvSpPr txBox="1"/>
          <p:nvPr/>
        </p:nvSpPr>
        <p:spPr>
          <a:xfrm>
            <a:off x="2647714" y="4475557"/>
            <a:ext cx="362600" cy="219291"/>
          </a:xfrm>
          <a:prstGeom prst="rect">
            <a:avLst/>
          </a:prstGeom>
          <a:noFill/>
        </p:spPr>
        <p:txBody>
          <a:bodyPr wrap="none" rtlCol="0">
            <a:spAutoFit/>
          </a:bodyPr>
          <a:lstStyle/>
          <a:p>
            <a:pPr algn="ctr" defTabSz="342900"/>
            <a:r>
              <a:rPr lang="en-GB" sz="825" dirty="0">
                <a:solidFill>
                  <a:srgbClr val="1E4784"/>
                </a:solidFill>
                <a:latin typeface="Arial"/>
              </a:rPr>
              <a:t>270</a:t>
            </a:r>
          </a:p>
        </p:txBody>
      </p:sp>
      <p:sp>
        <p:nvSpPr>
          <p:cNvPr id="141" name="TextBox 140"/>
          <p:cNvSpPr txBox="1"/>
          <p:nvPr/>
        </p:nvSpPr>
        <p:spPr>
          <a:xfrm>
            <a:off x="2985603" y="4478095"/>
            <a:ext cx="362600" cy="219291"/>
          </a:xfrm>
          <a:prstGeom prst="rect">
            <a:avLst/>
          </a:prstGeom>
          <a:noFill/>
        </p:spPr>
        <p:txBody>
          <a:bodyPr wrap="none" rtlCol="0">
            <a:spAutoFit/>
          </a:bodyPr>
          <a:lstStyle/>
          <a:p>
            <a:pPr algn="ctr" defTabSz="342900"/>
            <a:r>
              <a:rPr lang="en-GB" sz="825" dirty="0">
                <a:solidFill>
                  <a:srgbClr val="1E4784"/>
                </a:solidFill>
                <a:latin typeface="Arial"/>
              </a:rPr>
              <a:t>360</a:t>
            </a:r>
          </a:p>
        </p:txBody>
      </p:sp>
      <p:sp>
        <p:nvSpPr>
          <p:cNvPr id="142" name="TextBox 141"/>
          <p:cNvSpPr txBox="1"/>
          <p:nvPr/>
        </p:nvSpPr>
        <p:spPr>
          <a:xfrm>
            <a:off x="3317045" y="4475557"/>
            <a:ext cx="362600" cy="219291"/>
          </a:xfrm>
          <a:prstGeom prst="rect">
            <a:avLst/>
          </a:prstGeom>
          <a:noFill/>
        </p:spPr>
        <p:txBody>
          <a:bodyPr wrap="none" rtlCol="0">
            <a:spAutoFit/>
          </a:bodyPr>
          <a:lstStyle/>
          <a:p>
            <a:pPr algn="ctr" defTabSz="342900"/>
            <a:r>
              <a:rPr lang="en-GB" sz="825" dirty="0">
                <a:solidFill>
                  <a:srgbClr val="1E4784"/>
                </a:solidFill>
                <a:latin typeface="Arial"/>
              </a:rPr>
              <a:t>450</a:t>
            </a:r>
          </a:p>
        </p:txBody>
      </p:sp>
      <p:sp>
        <p:nvSpPr>
          <p:cNvPr id="143" name="TextBox 142"/>
          <p:cNvSpPr txBox="1"/>
          <p:nvPr/>
        </p:nvSpPr>
        <p:spPr>
          <a:xfrm>
            <a:off x="3648486" y="4476835"/>
            <a:ext cx="362600" cy="219291"/>
          </a:xfrm>
          <a:prstGeom prst="rect">
            <a:avLst/>
          </a:prstGeom>
          <a:noFill/>
        </p:spPr>
        <p:txBody>
          <a:bodyPr wrap="none" rtlCol="0">
            <a:spAutoFit/>
          </a:bodyPr>
          <a:lstStyle/>
          <a:p>
            <a:pPr algn="ctr" defTabSz="342900"/>
            <a:r>
              <a:rPr lang="en-GB" sz="825" dirty="0">
                <a:solidFill>
                  <a:srgbClr val="1E4784"/>
                </a:solidFill>
                <a:latin typeface="Arial"/>
              </a:rPr>
              <a:t>540</a:t>
            </a:r>
          </a:p>
        </p:txBody>
      </p:sp>
      <p:sp>
        <p:nvSpPr>
          <p:cNvPr id="144" name="TextBox 143"/>
          <p:cNvSpPr txBox="1"/>
          <p:nvPr/>
        </p:nvSpPr>
        <p:spPr>
          <a:xfrm>
            <a:off x="3981902" y="4479373"/>
            <a:ext cx="362600" cy="219291"/>
          </a:xfrm>
          <a:prstGeom prst="rect">
            <a:avLst/>
          </a:prstGeom>
          <a:noFill/>
        </p:spPr>
        <p:txBody>
          <a:bodyPr wrap="none" rtlCol="0">
            <a:spAutoFit/>
          </a:bodyPr>
          <a:lstStyle/>
          <a:p>
            <a:pPr algn="ctr" defTabSz="342900"/>
            <a:r>
              <a:rPr lang="en-GB" sz="825" dirty="0">
                <a:solidFill>
                  <a:srgbClr val="1E4784"/>
                </a:solidFill>
                <a:latin typeface="Arial"/>
              </a:rPr>
              <a:t>630</a:t>
            </a:r>
          </a:p>
        </p:txBody>
      </p:sp>
      <p:sp>
        <p:nvSpPr>
          <p:cNvPr id="145" name="TextBox 144"/>
          <p:cNvSpPr txBox="1"/>
          <p:nvPr/>
        </p:nvSpPr>
        <p:spPr>
          <a:xfrm>
            <a:off x="4315132" y="4476835"/>
            <a:ext cx="362600" cy="219291"/>
          </a:xfrm>
          <a:prstGeom prst="rect">
            <a:avLst/>
          </a:prstGeom>
          <a:noFill/>
        </p:spPr>
        <p:txBody>
          <a:bodyPr wrap="none" rtlCol="0">
            <a:spAutoFit/>
          </a:bodyPr>
          <a:lstStyle/>
          <a:p>
            <a:pPr algn="ctr" defTabSz="342900"/>
            <a:r>
              <a:rPr lang="en-GB" sz="825" dirty="0">
                <a:solidFill>
                  <a:srgbClr val="1E4784"/>
                </a:solidFill>
                <a:latin typeface="Arial"/>
              </a:rPr>
              <a:t>720</a:t>
            </a:r>
          </a:p>
        </p:txBody>
      </p:sp>
      <p:sp>
        <p:nvSpPr>
          <p:cNvPr id="146" name="TextBox 145"/>
          <p:cNvSpPr txBox="1"/>
          <p:nvPr/>
        </p:nvSpPr>
        <p:spPr>
          <a:xfrm>
            <a:off x="2446165" y="4627333"/>
            <a:ext cx="1436612" cy="219291"/>
          </a:xfrm>
          <a:prstGeom prst="rect">
            <a:avLst/>
          </a:prstGeom>
          <a:noFill/>
        </p:spPr>
        <p:txBody>
          <a:bodyPr wrap="none" rtlCol="0">
            <a:spAutoFit/>
          </a:bodyPr>
          <a:lstStyle/>
          <a:p>
            <a:pPr algn="ctr" defTabSz="342900"/>
            <a:r>
              <a:rPr lang="en-GB" sz="825" b="1" dirty="0">
                <a:solidFill>
                  <a:srgbClr val="1E4784"/>
                </a:solidFill>
                <a:latin typeface="Arial"/>
              </a:rPr>
              <a:t>Time to first event (days)</a:t>
            </a:r>
          </a:p>
        </p:txBody>
      </p:sp>
      <p:sp>
        <p:nvSpPr>
          <p:cNvPr id="127" name="TextBox 126"/>
          <p:cNvSpPr txBox="1"/>
          <p:nvPr/>
        </p:nvSpPr>
        <p:spPr>
          <a:xfrm>
            <a:off x="1502672" y="2228851"/>
            <a:ext cx="303288" cy="219291"/>
          </a:xfrm>
          <a:prstGeom prst="rect">
            <a:avLst/>
          </a:prstGeom>
          <a:noFill/>
        </p:spPr>
        <p:txBody>
          <a:bodyPr wrap="none" rtlCol="0">
            <a:spAutoFit/>
          </a:bodyPr>
          <a:lstStyle/>
          <a:p>
            <a:pPr algn="r" defTabSz="342900"/>
            <a:r>
              <a:rPr lang="en-GB" sz="825" dirty="0">
                <a:solidFill>
                  <a:srgbClr val="1E4784"/>
                </a:solidFill>
                <a:latin typeface="Arial"/>
              </a:rPr>
              <a:t>40</a:t>
            </a:r>
          </a:p>
        </p:txBody>
      </p:sp>
      <p:sp>
        <p:nvSpPr>
          <p:cNvPr id="128" name="TextBox 127"/>
          <p:cNvSpPr txBox="1"/>
          <p:nvPr/>
        </p:nvSpPr>
        <p:spPr>
          <a:xfrm>
            <a:off x="1502672" y="2492365"/>
            <a:ext cx="303288" cy="219291"/>
          </a:xfrm>
          <a:prstGeom prst="rect">
            <a:avLst/>
          </a:prstGeom>
          <a:noFill/>
        </p:spPr>
        <p:txBody>
          <a:bodyPr wrap="none" rtlCol="0">
            <a:spAutoFit/>
          </a:bodyPr>
          <a:lstStyle/>
          <a:p>
            <a:pPr algn="r" defTabSz="342900"/>
            <a:r>
              <a:rPr lang="en-GB" sz="825" dirty="0">
                <a:solidFill>
                  <a:srgbClr val="1E4784"/>
                </a:solidFill>
                <a:latin typeface="Arial"/>
              </a:rPr>
              <a:t>35</a:t>
            </a:r>
          </a:p>
        </p:txBody>
      </p:sp>
      <p:sp>
        <p:nvSpPr>
          <p:cNvPr id="129" name="TextBox 128"/>
          <p:cNvSpPr txBox="1"/>
          <p:nvPr/>
        </p:nvSpPr>
        <p:spPr>
          <a:xfrm>
            <a:off x="1506548" y="2755879"/>
            <a:ext cx="303288" cy="219291"/>
          </a:xfrm>
          <a:prstGeom prst="rect">
            <a:avLst/>
          </a:prstGeom>
          <a:noFill/>
        </p:spPr>
        <p:txBody>
          <a:bodyPr wrap="none" rtlCol="0">
            <a:spAutoFit/>
          </a:bodyPr>
          <a:lstStyle/>
          <a:p>
            <a:pPr algn="r" defTabSz="342900"/>
            <a:r>
              <a:rPr lang="en-GB" sz="825" dirty="0">
                <a:solidFill>
                  <a:srgbClr val="1E4784"/>
                </a:solidFill>
                <a:latin typeface="Arial"/>
              </a:rPr>
              <a:t>30</a:t>
            </a:r>
          </a:p>
        </p:txBody>
      </p:sp>
      <p:sp>
        <p:nvSpPr>
          <p:cNvPr id="130" name="TextBox 129"/>
          <p:cNvSpPr txBox="1"/>
          <p:nvPr/>
        </p:nvSpPr>
        <p:spPr>
          <a:xfrm>
            <a:off x="1506548" y="3019393"/>
            <a:ext cx="303288" cy="219291"/>
          </a:xfrm>
          <a:prstGeom prst="rect">
            <a:avLst/>
          </a:prstGeom>
          <a:noFill/>
        </p:spPr>
        <p:txBody>
          <a:bodyPr wrap="none" rtlCol="0">
            <a:spAutoFit/>
          </a:bodyPr>
          <a:lstStyle/>
          <a:p>
            <a:pPr algn="r" defTabSz="342900"/>
            <a:r>
              <a:rPr lang="en-GB" sz="825" dirty="0">
                <a:solidFill>
                  <a:srgbClr val="1E4784"/>
                </a:solidFill>
                <a:latin typeface="Arial"/>
              </a:rPr>
              <a:t>25</a:t>
            </a:r>
          </a:p>
        </p:txBody>
      </p:sp>
      <p:sp>
        <p:nvSpPr>
          <p:cNvPr id="131" name="TextBox 130"/>
          <p:cNvSpPr txBox="1"/>
          <p:nvPr/>
        </p:nvSpPr>
        <p:spPr>
          <a:xfrm>
            <a:off x="1502377" y="3282907"/>
            <a:ext cx="303288" cy="219291"/>
          </a:xfrm>
          <a:prstGeom prst="rect">
            <a:avLst/>
          </a:prstGeom>
          <a:noFill/>
        </p:spPr>
        <p:txBody>
          <a:bodyPr wrap="none" rtlCol="0">
            <a:spAutoFit/>
          </a:bodyPr>
          <a:lstStyle/>
          <a:p>
            <a:pPr algn="r" defTabSz="342900"/>
            <a:r>
              <a:rPr lang="en-GB" sz="825" dirty="0">
                <a:solidFill>
                  <a:srgbClr val="1E4784"/>
                </a:solidFill>
                <a:latin typeface="Arial"/>
              </a:rPr>
              <a:t>20</a:t>
            </a:r>
          </a:p>
        </p:txBody>
      </p:sp>
      <p:sp>
        <p:nvSpPr>
          <p:cNvPr id="132" name="TextBox 131"/>
          <p:cNvSpPr txBox="1"/>
          <p:nvPr/>
        </p:nvSpPr>
        <p:spPr>
          <a:xfrm>
            <a:off x="1502376" y="3546421"/>
            <a:ext cx="303288" cy="219291"/>
          </a:xfrm>
          <a:prstGeom prst="rect">
            <a:avLst/>
          </a:prstGeom>
          <a:noFill/>
        </p:spPr>
        <p:txBody>
          <a:bodyPr wrap="none" rtlCol="0">
            <a:spAutoFit/>
          </a:bodyPr>
          <a:lstStyle/>
          <a:p>
            <a:pPr algn="r" defTabSz="342900"/>
            <a:r>
              <a:rPr lang="en-GB" sz="825" dirty="0">
                <a:solidFill>
                  <a:srgbClr val="1E4784"/>
                </a:solidFill>
                <a:latin typeface="Arial"/>
              </a:rPr>
              <a:t>15</a:t>
            </a:r>
          </a:p>
        </p:txBody>
      </p:sp>
      <p:sp>
        <p:nvSpPr>
          <p:cNvPr id="133" name="TextBox 132"/>
          <p:cNvSpPr txBox="1"/>
          <p:nvPr/>
        </p:nvSpPr>
        <p:spPr>
          <a:xfrm>
            <a:off x="1506252" y="3809935"/>
            <a:ext cx="303288" cy="219291"/>
          </a:xfrm>
          <a:prstGeom prst="rect">
            <a:avLst/>
          </a:prstGeom>
          <a:noFill/>
        </p:spPr>
        <p:txBody>
          <a:bodyPr wrap="none" rtlCol="0">
            <a:spAutoFit/>
          </a:bodyPr>
          <a:lstStyle/>
          <a:p>
            <a:pPr algn="r" defTabSz="342900"/>
            <a:r>
              <a:rPr lang="en-GB" sz="825" dirty="0">
                <a:solidFill>
                  <a:srgbClr val="1E4784"/>
                </a:solidFill>
                <a:latin typeface="Arial"/>
              </a:rPr>
              <a:t>10</a:t>
            </a:r>
          </a:p>
        </p:txBody>
      </p:sp>
      <p:sp>
        <p:nvSpPr>
          <p:cNvPr id="134" name="TextBox 133"/>
          <p:cNvSpPr txBox="1"/>
          <p:nvPr/>
        </p:nvSpPr>
        <p:spPr>
          <a:xfrm>
            <a:off x="1565564" y="4073449"/>
            <a:ext cx="243978" cy="219291"/>
          </a:xfrm>
          <a:prstGeom prst="rect">
            <a:avLst/>
          </a:prstGeom>
          <a:noFill/>
        </p:spPr>
        <p:txBody>
          <a:bodyPr wrap="none" rtlCol="0">
            <a:spAutoFit/>
          </a:bodyPr>
          <a:lstStyle/>
          <a:p>
            <a:pPr algn="r" defTabSz="342900"/>
            <a:r>
              <a:rPr lang="en-GB" sz="825" dirty="0">
                <a:solidFill>
                  <a:srgbClr val="1E4784"/>
                </a:solidFill>
                <a:latin typeface="Arial"/>
              </a:rPr>
              <a:t>5</a:t>
            </a:r>
          </a:p>
        </p:txBody>
      </p:sp>
      <p:pic>
        <p:nvPicPr>
          <p:cNvPr id="168" name="Picture 167"/>
          <p:cNvPicPr>
            <a:picLocks/>
          </p:cNvPicPr>
          <p:nvPr/>
        </p:nvPicPr>
        <p:blipFill>
          <a:blip r:embed="rId3">
            <a:extLst>
              <a:ext uri="{28A0092B-C50C-407E-A947-70E740481C1C}">
                <a14:useLocalDpi xmlns:a14="http://schemas.microsoft.com/office/drawing/2010/main" val="0"/>
              </a:ext>
            </a:extLst>
          </a:blip>
          <a:stretch>
            <a:fillRect/>
          </a:stretch>
        </p:blipFill>
        <p:spPr>
          <a:xfrm>
            <a:off x="1804530" y="2339216"/>
            <a:ext cx="2714303" cy="2169101"/>
          </a:xfrm>
          <a:prstGeom prst="rect">
            <a:avLst/>
          </a:prstGeom>
        </p:spPr>
      </p:pic>
      <p:sp>
        <p:nvSpPr>
          <p:cNvPr id="169" name="TextBox 168"/>
          <p:cNvSpPr txBox="1"/>
          <p:nvPr/>
        </p:nvSpPr>
        <p:spPr>
          <a:xfrm>
            <a:off x="3756660" y="2412089"/>
            <a:ext cx="1014026" cy="334835"/>
          </a:xfrm>
          <a:prstGeom prst="rect">
            <a:avLst/>
          </a:prstGeom>
          <a:noFill/>
        </p:spPr>
        <p:txBody>
          <a:bodyPr wrap="square" rtlCol="0">
            <a:spAutoFit/>
          </a:bodyPr>
          <a:lstStyle/>
          <a:p>
            <a:pPr defTabSz="342900"/>
            <a:r>
              <a:rPr lang="en-GB" sz="788" b="1" dirty="0">
                <a:solidFill>
                  <a:srgbClr val="A61D3C"/>
                </a:solidFill>
                <a:latin typeface="Arial"/>
              </a:rPr>
              <a:t>Warfarin</a:t>
            </a:r>
          </a:p>
          <a:p>
            <a:pPr defTabSz="342900"/>
            <a:r>
              <a:rPr lang="en-GB" sz="788" b="1" dirty="0">
                <a:solidFill>
                  <a:srgbClr val="A61D3C"/>
                </a:solidFill>
                <a:latin typeface="Arial"/>
              </a:rPr>
              <a:t>triple therapy</a:t>
            </a:r>
          </a:p>
        </p:txBody>
      </p:sp>
      <p:sp>
        <p:nvSpPr>
          <p:cNvPr id="170" name="TextBox 169"/>
          <p:cNvSpPr txBox="1"/>
          <p:nvPr/>
        </p:nvSpPr>
        <p:spPr>
          <a:xfrm>
            <a:off x="3631382" y="3597981"/>
            <a:ext cx="1116748" cy="334835"/>
          </a:xfrm>
          <a:prstGeom prst="rect">
            <a:avLst/>
          </a:prstGeom>
          <a:noFill/>
        </p:spPr>
        <p:txBody>
          <a:bodyPr wrap="square" rtlCol="0">
            <a:spAutoFit/>
          </a:bodyPr>
          <a:lstStyle/>
          <a:p>
            <a:pPr defTabSz="342900"/>
            <a:r>
              <a:rPr lang="en-GB" sz="788" b="1" dirty="0">
                <a:solidFill>
                  <a:srgbClr val="0084CB"/>
                </a:solidFill>
                <a:latin typeface="Arial"/>
              </a:rPr>
              <a:t>Dabigatran 110 mg dual therapy</a:t>
            </a:r>
          </a:p>
        </p:txBody>
      </p:sp>
      <p:sp>
        <p:nvSpPr>
          <p:cNvPr id="171" name="Rectangle 170"/>
          <p:cNvSpPr/>
          <p:nvPr/>
        </p:nvSpPr>
        <p:spPr>
          <a:xfrm>
            <a:off x="1913683" y="2282708"/>
            <a:ext cx="1717698" cy="456087"/>
          </a:xfrm>
          <a:prstGeom prst="rect">
            <a:avLst/>
          </a:prstGeom>
        </p:spPr>
        <p:txBody>
          <a:bodyPr>
            <a:spAutoFit/>
          </a:bodyPr>
          <a:lstStyle/>
          <a:p>
            <a:pPr algn="ctr" defTabSz="342900"/>
            <a:r>
              <a:rPr lang="en-GB" sz="788" b="1" dirty="0">
                <a:solidFill>
                  <a:srgbClr val="1E4784"/>
                </a:solidFill>
                <a:latin typeface="Arial"/>
              </a:rPr>
              <a:t>HR: 0.52 (95% CI: 0.42–0.63)</a:t>
            </a:r>
            <a:endParaRPr lang="en-GB" sz="788" b="1" baseline="30000" dirty="0">
              <a:solidFill>
                <a:srgbClr val="1E4784"/>
              </a:solidFill>
              <a:latin typeface="Arial"/>
            </a:endParaRPr>
          </a:p>
          <a:p>
            <a:pPr algn="ctr" defTabSz="342900"/>
            <a:r>
              <a:rPr lang="en-GB" sz="788" b="1" dirty="0">
                <a:solidFill>
                  <a:srgbClr val="1E4784"/>
                </a:solidFill>
                <a:latin typeface="Arial"/>
              </a:rPr>
              <a:t>Non-inferiority P&lt;0.001</a:t>
            </a:r>
          </a:p>
          <a:p>
            <a:pPr algn="ctr" defTabSz="342900"/>
            <a:r>
              <a:rPr lang="en-GB" sz="788" b="1" dirty="0">
                <a:solidFill>
                  <a:srgbClr val="1E4784"/>
                </a:solidFill>
                <a:latin typeface="Arial"/>
              </a:rPr>
              <a:t>P&lt;0.001</a:t>
            </a:r>
          </a:p>
        </p:txBody>
      </p:sp>
      <p:grpSp>
        <p:nvGrpSpPr>
          <p:cNvPr id="229" name="Group 228"/>
          <p:cNvGrpSpPr/>
          <p:nvPr/>
        </p:nvGrpSpPr>
        <p:grpSpPr>
          <a:xfrm>
            <a:off x="4751714" y="4474212"/>
            <a:ext cx="2971374" cy="372417"/>
            <a:chOff x="1151040" y="5043305"/>
            <a:chExt cx="7908910" cy="662073"/>
          </a:xfrm>
        </p:grpSpPr>
        <p:sp>
          <p:nvSpPr>
            <p:cNvPr id="230" name="TextBox 229"/>
            <p:cNvSpPr txBox="1"/>
            <p:nvPr/>
          </p:nvSpPr>
          <p:spPr>
            <a:xfrm>
              <a:off x="1151040" y="5043305"/>
              <a:ext cx="649397" cy="389850"/>
            </a:xfrm>
            <a:prstGeom prst="rect">
              <a:avLst/>
            </a:prstGeom>
            <a:noFill/>
          </p:spPr>
          <p:txBody>
            <a:bodyPr wrap="none" rtlCol="0">
              <a:spAutoFit/>
            </a:bodyPr>
            <a:lstStyle/>
            <a:p>
              <a:pPr algn="ctr" defTabSz="342900"/>
              <a:r>
                <a:rPr lang="en-GB" sz="825" dirty="0">
                  <a:solidFill>
                    <a:srgbClr val="1E4784"/>
                  </a:solidFill>
                  <a:latin typeface="Arial"/>
                </a:rPr>
                <a:t>0</a:t>
              </a:r>
            </a:p>
          </p:txBody>
        </p:sp>
        <p:sp>
          <p:nvSpPr>
            <p:cNvPr id="231" name="TextBox 230"/>
            <p:cNvSpPr txBox="1"/>
            <p:nvPr/>
          </p:nvSpPr>
          <p:spPr>
            <a:xfrm>
              <a:off x="1984192" y="5047821"/>
              <a:ext cx="807265" cy="389850"/>
            </a:xfrm>
            <a:prstGeom prst="rect">
              <a:avLst/>
            </a:prstGeom>
            <a:noFill/>
          </p:spPr>
          <p:txBody>
            <a:bodyPr wrap="none" rtlCol="0">
              <a:spAutoFit/>
            </a:bodyPr>
            <a:lstStyle/>
            <a:p>
              <a:pPr algn="ctr" defTabSz="342900"/>
              <a:r>
                <a:rPr lang="en-GB" sz="825" dirty="0">
                  <a:solidFill>
                    <a:srgbClr val="1E4784"/>
                  </a:solidFill>
                  <a:latin typeface="Arial"/>
                </a:rPr>
                <a:t>90</a:t>
              </a:r>
            </a:p>
          </p:txBody>
        </p:sp>
        <p:sp>
          <p:nvSpPr>
            <p:cNvPr id="232" name="TextBox 231"/>
            <p:cNvSpPr txBox="1"/>
            <p:nvPr/>
          </p:nvSpPr>
          <p:spPr>
            <a:xfrm>
              <a:off x="2786288" y="5043305"/>
              <a:ext cx="965133" cy="389850"/>
            </a:xfrm>
            <a:prstGeom prst="rect">
              <a:avLst/>
            </a:prstGeom>
            <a:noFill/>
          </p:spPr>
          <p:txBody>
            <a:bodyPr wrap="none" rtlCol="0">
              <a:spAutoFit/>
            </a:bodyPr>
            <a:lstStyle/>
            <a:p>
              <a:pPr algn="ctr" defTabSz="342900"/>
              <a:r>
                <a:rPr lang="en-GB" sz="825" dirty="0">
                  <a:solidFill>
                    <a:srgbClr val="1E4784"/>
                  </a:solidFill>
                  <a:latin typeface="Arial"/>
                </a:rPr>
                <a:t>180</a:t>
              </a:r>
            </a:p>
          </p:txBody>
        </p:sp>
        <p:sp>
          <p:nvSpPr>
            <p:cNvPr id="233" name="TextBox 232"/>
            <p:cNvSpPr txBox="1"/>
            <p:nvPr/>
          </p:nvSpPr>
          <p:spPr>
            <a:xfrm>
              <a:off x="3656649" y="5045703"/>
              <a:ext cx="965133" cy="389850"/>
            </a:xfrm>
            <a:prstGeom prst="rect">
              <a:avLst/>
            </a:prstGeom>
            <a:noFill/>
          </p:spPr>
          <p:txBody>
            <a:bodyPr wrap="none" rtlCol="0">
              <a:spAutoFit/>
            </a:bodyPr>
            <a:lstStyle/>
            <a:p>
              <a:pPr algn="ctr" defTabSz="342900"/>
              <a:r>
                <a:rPr lang="en-GB" sz="825" dirty="0">
                  <a:solidFill>
                    <a:srgbClr val="1E4784"/>
                  </a:solidFill>
                  <a:latin typeface="Arial"/>
                </a:rPr>
                <a:t>270</a:t>
              </a:r>
            </a:p>
          </p:txBody>
        </p:sp>
        <p:sp>
          <p:nvSpPr>
            <p:cNvPr id="234" name="TextBox 233"/>
            <p:cNvSpPr txBox="1"/>
            <p:nvPr/>
          </p:nvSpPr>
          <p:spPr>
            <a:xfrm>
              <a:off x="4556008" y="5050217"/>
              <a:ext cx="965133" cy="389850"/>
            </a:xfrm>
            <a:prstGeom prst="rect">
              <a:avLst/>
            </a:prstGeom>
            <a:noFill/>
          </p:spPr>
          <p:txBody>
            <a:bodyPr wrap="none" rtlCol="0">
              <a:spAutoFit/>
            </a:bodyPr>
            <a:lstStyle/>
            <a:p>
              <a:pPr algn="ctr" defTabSz="342900"/>
              <a:r>
                <a:rPr lang="en-GB" sz="825" dirty="0">
                  <a:solidFill>
                    <a:srgbClr val="1E4784"/>
                  </a:solidFill>
                  <a:latin typeface="Arial"/>
                </a:rPr>
                <a:t>360</a:t>
              </a:r>
            </a:p>
          </p:txBody>
        </p:sp>
        <p:sp>
          <p:nvSpPr>
            <p:cNvPr id="235" name="TextBox 234"/>
            <p:cNvSpPr txBox="1"/>
            <p:nvPr/>
          </p:nvSpPr>
          <p:spPr>
            <a:xfrm>
              <a:off x="5438202" y="5045703"/>
              <a:ext cx="965133" cy="389850"/>
            </a:xfrm>
            <a:prstGeom prst="rect">
              <a:avLst/>
            </a:prstGeom>
            <a:noFill/>
          </p:spPr>
          <p:txBody>
            <a:bodyPr wrap="none" rtlCol="0">
              <a:spAutoFit/>
            </a:bodyPr>
            <a:lstStyle/>
            <a:p>
              <a:pPr algn="ctr" defTabSz="342900"/>
              <a:r>
                <a:rPr lang="en-GB" sz="825" dirty="0">
                  <a:solidFill>
                    <a:srgbClr val="1E4784"/>
                  </a:solidFill>
                  <a:latin typeface="Arial"/>
                </a:rPr>
                <a:t>450</a:t>
              </a:r>
            </a:p>
          </p:txBody>
        </p:sp>
        <p:sp>
          <p:nvSpPr>
            <p:cNvPr id="236" name="TextBox 235"/>
            <p:cNvSpPr txBox="1"/>
            <p:nvPr/>
          </p:nvSpPr>
          <p:spPr>
            <a:xfrm>
              <a:off x="6320402" y="5047975"/>
              <a:ext cx="965133" cy="389850"/>
            </a:xfrm>
            <a:prstGeom prst="rect">
              <a:avLst/>
            </a:prstGeom>
            <a:noFill/>
          </p:spPr>
          <p:txBody>
            <a:bodyPr wrap="none" rtlCol="0">
              <a:spAutoFit/>
            </a:bodyPr>
            <a:lstStyle/>
            <a:p>
              <a:pPr algn="ctr" defTabSz="342900"/>
              <a:r>
                <a:rPr lang="en-GB" sz="825" dirty="0">
                  <a:solidFill>
                    <a:srgbClr val="1E4784"/>
                  </a:solidFill>
                  <a:latin typeface="Arial"/>
                </a:rPr>
                <a:t>540</a:t>
              </a:r>
            </a:p>
          </p:txBody>
        </p:sp>
        <p:sp>
          <p:nvSpPr>
            <p:cNvPr id="237" name="TextBox 236"/>
            <p:cNvSpPr txBox="1"/>
            <p:nvPr/>
          </p:nvSpPr>
          <p:spPr>
            <a:xfrm>
              <a:off x="7207856" y="5052489"/>
              <a:ext cx="965133" cy="389850"/>
            </a:xfrm>
            <a:prstGeom prst="rect">
              <a:avLst/>
            </a:prstGeom>
            <a:noFill/>
          </p:spPr>
          <p:txBody>
            <a:bodyPr wrap="none" rtlCol="0">
              <a:spAutoFit/>
            </a:bodyPr>
            <a:lstStyle/>
            <a:p>
              <a:pPr algn="ctr" defTabSz="342900"/>
              <a:r>
                <a:rPr lang="en-GB" sz="825" dirty="0">
                  <a:solidFill>
                    <a:srgbClr val="1E4784"/>
                  </a:solidFill>
                  <a:latin typeface="Arial"/>
                </a:rPr>
                <a:t>630</a:t>
              </a:r>
            </a:p>
          </p:txBody>
        </p:sp>
        <p:sp>
          <p:nvSpPr>
            <p:cNvPr id="238" name="TextBox 237"/>
            <p:cNvSpPr txBox="1"/>
            <p:nvPr/>
          </p:nvSpPr>
          <p:spPr>
            <a:xfrm>
              <a:off x="8094817" y="5047975"/>
              <a:ext cx="965133" cy="389850"/>
            </a:xfrm>
            <a:prstGeom prst="rect">
              <a:avLst/>
            </a:prstGeom>
            <a:noFill/>
          </p:spPr>
          <p:txBody>
            <a:bodyPr wrap="none" rtlCol="0">
              <a:spAutoFit/>
            </a:bodyPr>
            <a:lstStyle/>
            <a:p>
              <a:pPr algn="ctr" defTabSz="342900"/>
              <a:r>
                <a:rPr lang="en-GB" sz="825" dirty="0">
                  <a:solidFill>
                    <a:srgbClr val="1E4784"/>
                  </a:solidFill>
                  <a:latin typeface="Arial"/>
                </a:rPr>
                <a:t>720</a:t>
              </a:r>
            </a:p>
          </p:txBody>
        </p:sp>
        <p:sp>
          <p:nvSpPr>
            <p:cNvPr id="239" name="TextBox 238"/>
            <p:cNvSpPr txBox="1"/>
            <p:nvPr/>
          </p:nvSpPr>
          <p:spPr>
            <a:xfrm>
              <a:off x="3120191" y="5315528"/>
              <a:ext cx="3823832" cy="389850"/>
            </a:xfrm>
            <a:prstGeom prst="rect">
              <a:avLst/>
            </a:prstGeom>
            <a:noFill/>
          </p:spPr>
          <p:txBody>
            <a:bodyPr wrap="none" rtlCol="0">
              <a:spAutoFit/>
            </a:bodyPr>
            <a:lstStyle/>
            <a:p>
              <a:pPr algn="ctr" defTabSz="342900"/>
              <a:r>
                <a:rPr lang="en-GB" sz="825" b="1" dirty="0">
                  <a:solidFill>
                    <a:srgbClr val="1E4784"/>
                  </a:solidFill>
                  <a:latin typeface="Arial"/>
                </a:rPr>
                <a:t>Time to first event (days)</a:t>
              </a:r>
            </a:p>
          </p:txBody>
        </p:sp>
      </p:grpSp>
      <p:grpSp>
        <p:nvGrpSpPr>
          <p:cNvPr id="6" name="Group 5"/>
          <p:cNvGrpSpPr/>
          <p:nvPr/>
        </p:nvGrpSpPr>
        <p:grpSpPr>
          <a:xfrm>
            <a:off x="4569163" y="2257426"/>
            <a:ext cx="3334096" cy="2324766"/>
            <a:chOff x="6182395" y="1879598"/>
            <a:chExt cx="5927283" cy="3664983"/>
          </a:xfrm>
        </p:grpSpPr>
        <p:grpSp>
          <p:nvGrpSpPr>
            <p:cNvPr id="219" name="Group 218"/>
            <p:cNvGrpSpPr/>
            <p:nvPr/>
          </p:nvGrpSpPr>
          <p:grpSpPr>
            <a:xfrm>
              <a:off x="6182395" y="1879598"/>
              <a:ext cx="546596" cy="3664983"/>
              <a:chOff x="665141" y="1559558"/>
              <a:chExt cx="818371" cy="3664983"/>
            </a:xfrm>
          </p:grpSpPr>
          <p:sp>
            <p:nvSpPr>
              <p:cNvPr id="220" name="TextBox 219"/>
              <p:cNvSpPr txBox="1"/>
              <p:nvPr/>
            </p:nvSpPr>
            <p:spPr>
              <a:xfrm>
                <a:off x="665932" y="1559558"/>
                <a:ext cx="807264" cy="345711"/>
              </a:xfrm>
              <a:prstGeom prst="rect">
                <a:avLst/>
              </a:prstGeom>
              <a:noFill/>
            </p:spPr>
            <p:txBody>
              <a:bodyPr wrap="none" rtlCol="0">
                <a:spAutoFit/>
              </a:bodyPr>
              <a:lstStyle/>
              <a:p>
                <a:pPr algn="r" defTabSz="342900"/>
                <a:r>
                  <a:rPr lang="en-GB" sz="825" dirty="0">
                    <a:solidFill>
                      <a:srgbClr val="1E4784"/>
                    </a:solidFill>
                    <a:latin typeface="Arial"/>
                  </a:rPr>
                  <a:t>40</a:t>
                </a:r>
              </a:p>
            </p:txBody>
          </p:sp>
          <p:sp>
            <p:nvSpPr>
              <p:cNvPr id="221" name="TextBox 220"/>
              <p:cNvSpPr txBox="1"/>
              <p:nvPr/>
            </p:nvSpPr>
            <p:spPr>
              <a:xfrm>
                <a:off x="665929" y="1974468"/>
                <a:ext cx="807266" cy="345711"/>
              </a:xfrm>
              <a:prstGeom prst="rect">
                <a:avLst/>
              </a:prstGeom>
              <a:noFill/>
            </p:spPr>
            <p:txBody>
              <a:bodyPr wrap="none" rtlCol="0">
                <a:spAutoFit/>
              </a:bodyPr>
              <a:lstStyle/>
              <a:p>
                <a:pPr algn="r" defTabSz="342900"/>
                <a:r>
                  <a:rPr lang="en-GB" sz="825" dirty="0">
                    <a:solidFill>
                      <a:srgbClr val="1E4784"/>
                    </a:solidFill>
                    <a:latin typeface="Arial"/>
                  </a:rPr>
                  <a:t>35</a:t>
                </a:r>
              </a:p>
            </p:txBody>
          </p:sp>
          <p:sp>
            <p:nvSpPr>
              <p:cNvPr id="222" name="TextBox 221"/>
              <p:cNvSpPr txBox="1"/>
              <p:nvPr/>
            </p:nvSpPr>
            <p:spPr>
              <a:xfrm>
                <a:off x="676246" y="2389376"/>
                <a:ext cx="807266" cy="345711"/>
              </a:xfrm>
              <a:prstGeom prst="rect">
                <a:avLst/>
              </a:prstGeom>
              <a:noFill/>
            </p:spPr>
            <p:txBody>
              <a:bodyPr wrap="none" rtlCol="0">
                <a:spAutoFit/>
              </a:bodyPr>
              <a:lstStyle/>
              <a:p>
                <a:pPr algn="r" defTabSz="342900"/>
                <a:r>
                  <a:rPr lang="en-GB" sz="825" dirty="0">
                    <a:solidFill>
                      <a:srgbClr val="1E4784"/>
                    </a:solidFill>
                    <a:latin typeface="Arial"/>
                  </a:rPr>
                  <a:t>30</a:t>
                </a:r>
              </a:p>
            </p:txBody>
          </p:sp>
          <p:sp>
            <p:nvSpPr>
              <p:cNvPr id="223" name="TextBox 222"/>
              <p:cNvSpPr txBox="1"/>
              <p:nvPr/>
            </p:nvSpPr>
            <p:spPr>
              <a:xfrm>
                <a:off x="676246" y="2804286"/>
                <a:ext cx="807266" cy="345711"/>
              </a:xfrm>
              <a:prstGeom prst="rect">
                <a:avLst/>
              </a:prstGeom>
              <a:noFill/>
            </p:spPr>
            <p:txBody>
              <a:bodyPr wrap="none" rtlCol="0">
                <a:spAutoFit/>
              </a:bodyPr>
              <a:lstStyle/>
              <a:p>
                <a:pPr algn="r" defTabSz="342900"/>
                <a:r>
                  <a:rPr lang="en-GB" sz="825" dirty="0">
                    <a:solidFill>
                      <a:srgbClr val="1E4784"/>
                    </a:solidFill>
                    <a:latin typeface="Arial"/>
                  </a:rPr>
                  <a:t>25</a:t>
                </a:r>
              </a:p>
            </p:txBody>
          </p:sp>
          <p:sp>
            <p:nvSpPr>
              <p:cNvPr id="224" name="TextBox 223"/>
              <p:cNvSpPr txBox="1"/>
              <p:nvPr/>
            </p:nvSpPr>
            <p:spPr>
              <a:xfrm>
                <a:off x="665141" y="3219195"/>
                <a:ext cx="807266" cy="345711"/>
              </a:xfrm>
              <a:prstGeom prst="rect">
                <a:avLst/>
              </a:prstGeom>
              <a:noFill/>
            </p:spPr>
            <p:txBody>
              <a:bodyPr wrap="none" rtlCol="0">
                <a:spAutoFit/>
              </a:bodyPr>
              <a:lstStyle/>
              <a:p>
                <a:pPr algn="r" defTabSz="342900"/>
                <a:r>
                  <a:rPr lang="en-GB" sz="825" dirty="0">
                    <a:solidFill>
                      <a:srgbClr val="1E4784"/>
                    </a:solidFill>
                    <a:latin typeface="Arial"/>
                  </a:rPr>
                  <a:t>20</a:t>
                </a:r>
              </a:p>
            </p:txBody>
          </p:sp>
          <p:sp>
            <p:nvSpPr>
              <p:cNvPr id="225" name="TextBox 224"/>
              <p:cNvSpPr txBox="1"/>
              <p:nvPr/>
            </p:nvSpPr>
            <p:spPr>
              <a:xfrm>
                <a:off x="665141" y="3634103"/>
                <a:ext cx="807266" cy="345711"/>
              </a:xfrm>
              <a:prstGeom prst="rect">
                <a:avLst/>
              </a:prstGeom>
              <a:noFill/>
            </p:spPr>
            <p:txBody>
              <a:bodyPr wrap="none" rtlCol="0">
                <a:spAutoFit/>
              </a:bodyPr>
              <a:lstStyle/>
              <a:p>
                <a:pPr algn="r" defTabSz="342900"/>
                <a:r>
                  <a:rPr lang="en-GB" sz="825" dirty="0">
                    <a:solidFill>
                      <a:srgbClr val="1E4784"/>
                    </a:solidFill>
                    <a:latin typeface="Arial"/>
                  </a:rPr>
                  <a:t>15</a:t>
                </a:r>
              </a:p>
            </p:txBody>
          </p:sp>
          <p:sp>
            <p:nvSpPr>
              <p:cNvPr id="226" name="TextBox 225"/>
              <p:cNvSpPr txBox="1"/>
              <p:nvPr/>
            </p:nvSpPr>
            <p:spPr>
              <a:xfrm>
                <a:off x="675460" y="4049012"/>
                <a:ext cx="807266" cy="345711"/>
              </a:xfrm>
              <a:prstGeom prst="rect">
                <a:avLst/>
              </a:prstGeom>
              <a:noFill/>
            </p:spPr>
            <p:txBody>
              <a:bodyPr wrap="none" rtlCol="0">
                <a:spAutoFit/>
              </a:bodyPr>
              <a:lstStyle/>
              <a:p>
                <a:pPr algn="r" defTabSz="342900"/>
                <a:r>
                  <a:rPr lang="en-GB" sz="825" dirty="0">
                    <a:solidFill>
                      <a:srgbClr val="1E4784"/>
                    </a:solidFill>
                    <a:latin typeface="Arial"/>
                  </a:rPr>
                  <a:t>10</a:t>
                </a:r>
              </a:p>
            </p:txBody>
          </p:sp>
          <p:sp>
            <p:nvSpPr>
              <p:cNvPr id="227" name="TextBox 226"/>
              <p:cNvSpPr txBox="1"/>
              <p:nvPr/>
            </p:nvSpPr>
            <p:spPr>
              <a:xfrm>
                <a:off x="833321" y="4463922"/>
                <a:ext cx="649400" cy="345711"/>
              </a:xfrm>
              <a:prstGeom prst="rect">
                <a:avLst/>
              </a:prstGeom>
              <a:noFill/>
            </p:spPr>
            <p:txBody>
              <a:bodyPr wrap="none" rtlCol="0">
                <a:spAutoFit/>
              </a:bodyPr>
              <a:lstStyle/>
              <a:p>
                <a:pPr algn="r" defTabSz="342900"/>
                <a:r>
                  <a:rPr lang="en-GB" sz="825" dirty="0">
                    <a:solidFill>
                      <a:srgbClr val="1E4784"/>
                    </a:solidFill>
                    <a:latin typeface="Arial"/>
                  </a:rPr>
                  <a:t>5</a:t>
                </a:r>
              </a:p>
            </p:txBody>
          </p:sp>
          <p:sp>
            <p:nvSpPr>
              <p:cNvPr id="228" name="TextBox 227"/>
              <p:cNvSpPr txBox="1"/>
              <p:nvPr/>
            </p:nvSpPr>
            <p:spPr>
              <a:xfrm>
                <a:off x="828560" y="4878830"/>
                <a:ext cx="649400" cy="345711"/>
              </a:xfrm>
              <a:prstGeom prst="rect">
                <a:avLst/>
              </a:prstGeom>
              <a:noFill/>
            </p:spPr>
            <p:txBody>
              <a:bodyPr wrap="none" rtlCol="0">
                <a:spAutoFit/>
              </a:bodyPr>
              <a:lstStyle/>
              <a:p>
                <a:pPr algn="r" defTabSz="342900"/>
                <a:r>
                  <a:rPr lang="en-GB" sz="825" dirty="0">
                    <a:solidFill>
                      <a:srgbClr val="1E4784"/>
                    </a:solidFill>
                    <a:latin typeface="Arial"/>
                  </a:rPr>
                  <a:t>0</a:t>
                </a:r>
              </a:p>
            </p:txBody>
          </p:sp>
        </p:grpSp>
        <p:pic>
          <p:nvPicPr>
            <p:cNvPr id="262" name="Picture 261"/>
            <p:cNvPicPr>
              <a:picLocks/>
            </p:cNvPicPr>
            <p:nvPr/>
          </p:nvPicPr>
          <p:blipFill>
            <a:blip r:embed="rId4">
              <a:extLst>
                <a:ext uri="{28A0092B-C50C-407E-A947-70E740481C1C}">
                  <a14:useLocalDpi xmlns:a14="http://schemas.microsoft.com/office/drawing/2010/main" val="0"/>
                </a:ext>
              </a:extLst>
            </a:blip>
            <a:stretch>
              <a:fillRect/>
            </a:stretch>
          </p:blipFill>
          <p:spPr>
            <a:xfrm>
              <a:off x="6688177" y="2009428"/>
              <a:ext cx="4832997" cy="3420000"/>
            </a:xfrm>
            <a:prstGeom prst="rect">
              <a:avLst/>
            </a:prstGeom>
          </p:spPr>
        </p:pic>
        <p:sp>
          <p:nvSpPr>
            <p:cNvPr id="263" name="TextBox 262"/>
            <p:cNvSpPr txBox="1"/>
            <p:nvPr/>
          </p:nvSpPr>
          <p:spPr>
            <a:xfrm>
              <a:off x="10236300" y="3430840"/>
              <a:ext cx="1861163" cy="719019"/>
            </a:xfrm>
            <a:prstGeom prst="rect">
              <a:avLst/>
            </a:prstGeom>
            <a:noFill/>
          </p:spPr>
          <p:txBody>
            <a:bodyPr wrap="square" rtlCol="0">
              <a:spAutoFit/>
            </a:bodyPr>
            <a:lstStyle/>
            <a:p>
              <a:pPr defTabSz="342900"/>
              <a:r>
                <a:rPr lang="en-GB" sz="788" b="1" dirty="0">
                  <a:solidFill>
                    <a:srgbClr val="007370"/>
                  </a:solidFill>
                  <a:latin typeface="Arial"/>
                </a:rPr>
                <a:t>Dabigatran 150 mg </a:t>
              </a:r>
            </a:p>
            <a:p>
              <a:pPr defTabSz="342900"/>
              <a:r>
                <a:rPr lang="en-GB" sz="788" b="1" dirty="0">
                  <a:solidFill>
                    <a:srgbClr val="007370"/>
                  </a:solidFill>
                  <a:latin typeface="Arial"/>
                </a:rPr>
                <a:t>dual therapy</a:t>
              </a:r>
            </a:p>
          </p:txBody>
        </p:sp>
        <p:sp>
          <p:nvSpPr>
            <p:cNvPr id="264" name="TextBox 263"/>
            <p:cNvSpPr txBox="1"/>
            <p:nvPr/>
          </p:nvSpPr>
          <p:spPr>
            <a:xfrm>
              <a:off x="10632919" y="2211368"/>
              <a:ext cx="1476759" cy="527866"/>
            </a:xfrm>
            <a:prstGeom prst="rect">
              <a:avLst/>
            </a:prstGeom>
            <a:noFill/>
          </p:spPr>
          <p:txBody>
            <a:bodyPr wrap="none" rtlCol="0">
              <a:spAutoFit/>
            </a:bodyPr>
            <a:lstStyle/>
            <a:p>
              <a:pPr defTabSz="342900"/>
              <a:r>
                <a:rPr lang="en-GB" sz="788" b="1" dirty="0">
                  <a:solidFill>
                    <a:srgbClr val="A61D3C"/>
                  </a:solidFill>
                  <a:latin typeface="Arial"/>
                </a:rPr>
                <a:t>Warfarin</a:t>
              </a:r>
            </a:p>
            <a:p>
              <a:pPr defTabSz="342900"/>
              <a:r>
                <a:rPr lang="en-GB" sz="788" b="1" dirty="0">
                  <a:solidFill>
                    <a:srgbClr val="A61D3C"/>
                  </a:solidFill>
                  <a:latin typeface="Arial"/>
                </a:rPr>
                <a:t>triple therapy</a:t>
              </a:r>
            </a:p>
          </p:txBody>
        </p:sp>
        <p:sp>
          <p:nvSpPr>
            <p:cNvPr id="265" name="Rectangle 264"/>
            <p:cNvSpPr/>
            <p:nvPr/>
          </p:nvSpPr>
          <p:spPr>
            <a:xfrm>
              <a:off x="6986493" y="1912405"/>
              <a:ext cx="3053686" cy="719019"/>
            </a:xfrm>
            <a:prstGeom prst="rect">
              <a:avLst/>
            </a:prstGeom>
          </p:spPr>
          <p:txBody>
            <a:bodyPr>
              <a:spAutoFit/>
            </a:bodyPr>
            <a:lstStyle/>
            <a:p>
              <a:pPr algn="ctr" defTabSz="342900"/>
              <a:r>
                <a:rPr lang="en-GB" sz="788" b="1" dirty="0">
                  <a:solidFill>
                    <a:srgbClr val="1E4784"/>
                  </a:solidFill>
                  <a:latin typeface="Arial"/>
                </a:rPr>
                <a:t>HR: 0.72 (95% CI: 0.58–0.88)</a:t>
              </a:r>
            </a:p>
            <a:p>
              <a:pPr algn="ctr" defTabSz="342900"/>
              <a:r>
                <a:rPr lang="en-GB" sz="788" b="1" dirty="0">
                  <a:solidFill>
                    <a:srgbClr val="1E4784"/>
                  </a:solidFill>
                  <a:latin typeface="Arial"/>
                </a:rPr>
                <a:t>Non-inferiority P&lt;0.001</a:t>
              </a:r>
            </a:p>
            <a:p>
              <a:pPr algn="ctr" defTabSz="342900"/>
              <a:r>
                <a:rPr lang="en-GB" sz="788" b="1" dirty="0">
                  <a:solidFill>
                    <a:srgbClr val="1E4784"/>
                  </a:solidFill>
                  <a:latin typeface="Arial"/>
                </a:rPr>
                <a:t>P=0.002</a:t>
              </a:r>
            </a:p>
          </p:txBody>
        </p:sp>
      </p:grpSp>
    </p:spTree>
    <p:extLst>
      <p:ext uri="{BB962C8B-B14F-4D97-AF65-F5344CB8AC3E}">
        <p14:creationId xmlns:p14="http://schemas.microsoft.com/office/powerpoint/2010/main" val="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ontent Placeholder 8"/>
          <p:cNvGraphicFramePr>
            <a:graphicFrameLocks/>
          </p:cNvGraphicFramePr>
          <p:nvPr>
            <p:extLst/>
          </p:nvPr>
        </p:nvGraphicFramePr>
        <p:xfrm>
          <a:off x="1523048" y="2128837"/>
          <a:ext cx="3240000" cy="2528888"/>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5"/>
          <p:cNvSpPr>
            <a:spLocks noGrp="1"/>
          </p:cNvSpPr>
          <p:nvPr>
            <p:ph type="title"/>
          </p:nvPr>
        </p:nvSpPr>
        <p:spPr/>
        <p:txBody>
          <a:bodyPr>
            <a:normAutofit/>
          </a:bodyPr>
          <a:lstStyle/>
          <a:p>
            <a:r>
              <a:rPr lang="en-GB" dirty="0"/>
              <a:t>Dabigatran dual therapy was non-inferior to warfarin triple therapy in the composite efficacy endpoint</a:t>
            </a:r>
            <a:endParaRPr lang="en-GB" sz="1050" dirty="0"/>
          </a:p>
        </p:txBody>
      </p:sp>
      <p:sp>
        <p:nvSpPr>
          <p:cNvPr id="3" name="Text Placeholder 2"/>
          <p:cNvSpPr>
            <a:spLocks noGrp="1"/>
          </p:cNvSpPr>
          <p:nvPr>
            <p:ph type="body" sz="quarter" idx="13"/>
          </p:nvPr>
        </p:nvSpPr>
        <p:spPr>
          <a:xfrm>
            <a:off x="1413273" y="5529026"/>
            <a:ext cx="6244828" cy="369332"/>
          </a:xfrm>
        </p:spPr>
        <p:txBody>
          <a:bodyPr/>
          <a:lstStyle/>
          <a:p>
            <a:r>
              <a:rPr lang="en-GB" dirty="0"/>
              <a:t>CABG, coronary artery bypass grafting; PCI, percutaneous coronary intervention; Cannon et al. N </a:t>
            </a:r>
            <a:r>
              <a:rPr lang="en-GB" dirty="0" err="1"/>
              <a:t>Engl</a:t>
            </a:r>
            <a:r>
              <a:rPr lang="en-GB" dirty="0"/>
              <a:t> J Med 2017; Cannon et al ESC 2017</a:t>
            </a:r>
          </a:p>
        </p:txBody>
      </p:sp>
      <p:graphicFrame>
        <p:nvGraphicFramePr>
          <p:cNvPr id="10" name="Content Placeholder 8"/>
          <p:cNvGraphicFramePr>
            <a:graphicFrameLocks/>
          </p:cNvGraphicFramePr>
          <p:nvPr>
            <p:extLst/>
          </p:nvPr>
        </p:nvGraphicFramePr>
        <p:xfrm>
          <a:off x="1185319" y="2370632"/>
          <a:ext cx="3141209" cy="3111978"/>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p:cNvSpPr/>
          <p:nvPr/>
        </p:nvSpPr>
        <p:spPr>
          <a:xfrm>
            <a:off x="2186721" y="3271280"/>
            <a:ext cx="511680" cy="256865"/>
          </a:xfrm>
          <a:prstGeom prst="rect">
            <a:avLst/>
          </a:prstGeom>
        </p:spPr>
        <p:txBody>
          <a:bodyPr wrap="none">
            <a:spAutoFit/>
          </a:bodyPr>
          <a:lstStyle/>
          <a:p>
            <a:pPr algn="ctr" defTabSz="342900"/>
            <a:r>
              <a:rPr lang="en-US" sz="900" dirty="0">
                <a:solidFill>
                  <a:prstClr val="white"/>
                </a:solidFill>
                <a:latin typeface="Arial"/>
              </a:rPr>
              <a:t>13.7%</a:t>
            </a:r>
            <a:endParaRPr lang="en-US" sz="169" dirty="0">
              <a:solidFill>
                <a:prstClr val="white"/>
              </a:solidFill>
              <a:latin typeface="Arial"/>
            </a:endParaRPr>
          </a:p>
          <a:p>
            <a:pPr algn="ctr" defTabSz="342900"/>
            <a:endParaRPr lang="en-US" sz="169" dirty="0">
              <a:solidFill>
                <a:prstClr val="white"/>
              </a:solidFill>
              <a:latin typeface="Arial"/>
            </a:endParaRPr>
          </a:p>
        </p:txBody>
      </p:sp>
      <p:sp>
        <p:nvSpPr>
          <p:cNvPr id="12" name="Rectangle 11"/>
          <p:cNvSpPr/>
          <p:nvPr/>
        </p:nvSpPr>
        <p:spPr>
          <a:xfrm>
            <a:off x="3371675" y="3302664"/>
            <a:ext cx="543740" cy="395365"/>
          </a:xfrm>
          <a:prstGeom prst="rect">
            <a:avLst/>
          </a:prstGeom>
        </p:spPr>
        <p:txBody>
          <a:bodyPr wrap="none">
            <a:spAutoFit/>
          </a:bodyPr>
          <a:lstStyle/>
          <a:p>
            <a:pPr algn="ctr" defTabSz="342900"/>
            <a:r>
              <a:rPr lang="en-US" sz="900" dirty="0">
                <a:solidFill>
                  <a:prstClr val="white"/>
                </a:solidFill>
                <a:latin typeface="Arial"/>
              </a:rPr>
              <a:t> 13.4%</a:t>
            </a:r>
            <a:endParaRPr lang="en-US" sz="169" dirty="0">
              <a:solidFill>
                <a:prstClr val="white"/>
              </a:solidFill>
              <a:latin typeface="Arial"/>
            </a:endParaRPr>
          </a:p>
          <a:p>
            <a:pPr algn="ctr" defTabSz="342900"/>
            <a:endParaRPr lang="en-US" sz="169" dirty="0">
              <a:solidFill>
                <a:prstClr val="white"/>
              </a:solidFill>
              <a:latin typeface="Arial"/>
            </a:endParaRPr>
          </a:p>
          <a:p>
            <a:pPr algn="ctr" defTabSz="342900"/>
            <a:r>
              <a:rPr lang="en-US" sz="900" dirty="0">
                <a:solidFill>
                  <a:prstClr val="white"/>
                </a:solidFill>
                <a:latin typeface="Arial"/>
              </a:rPr>
              <a:t> </a:t>
            </a:r>
          </a:p>
        </p:txBody>
      </p:sp>
      <p:grpSp>
        <p:nvGrpSpPr>
          <p:cNvPr id="2" name="Group 1"/>
          <p:cNvGrpSpPr/>
          <p:nvPr/>
        </p:nvGrpSpPr>
        <p:grpSpPr>
          <a:xfrm>
            <a:off x="1994071" y="2882889"/>
            <a:ext cx="2064486" cy="334835"/>
            <a:chOff x="1134761" y="2671977"/>
            <a:chExt cx="2752648" cy="446447"/>
          </a:xfrm>
        </p:grpSpPr>
        <p:sp>
          <p:nvSpPr>
            <p:cNvPr id="13" name="TextBox 12"/>
            <p:cNvSpPr txBox="1"/>
            <p:nvPr/>
          </p:nvSpPr>
          <p:spPr>
            <a:xfrm>
              <a:off x="1134761" y="2671977"/>
              <a:ext cx="2752648" cy="446447"/>
            </a:xfrm>
            <a:prstGeom prst="rect">
              <a:avLst/>
            </a:prstGeom>
            <a:noFill/>
          </p:spPr>
          <p:txBody>
            <a:bodyPr wrap="square" rtlCol="0">
              <a:spAutoFit/>
            </a:bodyPr>
            <a:lstStyle/>
            <a:p>
              <a:pPr algn="ctr" defTabSz="342900"/>
              <a:r>
                <a:rPr lang="en-GB" sz="788" b="1" dirty="0">
                  <a:solidFill>
                    <a:srgbClr val="1E4784"/>
                  </a:solidFill>
                  <a:latin typeface="Arial"/>
                </a:rPr>
                <a:t>HR: 1.04 (95% CI: 0.84–1.29)</a:t>
              </a:r>
              <a:endParaRPr lang="en-GB" sz="788" b="1" baseline="30000" dirty="0">
                <a:solidFill>
                  <a:srgbClr val="1E4784"/>
                </a:solidFill>
                <a:latin typeface="Arial"/>
              </a:endParaRPr>
            </a:p>
            <a:p>
              <a:pPr algn="ctr" defTabSz="342900"/>
              <a:r>
                <a:rPr lang="en-GB" sz="788" b="1" dirty="0">
                  <a:solidFill>
                    <a:srgbClr val="1E4784"/>
                  </a:solidFill>
                  <a:latin typeface="Arial"/>
                </a:rPr>
                <a:t>Non-inferiority P=0.005</a:t>
              </a:r>
            </a:p>
          </p:txBody>
        </p:sp>
        <p:cxnSp>
          <p:nvCxnSpPr>
            <p:cNvPr id="14" name="Straight Connector 13"/>
            <p:cNvCxnSpPr/>
            <p:nvPr/>
          </p:nvCxnSpPr>
          <p:spPr>
            <a:xfrm>
              <a:off x="1654904" y="3101729"/>
              <a:ext cx="1697330" cy="0"/>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grpSp>
      <p:grpSp>
        <p:nvGrpSpPr>
          <p:cNvPr id="56" name="Group 55"/>
          <p:cNvGrpSpPr/>
          <p:nvPr/>
        </p:nvGrpSpPr>
        <p:grpSpPr>
          <a:xfrm>
            <a:off x="4144546" y="2412391"/>
            <a:ext cx="3840842" cy="2867484"/>
            <a:chOff x="363965" y="1447800"/>
            <a:chExt cx="9082574" cy="4188006"/>
          </a:xfrm>
        </p:grpSpPr>
        <p:cxnSp>
          <p:nvCxnSpPr>
            <p:cNvPr id="57" name="Straight Connector 56"/>
            <p:cNvCxnSpPr/>
            <p:nvPr/>
          </p:nvCxnSpPr>
          <p:spPr>
            <a:xfrm>
              <a:off x="1477169" y="1573843"/>
              <a:ext cx="0" cy="3438524"/>
            </a:xfrm>
            <a:prstGeom prst="line">
              <a:avLst/>
            </a:prstGeom>
            <a:noFill/>
            <a:ln w="9525" cap="flat" cmpd="sng" algn="ctr">
              <a:solidFill>
                <a:srgbClr val="0251A0">
                  <a:shade val="95000"/>
                  <a:satMod val="105000"/>
                </a:srgbClr>
              </a:solidFill>
              <a:prstDash val="solid"/>
            </a:ln>
            <a:effectLst/>
          </p:spPr>
        </p:cxnSp>
        <p:cxnSp>
          <p:nvCxnSpPr>
            <p:cNvPr id="58" name="Straight Connector 57"/>
            <p:cNvCxnSpPr/>
            <p:nvPr/>
          </p:nvCxnSpPr>
          <p:spPr>
            <a:xfrm>
              <a:off x="1414465" y="5012367"/>
              <a:ext cx="7218000" cy="0"/>
            </a:xfrm>
            <a:prstGeom prst="line">
              <a:avLst/>
            </a:prstGeom>
            <a:noFill/>
            <a:ln w="9525" cap="flat" cmpd="sng" algn="ctr">
              <a:solidFill>
                <a:srgbClr val="0251A0">
                  <a:shade val="95000"/>
                  <a:satMod val="105000"/>
                </a:srgbClr>
              </a:solidFill>
              <a:prstDash val="solid"/>
            </a:ln>
            <a:effectLst/>
          </p:spPr>
        </p:cxnSp>
        <p:cxnSp>
          <p:nvCxnSpPr>
            <p:cNvPr id="59" name="Straight Connector 58"/>
            <p:cNvCxnSpPr/>
            <p:nvPr/>
          </p:nvCxnSpPr>
          <p:spPr>
            <a:xfrm>
              <a:off x="1416846" y="4527550"/>
              <a:ext cx="57942" cy="0"/>
            </a:xfrm>
            <a:prstGeom prst="line">
              <a:avLst/>
            </a:prstGeom>
            <a:noFill/>
            <a:ln w="9525" cap="flat" cmpd="sng" algn="ctr">
              <a:solidFill>
                <a:srgbClr val="0251A0">
                  <a:shade val="95000"/>
                  <a:satMod val="105000"/>
                </a:srgbClr>
              </a:solidFill>
              <a:prstDash val="solid"/>
            </a:ln>
            <a:effectLst/>
          </p:spPr>
        </p:cxnSp>
        <p:cxnSp>
          <p:nvCxnSpPr>
            <p:cNvPr id="60" name="Straight Connector 59"/>
            <p:cNvCxnSpPr/>
            <p:nvPr/>
          </p:nvCxnSpPr>
          <p:spPr>
            <a:xfrm>
              <a:off x="1419227" y="4035425"/>
              <a:ext cx="57942" cy="0"/>
            </a:xfrm>
            <a:prstGeom prst="line">
              <a:avLst/>
            </a:prstGeom>
            <a:noFill/>
            <a:ln w="9525" cap="flat" cmpd="sng" algn="ctr">
              <a:solidFill>
                <a:srgbClr val="0251A0">
                  <a:shade val="95000"/>
                  <a:satMod val="105000"/>
                </a:srgbClr>
              </a:solidFill>
              <a:prstDash val="solid"/>
            </a:ln>
            <a:effectLst/>
          </p:spPr>
        </p:cxnSp>
        <p:cxnSp>
          <p:nvCxnSpPr>
            <p:cNvPr id="61" name="Straight Connector 60"/>
            <p:cNvCxnSpPr/>
            <p:nvPr/>
          </p:nvCxnSpPr>
          <p:spPr>
            <a:xfrm>
              <a:off x="1416846" y="3543300"/>
              <a:ext cx="57942" cy="0"/>
            </a:xfrm>
            <a:prstGeom prst="line">
              <a:avLst/>
            </a:prstGeom>
            <a:noFill/>
            <a:ln w="9525" cap="flat" cmpd="sng" algn="ctr">
              <a:solidFill>
                <a:srgbClr val="0251A0">
                  <a:shade val="95000"/>
                  <a:satMod val="105000"/>
                </a:srgbClr>
              </a:solidFill>
              <a:prstDash val="solid"/>
            </a:ln>
            <a:effectLst/>
          </p:spPr>
        </p:cxnSp>
        <p:cxnSp>
          <p:nvCxnSpPr>
            <p:cNvPr id="62" name="Straight Connector 61"/>
            <p:cNvCxnSpPr/>
            <p:nvPr/>
          </p:nvCxnSpPr>
          <p:spPr>
            <a:xfrm>
              <a:off x="1416846" y="3051809"/>
              <a:ext cx="57942" cy="0"/>
            </a:xfrm>
            <a:prstGeom prst="line">
              <a:avLst/>
            </a:prstGeom>
            <a:noFill/>
            <a:ln w="9525" cap="flat" cmpd="sng" algn="ctr">
              <a:solidFill>
                <a:srgbClr val="0251A0">
                  <a:shade val="95000"/>
                  <a:satMod val="105000"/>
                </a:srgbClr>
              </a:solidFill>
              <a:prstDash val="solid"/>
            </a:ln>
            <a:effectLst/>
          </p:spPr>
        </p:cxnSp>
        <p:cxnSp>
          <p:nvCxnSpPr>
            <p:cNvPr id="63" name="Straight Connector 62"/>
            <p:cNvCxnSpPr/>
            <p:nvPr/>
          </p:nvCxnSpPr>
          <p:spPr>
            <a:xfrm>
              <a:off x="1419223" y="2562225"/>
              <a:ext cx="57942" cy="0"/>
            </a:xfrm>
            <a:prstGeom prst="line">
              <a:avLst/>
            </a:prstGeom>
            <a:noFill/>
            <a:ln w="9525" cap="flat" cmpd="sng" algn="ctr">
              <a:solidFill>
                <a:srgbClr val="0251A0">
                  <a:shade val="95000"/>
                  <a:satMod val="105000"/>
                </a:srgbClr>
              </a:solidFill>
              <a:prstDash val="solid"/>
            </a:ln>
            <a:effectLst/>
          </p:spPr>
        </p:cxnSp>
        <p:cxnSp>
          <p:nvCxnSpPr>
            <p:cNvPr id="64" name="Straight Connector 63"/>
            <p:cNvCxnSpPr/>
            <p:nvPr/>
          </p:nvCxnSpPr>
          <p:spPr>
            <a:xfrm>
              <a:off x="1419223" y="2078670"/>
              <a:ext cx="57942" cy="0"/>
            </a:xfrm>
            <a:prstGeom prst="line">
              <a:avLst/>
            </a:prstGeom>
            <a:noFill/>
            <a:ln w="9525" cap="flat" cmpd="sng" algn="ctr">
              <a:solidFill>
                <a:srgbClr val="0251A0">
                  <a:shade val="95000"/>
                  <a:satMod val="105000"/>
                </a:srgbClr>
              </a:solidFill>
              <a:prstDash val="solid"/>
            </a:ln>
            <a:effectLst/>
          </p:spPr>
        </p:cxnSp>
        <p:cxnSp>
          <p:nvCxnSpPr>
            <p:cNvPr id="65" name="Straight Connector 64"/>
            <p:cNvCxnSpPr/>
            <p:nvPr/>
          </p:nvCxnSpPr>
          <p:spPr>
            <a:xfrm>
              <a:off x="1416842" y="1578605"/>
              <a:ext cx="57942" cy="0"/>
            </a:xfrm>
            <a:prstGeom prst="line">
              <a:avLst/>
            </a:prstGeom>
            <a:noFill/>
            <a:ln w="9525" cap="flat" cmpd="sng" algn="ctr">
              <a:solidFill>
                <a:srgbClr val="0251A0">
                  <a:shade val="95000"/>
                  <a:satMod val="105000"/>
                </a:srgbClr>
              </a:solidFill>
              <a:prstDash val="solid"/>
            </a:ln>
            <a:effectLst/>
          </p:spPr>
        </p:cxnSp>
        <p:sp>
          <p:nvSpPr>
            <p:cNvPr id="66" name="TextBox 65"/>
            <p:cNvSpPr txBox="1"/>
            <p:nvPr/>
          </p:nvSpPr>
          <p:spPr>
            <a:xfrm>
              <a:off x="756002" y="1447800"/>
              <a:ext cx="717196" cy="320278"/>
            </a:xfrm>
            <a:prstGeom prst="rect">
              <a:avLst/>
            </a:prstGeom>
            <a:noFill/>
          </p:spPr>
          <p:txBody>
            <a:bodyPr wrap="none" rtlCol="0">
              <a:spAutoFit/>
            </a:bodyPr>
            <a:lstStyle/>
            <a:p>
              <a:pPr algn="r">
                <a:defRPr/>
              </a:pPr>
              <a:r>
                <a:rPr lang="en-GB" sz="825" kern="0" dirty="0">
                  <a:solidFill>
                    <a:srgbClr val="1E4784"/>
                  </a:solidFill>
                  <a:latin typeface="Arial"/>
                </a:rPr>
                <a:t>35</a:t>
              </a:r>
            </a:p>
          </p:txBody>
        </p:sp>
        <p:sp>
          <p:nvSpPr>
            <p:cNvPr id="67" name="TextBox 66"/>
            <p:cNvSpPr txBox="1"/>
            <p:nvPr/>
          </p:nvSpPr>
          <p:spPr>
            <a:xfrm>
              <a:off x="766317" y="1946276"/>
              <a:ext cx="717196" cy="320278"/>
            </a:xfrm>
            <a:prstGeom prst="rect">
              <a:avLst/>
            </a:prstGeom>
            <a:noFill/>
          </p:spPr>
          <p:txBody>
            <a:bodyPr wrap="none" rtlCol="0">
              <a:spAutoFit/>
            </a:bodyPr>
            <a:lstStyle/>
            <a:p>
              <a:pPr algn="r">
                <a:defRPr/>
              </a:pPr>
              <a:r>
                <a:rPr lang="en-GB" sz="825" kern="0" dirty="0">
                  <a:solidFill>
                    <a:srgbClr val="1E4784"/>
                  </a:solidFill>
                  <a:latin typeface="Arial"/>
                </a:rPr>
                <a:t>30</a:t>
              </a:r>
            </a:p>
          </p:txBody>
        </p:sp>
        <p:sp>
          <p:nvSpPr>
            <p:cNvPr id="68" name="TextBox 67"/>
            <p:cNvSpPr txBox="1"/>
            <p:nvPr/>
          </p:nvSpPr>
          <p:spPr>
            <a:xfrm>
              <a:off x="766317" y="2432050"/>
              <a:ext cx="717196" cy="320278"/>
            </a:xfrm>
            <a:prstGeom prst="rect">
              <a:avLst/>
            </a:prstGeom>
            <a:noFill/>
          </p:spPr>
          <p:txBody>
            <a:bodyPr wrap="none" rtlCol="0">
              <a:spAutoFit/>
            </a:bodyPr>
            <a:lstStyle/>
            <a:p>
              <a:pPr algn="r">
                <a:defRPr/>
              </a:pPr>
              <a:r>
                <a:rPr lang="en-GB" sz="825" kern="0" dirty="0">
                  <a:solidFill>
                    <a:srgbClr val="1E4784"/>
                  </a:solidFill>
                  <a:latin typeface="Arial"/>
                </a:rPr>
                <a:t>25</a:t>
              </a:r>
            </a:p>
          </p:txBody>
        </p:sp>
        <p:sp>
          <p:nvSpPr>
            <p:cNvPr id="69" name="TextBox 68"/>
            <p:cNvSpPr txBox="1"/>
            <p:nvPr/>
          </p:nvSpPr>
          <p:spPr>
            <a:xfrm>
              <a:off x="755210" y="2919740"/>
              <a:ext cx="717196" cy="320278"/>
            </a:xfrm>
            <a:prstGeom prst="rect">
              <a:avLst/>
            </a:prstGeom>
            <a:noFill/>
          </p:spPr>
          <p:txBody>
            <a:bodyPr wrap="none" rtlCol="0">
              <a:spAutoFit/>
            </a:bodyPr>
            <a:lstStyle/>
            <a:p>
              <a:pPr algn="r">
                <a:defRPr/>
              </a:pPr>
              <a:r>
                <a:rPr lang="en-GB" sz="825" kern="0" dirty="0">
                  <a:solidFill>
                    <a:srgbClr val="1E4784"/>
                  </a:solidFill>
                  <a:latin typeface="Arial"/>
                </a:rPr>
                <a:t>20</a:t>
              </a:r>
            </a:p>
          </p:txBody>
        </p:sp>
        <p:sp>
          <p:nvSpPr>
            <p:cNvPr id="70" name="TextBox 69"/>
            <p:cNvSpPr txBox="1"/>
            <p:nvPr/>
          </p:nvSpPr>
          <p:spPr>
            <a:xfrm>
              <a:off x="755210" y="3409950"/>
              <a:ext cx="717196" cy="320278"/>
            </a:xfrm>
            <a:prstGeom prst="rect">
              <a:avLst/>
            </a:prstGeom>
            <a:noFill/>
          </p:spPr>
          <p:txBody>
            <a:bodyPr wrap="none" rtlCol="0">
              <a:spAutoFit/>
            </a:bodyPr>
            <a:lstStyle/>
            <a:p>
              <a:pPr algn="r">
                <a:defRPr/>
              </a:pPr>
              <a:r>
                <a:rPr lang="en-GB" sz="825" kern="0" dirty="0">
                  <a:solidFill>
                    <a:srgbClr val="1E4784"/>
                  </a:solidFill>
                  <a:latin typeface="Arial"/>
                </a:rPr>
                <a:t>15</a:t>
              </a:r>
            </a:p>
          </p:txBody>
        </p:sp>
        <p:sp>
          <p:nvSpPr>
            <p:cNvPr id="71" name="TextBox 70"/>
            <p:cNvSpPr txBox="1"/>
            <p:nvPr/>
          </p:nvSpPr>
          <p:spPr>
            <a:xfrm>
              <a:off x="765530" y="3905249"/>
              <a:ext cx="717196" cy="320278"/>
            </a:xfrm>
            <a:prstGeom prst="rect">
              <a:avLst/>
            </a:prstGeom>
            <a:noFill/>
          </p:spPr>
          <p:txBody>
            <a:bodyPr wrap="none" rtlCol="0">
              <a:spAutoFit/>
            </a:bodyPr>
            <a:lstStyle/>
            <a:p>
              <a:pPr algn="r">
                <a:defRPr/>
              </a:pPr>
              <a:r>
                <a:rPr lang="en-GB" sz="825" kern="0" dirty="0">
                  <a:solidFill>
                    <a:srgbClr val="1E4784"/>
                  </a:solidFill>
                  <a:latin typeface="Arial"/>
                </a:rPr>
                <a:t>10</a:t>
              </a:r>
            </a:p>
          </p:txBody>
        </p:sp>
        <p:sp>
          <p:nvSpPr>
            <p:cNvPr id="72" name="TextBox 71"/>
            <p:cNvSpPr txBox="1"/>
            <p:nvPr/>
          </p:nvSpPr>
          <p:spPr>
            <a:xfrm>
              <a:off x="905780" y="4394199"/>
              <a:ext cx="576943" cy="320278"/>
            </a:xfrm>
            <a:prstGeom prst="rect">
              <a:avLst/>
            </a:prstGeom>
            <a:noFill/>
          </p:spPr>
          <p:txBody>
            <a:bodyPr wrap="none" rtlCol="0">
              <a:spAutoFit/>
            </a:bodyPr>
            <a:lstStyle/>
            <a:p>
              <a:pPr algn="r">
                <a:defRPr/>
              </a:pPr>
              <a:r>
                <a:rPr lang="en-GB" sz="825" kern="0" dirty="0">
                  <a:solidFill>
                    <a:srgbClr val="1E4784"/>
                  </a:solidFill>
                  <a:latin typeface="Arial"/>
                </a:rPr>
                <a:t>5</a:t>
              </a:r>
            </a:p>
          </p:txBody>
        </p:sp>
        <p:sp>
          <p:nvSpPr>
            <p:cNvPr id="73" name="TextBox 72"/>
            <p:cNvSpPr txBox="1"/>
            <p:nvPr/>
          </p:nvSpPr>
          <p:spPr>
            <a:xfrm>
              <a:off x="901020" y="4878831"/>
              <a:ext cx="576943" cy="320278"/>
            </a:xfrm>
            <a:prstGeom prst="rect">
              <a:avLst/>
            </a:prstGeom>
            <a:noFill/>
          </p:spPr>
          <p:txBody>
            <a:bodyPr wrap="none" rtlCol="0">
              <a:spAutoFit/>
            </a:bodyPr>
            <a:lstStyle/>
            <a:p>
              <a:pPr algn="r">
                <a:defRPr/>
              </a:pPr>
              <a:r>
                <a:rPr lang="en-GB" sz="825" kern="0" dirty="0">
                  <a:solidFill>
                    <a:srgbClr val="1E4784"/>
                  </a:solidFill>
                  <a:latin typeface="Arial"/>
                </a:rPr>
                <a:t>0</a:t>
              </a:r>
            </a:p>
          </p:txBody>
        </p:sp>
        <p:sp>
          <p:nvSpPr>
            <p:cNvPr id="74" name="TextBox 73"/>
            <p:cNvSpPr txBox="1"/>
            <p:nvPr/>
          </p:nvSpPr>
          <p:spPr>
            <a:xfrm rot="16200000">
              <a:off x="-434445" y="3193176"/>
              <a:ext cx="2142678" cy="545857"/>
            </a:xfrm>
            <a:prstGeom prst="rect">
              <a:avLst/>
            </a:prstGeom>
            <a:noFill/>
          </p:spPr>
          <p:txBody>
            <a:bodyPr wrap="none" rtlCol="0">
              <a:spAutoFit/>
            </a:bodyPr>
            <a:lstStyle/>
            <a:p>
              <a:pPr algn="ctr">
                <a:defRPr/>
              </a:pPr>
              <a:r>
                <a:rPr lang="en-GB" sz="900" b="1" kern="0" dirty="0">
                  <a:solidFill>
                    <a:srgbClr val="1E4784"/>
                  </a:solidFill>
                  <a:latin typeface="Arial"/>
                </a:rPr>
                <a:t>Probability of event (%)</a:t>
              </a:r>
            </a:p>
          </p:txBody>
        </p:sp>
        <p:sp>
          <p:nvSpPr>
            <p:cNvPr id="75" name="TextBox 74"/>
            <p:cNvSpPr txBox="1"/>
            <p:nvPr/>
          </p:nvSpPr>
          <p:spPr>
            <a:xfrm>
              <a:off x="1187266" y="5043304"/>
              <a:ext cx="576943" cy="320278"/>
            </a:xfrm>
            <a:prstGeom prst="rect">
              <a:avLst/>
            </a:prstGeom>
            <a:noFill/>
          </p:spPr>
          <p:txBody>
            <a:bodyPr wrap="none" rtlCol="0">
              <a:spAutoFit/>
            </a:bodyPr>
            <a:lstStyle/>
            <a:p>
              <a:pPr algn="ctr">
                <a:defRPr/>
              </a:pPr>
              <a:r>
                <a:rPr lang="en-GB" sz="825" kern="0" dirty="0">
                  <a:solidFill>
                    <a:srgbClr val="1E4784"/>
                  </a:solidFill>
                  <a:latin typeface="Arial"/>
                </a:rPr>
                <a:t>0</a:t>
              </a:r>
            </a:p>
          </p:txBody>
        </p:sp>
        <p:sp>
          <p:nvSpPr>
            <p:cNvPr id="76" name="TextBox 75"/>
            <p:cNvSpPr txBox="1"/>
            <p:nvPr/>
          </p:nvSpPr>
          <p:spPr>
            <a:xfrm>
              <a:off x="2029226" y="5047820"/>
              <a:ext cx="717198" cy="320278"/>
            </a:xfrm>
            <a:prstGeom prst="rect">
              <a:avLst/>
            </a:prstGeom>
            <a:noFill/>
          </p:spPr>
          <p:txBody>
            <a:bodyPr wrap="none" rtlCol="0">
              <a:spAutoFit/>
            </a:bodyPr>
            <a:lstStyle/>
            <a:p>
              <a:pPr algn="ctr">
                <a:defRPr/>
              </a:pPr>
              <a:r>
                <a:rPr lang="en-GB" sz="825" kern="0" dirty="0">
                  <a:solidFill>
                    <a:srgbClr val="1E4784"/>
                  </a:solidFill>
                  <a:latin typeface="Arial"/>
                </a:rPr>
                <a:t>90</a:t>
              </a:r>
            </a:p>
          </p:txBody>
        </p:sp>
        <p:sp>
          <p:nvSpPr>
            <p:cNvPr id="77" name="TextBox 76"/>
            <p:cNvSpPr txBox="1"/>
            <p:nvPr/>
          </p:nvSpPr>
          <p:spPr>
            <a:xfrm>
              <a:off x="2840129" y="5043304"/>
              <a:ext cx="857453" cy="320278"/>
            </a:xfrm>
            <a:prstGeom prst="rect">
              <a:avLst/>
            </a:prstGeom>
            <a:noFill/>
          </p:spPr>
          <p:txBody>
            <a:bodyPr wrap="none" rtlCol="0">
              <a:spAutoFit/>
            </a:bodyPr>
            <a:lstStyle/>
            <a:p>
              <a:pPr algn="ctr">
                <a:defRPr/>
              </a:pPr>
              <a:r>
                <a:rPr lang="en-GB" sz="825" kern="0" dirty="0">
                  <a:solidFill>
                    <a:srgbClr val="1E4784"/>
                  </a:solidFill>
                  <a:latin typeface="Arial"/>
                </a:rPr>
                <a:t>180</a:t>
              </a:r>
            </a:p>
          </p:txBody>
        </p:sp>
        <p:sp>
          <p:nvSpPr>
            <p:cNvPr id="82" name="TextBox 81"/>
            <p:cNvSpPr txBox="1"/>
            <p:nvPr/>
          </p:nvSpPr>
          <p:spPr>
            <a:xfrm>
              <a:off x="3710489" y="5045703"/>
              <a:ext cx="857453" cy="320278"/>
            </a:xfrm>
            <a:prstGeom prst="rect">
              <a:avLst/>
            </a:prstGeom>
            <a:noFill/>
          </p:spPr>
          <p:txBody>
            <a:bodyPr wrap="none" rtlCol="0">
              <a:spAutoFit/>
            </a:bodyPr>
            <a:lstStyle/>
            <a:p>
              <a:pPr algn="ctr">
                <a:defRPr/>
              </a:pPr>
              <a:r>
                <a:rPr lang="en-GB" sz="825" kern="0" dirty="0">
                  <a:solidFill>
                    <a:srgbClr val="1E4784"/>
                  </a:solidFill>
                  <a:latin typeface="Arial"/>
                </a:rPr>
                <a:t>270</a:t>
              </a:r>
            </a:p>
          </p:txBody>
        </p:sp>
        <p:sp>
          <p:nvSpPr>
            <p:cNvPr id="83" name="TextBox 82"/>
            <p:cNvSpPr txBox="1"/>
            <p:nvPr/>
          </p:nvSpPr>
          <p:spPr>
            <a:xfrm>
              <a:off x="4609849" y="5050216"/>
              <a:ext cx="857453" cy="320278"/>
            </a:xfrm>
            <a:prstGeom prst="rect">
              <a:avLst/>
            </a:prstGeom>
            <a:noFill/>
          </p:spPr>
          <p:txBody>
            <a:bodyPr wrap="none" rtlCol="0">
              <a:spAutoFit/>
            </a:bodyPr>
            <a:lstStyle/>
            <a:p>
              <a:pPr algn="ctr">
                <a:defRPr/>
              </a:pPr>
              <a:r>
                <a:rPr lang="en-GB" sz="825" kern="0" dirty="0">
                  <a:solidFill>
                    <a:srgbClr val="1E4784"/>
                  </a:solidFill>
                  <a:latin typeface="Arial"/>
                </a:rPr>
                <a:t>360</a:t>
              </a:r>
            </a:p>
          </p:txBody>
        </p:sp>
        <p:sp>
          <p:nvSpPr>
            <p:cNvPr id="84" name="TextBox 83"/>
            <p:cNvSpPr txBox="1"/>
            <p:nvPr/>
          </p:nvSpPr>
          <p:spPr>
            <a:xfrm>
              <a:off x="5492047" y="5045703"/>
              <a:ext cx="857453" cy="320278"/>
            </a:xfrm>
            <a:prstGeom prst="rect">
              <a:avLst/>
            </a:prstGeom>
            <a:noFill/>
          </p:spPr>
          <p:txBody>
            <a:bodyPr wrap="none" rtlCol="0">
              <a:spAutoFit/>
            </a:bodyPr>
            <a:lstStyle/>
            <a:p>
              <a:pPr algn="ctr">
                <a:defRPr/>
              </a:pPr>
              <a:r>
                <a:rPr lang="en-GB" sz="825" kern="0" dirty="0">
                  <a:solidFill>
                    <a:srgbClr val="1E4784"/>
                  </a:solidFill>
                  <a:latin typeface="Arial"/>
                </a:rPr>
                <a:t>450</a:t>
              </a:r>
            </a:p>
          </p:txBody>
        </p:sp>
        <p:sp>
          <p:nvSpPr>
            <p:cNvPr id="85" name="TextBox 84"/>
            <p:cNvSpPr txBox="1"/>
            <p:nvPr/>
          </p:nvSpPr>
          <p:spPr>
            <a:xfrm>
              <a:off x="6374244" y="5047975"/>
              <a:ext cx="857453" cy="320278"/>
            </a:xfrm>
            <a:prstGeom prst="rect">
              <a:avLst/>
            </a:prstGeom>
            <a:noFill/>
          </p:spPr>
          <p:txBody>
            <a:bodyPr wrap="none" rtlCol="0">
              <a:spAutoFit/>
            </a:bodyPr>
            <a:lstStyle/>
            <a:p>
              <a:pPr algn="ctr">
                <a:defRPr/>
              </a:pPr>
              <a:r>
                <a:rPr lang="en-GB" sz="825" kern="0" dirty="0">
                  <a:solidFill>
                    <a:srgbClr val="1E4784"/>
                  </a:solidFill>
                  <a:latin typeface="Arial"/>
                </a:rPr>
                <a:t>540</a:t>
              </a:r>
            </a:p>
          </p:txBody>
        </p:sp>
        <p:sp>
          <p:nvSpPr>
            <p:cNvPr id="86" name="TextBox 85"/>
            <p:cNvSpPr txBox="1"/>
            <p:nvPr/>
          </p:nvSpPr>
          <p:spPr>
            <a:xfrm>
              <a:off x="7261699" y="5052489"/>
              <a:ext cx="857453" cy="320278"/>
            </a:xfrm>
            <a:prstGeom prst="rect">
              <a:avLst/>
            </a:prstGeom>
            <a:noFill/>
          </p:spPr>
          <p:txBody>
            <a:bodyPr wrap="none" rtlCol="0">
              <a:spAutoFit/>
            </a:bodyPr>
            <a:lstStyle/>
            <a:p>
              <a:pPr algn="ctr">
                <a:defRPr/>
              </a:pPr>
              <a:r>
                <a:rPr lang="en-GB" sz="825" kern="0" dirty="0">
                  <a:solidFill>
                    <a:srgbClr val="1E4784"/>
                  </a:solidFill>
                  <a:latin typeface="Arial"/>
                </a:rPr>
                <a:t>630</a:t>
              </a:r>
            </a:p>
          </p:txBody>
        </p:sp>
        <p:sp>
          <p:nvSpPr>
            <p:cNvPr id="87" name="TextBox 86"/>
            <p:cNvSpPr txBox="1"/>
            <p:nvPr/>
          </p:nvSpPr>
          <p:spPr>
            <a:xfrm>
              <a:off x="8148659" y="5047975"/>
              <a:ext cx="857453" cy="320278"/>
            </a:xfrm>
            <a:prstGeom prst="rect">
              <a:avLst/>
            </a:prstGeom>
            <a:noFill/>
          </p:spPr>
          <p:txBody>
            <a:bodyPr wrap="none" rtlCol="0">
              <a:spAutoFit/>
            </a:bodyPr>
            <a:lstStyle/>
            <a:p>
              <a:pPr algn="ctr">
                <a:defRPr/>
              </a:pPr>
              <a:r>
                <a:rPr lang="en-GB" sz="825" kern="0" dirty="0">
                  <a:solidFill>
                    <a:srgbClr val="1E4784"/>
                  </a:solidFill>
                  <a:latin typeface="Arial"/>
                </a:rPr>
                <a:t>720</a:t>
              </a:r>
            </a:p>
          </p:txBody>
        </p:sp>
        <p:cxnSp>
          <p:nvCxnSpPr>
            <p:cNvPr id="88" name="Straight Connector 87"/>
            <p:cNvCxnSpPr/>
            <p:nvPr/>
          </p:nvCxnSpPr>
          <p:spPr>
            <a:xfrm>
              <a:off x="1477169" y="5013924"/>
              <a:ext cx="0" cy="54000"/>
            </a:xfrm>
            <a:prstGeom prst="line">
              <a:avLst/>
            </a:prstGeom>
            <a:noFill/>
            <a:ln w="9525" cap="flat" cmpd="sng" algn="ctr">
              <a:solidFill>
                <a:srgbClr val="0251A0">
                  <a:shade val="95000"/>
                  <a:satMod val="105000"/>
                </a:srgbClr>
              </a:solidFill>
              <a:prstDash val="solid"/>
            </a:ln>
            <a:effectLst/>
          </p:spPr>
        </p:cxnSp>
        <p:cxnSp>
          <p:nvCxnSpPr>
            <p:cNvPr id="89" name="Straight Connector 88"/>
            <p:cNvCxnSpPr/>
            <p:nvPr/>
          </p:nvCxnSpPr>
          <p:spPr>
            <a:xfrm>
              <a:off x="2390772" y="5012367"/>
              <a:ext cx="0" cy="54000"/>
            </a:xfrm>
            <a:prstGeom prst="line">
              <a:avLst/>
            </a:prstGeom>
            <a:noFill/>
            <a:ln w="9525" cap="flat" cmpd="sng" algn="ctr">
              <a:solidFill>
                <a:srgbClr val="0251A0">
                  <a:shade val="95000"/>
                  <a:satMod val="105000"/>
                </a:srgbClr>
              </a:solidFill>
              <a:prstDash val="solid"/>
            </a:ln>
            <a:effectLst/>
          </p:spPr>
        </p:cxnSp>
        <p:cxnSp>
          <p:nvCxnSpPr>
            <p:cNvPr id="90" name="Straight Connector 89"/>
            <p:cNvCxnSpPr/>
            <p:nvPr/>
          </p:nvCxnSpPr>
          <p:spPr>
            <a:xfrm>
              <a:off x="3267070" y="5010757"/>
              <a:ext cx="0" cy="54000"/>
            </a:xfrm>
            <a:prstGeom prst="line">
              <a:avLst/>
            </a:prstGeom>
            <a:noFill/>
            <a:ln w="9525" cap="flat" cmpd="sng" algn="ctr">
              <a:solidFill>
                <a:srgbClr val="0251A0">
                  <a:shade val="95000"/>
                  <a:satMod val="105000"/>
                </a:srgbClr>
              </a:solidFill>
              <a:prstDash val="solid"/>
            </a:ln>
            <a:effectLst/>
          </p:spPr>
        </p:cxnSp>
        <p:cxnSp>
          <p:nvCxnSpPr>
            <p:cNvPr id="91" name="Straight Connector 90"/>
            <p:cNvCxnSpPr/>
            <p:nvPr/>
          </p:nvCxnSpPr>
          <p:spPr>
            <a:xfrm>
              <a:off x="4140993" y="5012352"/>
              <a:ext cx="0" cy="54000"/>
            </a:xfrm>
            <a:prstGeom prst="line">
              <a:avLst/>
            </a:prstGeom>
            <a:noFill/>
            <a:ln w="9525" cap="flat" cmpd="sng" algn="ctr">
              <a:solidFill>
                <a:srgbClr val="0251A0">
                  <a:shade val="95000"/>
                  <a:satMod val="105000"/>
                </a:srgbClr>
              </a:solidFill>
              <a:prstDash val="solid"/>
            </a:ln>
            <a:effectLst/>
          </p:spPr>
        </p:cxnSp>
        <p:cxnSp>
          <p:nvCxnSpPr>
            <p:cNvPr id="92" name="Straight Connector 91"/>
            <p:cNvCxnSpPr/>
            <p:nvPr/>
          </p:nvCxnSpPr>
          <p:spPr>
            <a:xfrm>
              <a:off x="5030786" y="5010795"/>
              <a:ext cx="0" cy="54000"/>
            </a:xfrm>
            <a:prstGeom prst="line">
              <a:avLst/>
            </a:prstGeom>
            <a:noFill/>
            <a:ln w="9525" cap="flat" cmpd="sng" algn="ctr">
              <a:solidFill>
                <a:srgbClr val="0251A0">
                  <a:shade val="95000"/>
                  <a:satMod val="105000"/>
                </a:srgbClr>
              </a:solidFill>
              <a:prstDash val="solid"/>
            </a:ln>
            <a:effectLst/>
          </p:spPr>
        </p:cxnSp>
        <p:cxnSp>
          <p:nvCxnSpPr>
            <p:cNvPr id="93" name="Straight Connector 92"/>
            <p:cNvCxnSpPr/>
            <p:nvPr/>
          </p:nvCxnSpPr>
          <p:spPr>
            <a:xfrm>
              <a:off x="5921370" y="5009185"/>
              <a:ext cx="0" cy="54000"/>
            </a:xfrm>
            <a:prstGeom prst="line">
              <a:avLst/>
            </a:prstGeom>
            <a:noFill/>
            <a:ln w="9525" cap="flat" cmpd="sng" algn="ctr">
              <a:solidFill>
                <a:srgbClr val="0251A0">
                  <a:shade val="95000"/>
                  <a:satMod val="105000"/>
                </a:srgbClr>
              </a:solidFill>
              <a:prstDash val="solid"/>
            </a:ln>
            <a:effectLst/>
          </p:spPr>
        </p:cxnSp>
        <p:cxnSp>
          <p:nvCxnSpPr>
            <p:cNvPr id="94" name="Straight Connector 93"/>
            <p:cNvCxnSpPr/>
            <p:nvPr/>
          </p:nvCxnSpPr>
          <p:spPr>
            <a:xfrm>
              <a:off x="6798467" y="5011566"/>
              <a:ext cx="0" cy="54000"/>
            </a:xfrm>
            <a:prstGeom prst="line">
              <a:avLst/>
            </a:prstGeom>
            <a:noFill/>
            <a:ln w="9525" cap="flat" cmpd="sng" algn="ctr">
              <a:solidFill>
                <a:srgbClr val="0251A0">
                  <a:shade val="95000"/>
                  <a:satMod val="105000"/>
                </a:srgbClr>
              </a:solidFill>
              <a:prstDash val="solid"/>
            </a:ln>
            <a:effectLst/>
          </p:spPr>
        </p:cxnSp>
        <p:cxnSp>
          <p:nvCxnSpPr>
            <p:cNvPr id="95" name="Straight Connector 94"/>
            <p:cNvCxnSpPr/>
            <p:nvPr/>
          </p:nvCxnSpPr>
          <p:spPr>
            <a:xfrm>
              <a:off x="7689051" y="5009956"/>
              <a:ext cx="0" cy="54000"/>
            </a:xfrm>
            <a:prstGeom prst="line">
              <a:avLst/>
            </a:prstGeom>
            <a:noFill/>
            <a:ln w="9525" cap="flat" cmpd="sng" algn="ctr">
              <a:solidFill>
                <a:srgbClr val="0251A0">
                  <a:shade val="95000"/>
                  <a:satMod val="105000"/>
                </a:srgbClr>
              </a:solidFill>
              <a:prstDash val="solid"/>
            </a:ln>
            <a:effectLst/>
          </p:spPr>
        </p:cxnSp>
        <p:cxnSp>
          <p:nvCxnSpPr>
            <p:cNvPr id="96" name="Straight Connector 95"/>
            <p:cNvCxnSpPr/>
            <p:nvPr/>
          </p:nvCxnSpPr>
          <p:spPr>
            <a:xfrm>
              <a:off x="8574880" y="5008935"/>
              <a:ext cx="0" cy="54000"/>
            </a:xfrm>
            <a:prstGeom prst="line">
              <a:avLst/>
            </a:prstGeom>
            <a:noFill/>
            <a:ln w="9525" cap="flat" cmpd="sng" algn="ctr">
              <a:solidFill>
                <a:srgbClr val="0251A0">
                  <a:shade val="95000"/>
                  <a:satMod val="105000"/>
                </a:srgbClr>
              </a:solidFill>
              <a:prstDash val="solid"/>
            </a:ln>
            <a:effectLst/>
          </p:spPr>
        </p:cxnSp>
        <p:sp>
          <p:nvSpPr>
            <p:cNvPr id="97" name="TextBox 96"/>
            <p:cNvSpPr txBox="1"/>
            <p:nvPr/>
          </p:nvSpPr>
          <p:spPr>
            <a:xfrm>
              <a:off x="3333493" y="5315528"/>
              <a:ext cx="3397207" cy="320278"/>
            </a:xfrm>
            <a:prstGeom prst="rect">
              <a:avLst/>
            </a:prstGeom>
            <a:noFill/>
          </p:spPr>
          <p:txBody>
            <a:bodyPr wrap="none" rtlCol="0">
              <a:spAutoFit/>
            </a:bodyPr>
            <a:lstStyle/>
            <a:p>
              <a:pPr algn="ctr">
                <a:defRPr/>
              </a:pPr>
              <a:r>
                <a:rPr lang="en-GB" sz="825" b="1" kern="0" dirty="0">
                  <a:solidFill>
                    <a:srgbClr val="1E4784"/>
                  </a:solidFill>
                  <a:latin typeface="Arial"/>
                </a:rPr>
                <a:t>Time to first event (days)</a:t>
              </a:r>
            </a:p>
          </p:txBody>
        </p:sp>
        <p:sp>
          <p:nvSpPr>
            <p:cNvPr id="98" name="TextBox 97"/>
            <p:cNvSpPr txBox="1"/>
            <p:nvPr/>
          </p:nvSpPr>
          <p:spPr>
            <a:xfrm>
              <a:off x="5556545" y="2655325"/>
              <a:ext cx="3889994" cy="489032"/>
            </a:xfrm>
            <a:prstGeom prst="rect">
              <a:avLst/>
            </a:prstGeom>
            <a:noFill/>
          </p:spPr>
          <p:txBody>
            <a:bodyPr wrap="none" rtlCol="0">
              <a:spAutoFit/>
            </a:bodyPr>
            <a:lstStyle/>
            <a:p>
              <a:pPr algn="ctr">
                <a:defRPr/>
              </a:pPr>
              <a:r>
                <a:rPr lang="en-GB" sz="788" b="1" kern="0" dirty="0">
                  <a:solidFill>
                    <a:srgbClr val="1E4784"/>
                  </a:solidFill>
                  <a:latin typeface="Arial"/>
                </a:rPr>
                <a:t>Dabigatran (combined doses) </a:t>
              </a:r>
            </a:p>
            <a:p>
              <a:pPr algn="ctr">
                <a:defRPr/>
              </a:pPr>
              <a:r>
                <a:rPr lang="en-GB" sz="788" b="1" kern="0" dirty="0">
                  <a:solidFill>
                    <a:srgbClr val="1E4784"/>
                  </a:solidFill>
                  <a:latin typeface="Arial"/>
                </a:rPr>
                <a:t>dual therapy</a:t>
              </a:r>
            </a:p>
          </p:txBody>
        </p:sp>
        <p:sp>
          <p:nvSpPr>
            <p:cNvPr id="99" name="TextBox 98"/>
            <p:cNvSpPr txBox="1"/>
            <p:nvPr/>
          </p:nvSpPr>
          <p:spPr>
            <a:xfrm>
              <a:off x="7099133" y="3419223"/>
              <a:ext cx="1964331" cy="489032"/>
            </a:xfrm>
            <a:prstGeom prst="rect">
              <a:avLst/>
            </a:prstGeom>
            <a:noFill/>
          </p:spPr>
          <p:txBody>
            <a:bodyPr wrap="none" rtlCol="0">
              <a:spAutoFit/>
            </a:bodyPr>
            <a:lstStyle/>
            <a:p>
              <a:pPr algn="ctr">
                <a:defRPr/>
              </a:pPr>
              <a:r>
                <a:rPr lang="en-GB" sz="788" b="1" kern="0" dirty="0">
                  <a:solidFill>
                    <a:srgbClr val="A61D3C"/>
                  </a:solidFill>
                  <a:latin typeface="Arial"/>
                </a:rPr>
                <a:t>Warfarin </a:t>
              </a:r>
            </a:p>
            <a:p>
              <a:pPr algn="ctr">
                <a:defRPr/>
              </a:pPr>
              <a:r>
                <a:rPr lang="en-GB" sz="788" b="1" kern="0" dirty="0">
                  <a:solidFill>
                    <a:srgbClr val="A61D3C"/>
                  </a:solidFill>
                  <a:latin typeface="Arial"/>
                </a:rPr>
                <a:t>triple therapy</a:t>
              </a:r>
            </a:p>
          </p:txBody>
        </p:sp>
        <p:sp>
          <p:nvSpPr>
            <p:cNvPr id="100" name="Freeform 7"/>
            <p:cNvSpPr>
              <a:spLocks/>
            </p:cNvSpPr>
            <p:nvPr/>
          </p:nvSpPr>
          <p:spPr bwMode="auto">
            <a:xfrm>
              <a:off x="1519238" y="3292475"/>
              <a:ext cx="7118350" cy="1649413"/>
            </a:xfrm>
            <a:custGeom>
              <a:avLst/>
              <a:gdLst>
                <a:gd name="T0" fmla="*/ 1293 w 1296"/>
                <a:gd name="T1" fmla="*/ 18 h 329"/>
                <a:gd name="T2" fmla="*/ 1063 w 1296"/>
                <a:gd name="T3" fmla="*/ 28 h 329"/>
                <a:gd name="T4" fmla="*/ 951 w 1296"/>
                <a:gd name="T5" fmla="*/ 37 h 329"/>
                <a:gd name="T6" fmla="*/ 862 w 1296"/>
                <a:gd name="T7" fmla="*/ 51 h 329"/>
                <a:gd name="T8" fmla="*/ 798 w 1296"/>
                <a:gd name="T9" fmla="*/ 56 h 329"/>
                <a:gd name="T10" fmla="*/ 760 w 1296"/>
                <a:gd name="T11" fmla="*/ 65 h 329"/>
                <a:gd name="T12" fmla="*/ 695 w 1296"/>
                <a:gd name="T13" fmla="*/ 68 h 329"/>
                <a:gd name="T14" fmla="*/ 690 w 1296"/>
                <a:gd name="T15" fmla="*/ 77 h 329"/>
                <a:gd name="T16" fmla="*/ 679 w 1296"/>
                <a:gd name="T17" fmla="*/ 81 h 329"/>
                <a:gd name="T18" fmla="*/ 674 w 1296"/>
                <a:gd name="T19" fmla="*/ 89 h 329"/>
                <a:gd name="T20" fmla="*/ 630 w 1296"/>
                <a:gd name="T21" fmla="*/ 91 h 329"/>
                <a:gd name="T22" fmla="*/ 625 w 1296"/>
                <a:gd name="T23" fmla="*/ 99 h 329"/>
                <a:gd name="T24" fmla="*/ 588 w 1296"/>
                <a:gd name="T25" fmla="*/ 100 h 329"/>
                <a:gd name="T26" fmla="*/ 573 w 1296"/>
                <a:gd name="T27" fmla="*/ 106 h 329"/>
                <a:gd name="T28" fmla="*/ 566 w 1296"/>
                <a:gd name="T29" fmla="*/ 112 h 329"/>
                <a:gd name="T30" fmla="*/ 564 w 1296"/>
                <a:gd name="T31" fmla="*/ 117 h 329"/>
                <a:gd name="T32" fmla="*/ 528 w 1296"/>
                <a:gd name="T33" fmla="*/ 121 h 329"/>
                <a:gd name="T34" fmla="*/ 525 w 1296"/>
                <a:gd name="T35" fmla="*/ 127 h 329"/>
                <a:gd name="T36" fmla="*/ 511 w 1296"/>
                <a:gd name="T37" fmla="*/ 129 h 329"/>
                <a:gd name="T38" fmla="*/ 502 w 1296"/>
                <a:gd name="T39" fmla="*/ 134 h 329"/>
                <a:gd name="T40" fmla="*/ 485 w 1296"/>
                <a:gd name="T41" fmla="*/ 136 h 329"/>
                <a:gd name="T42" fmla="*/ 483 w 1296"/>
                <a:gd name="T43" fmla="*/ 139 h 329"/>
                <a:gd name="T44" fmla="*/ 475 w 1296"/>
                <a:gd name="T45" fmla="*/ 144 h 329"/>
                <a:gd name="T46" fmla="*/ 468 w 1296"/>
                <a:gd name="T47" fmla="*/ 148 h 329"/>
                <a:gd name="T48" fmla="*/ 450 w 1296"/>
                <a:gd name="T49" fmla="*/ 153 h 329"/>
                <a:gd name="T50" fmla="*/ 435 w 1296"/>
                <a:gd name="T51" fmla="*/ 158 h 329"/>
                <a:gd name="T52" fmla="*/ 421 w 1296"/>
                <a:gd name="T53" fmla="*/ 167 h 329"/>
                <a:gd name="T54" fmla="*/ 397 w 1296"/>
                <a:gd name="T55" fmla="*/ 170 h 329"/>
                <a:gd name="T56" fmla="*/ 386 w 1296"/>
                <a:gd name="T57" fmla="*/ 174 h 329"/>
                <a:gd name="T58" fmla="*/ 375 w 1296"/>
                <a:gd name="T59" fmla="*/ 177 h 329"/>
                <a:gd name="T60" fmla="*/ 370 w 1296"/>
                <a:gd name="T61" fmla="*/ 180 h 329"/>
                <a:gd name="T62" fmla="*/ 319 w 1296"/>
                <a:gd name="T63" fmla="*/ 188 h 329"/>
                <a:gd name="T64" fmla="*/ 313 w 1296"/>
                <a:gd name="T65" fmla="*/ 194 h 329"/>
                <a:gd name="T66" fmla="*/ 306 w 1296"/>
                <a:gd name="T67" fmla="*/ 196 h 329"/>
                <a:gd name="T68" fmla="*/ 299 w 1296"/>
                <a:gd name="T69" fmla="*/ 201 h 329"/>
                <a:gd name="T70" fmla="*/ 289 w 1296"/>
                <a:gd name="T71" fmla="*/ 203 h 329"/>
                <a:gd name="T72" fmla="*/ 286 w 1296"/>
                <a:gd name="T73" fmla="*/ 213 h 329"/>
                <a:gd name="T74" fmla="*/ 279 w 1296"/>
                <a:gd name="T75" fmla="*/ 215 h 329"/>
                <a:gd name="T76" fmla="*/ 271 w 1296"/>
                <a:gd name="T77" fmla="*/ 221 h 329"/>
                <a:gd name="T78" fmla="*/ 246 w 1296"/>
                <a:gd name="T79" fmla="*/ 223 h 329"/>
                <a:gd name="T80" fmla="*/ 241 w 1296"/>
                <a:gd name="T81" fmla="*/ 227 h 329"/>
                <a:gd name="T82" fmla="*/ 211 w 1296"/>
                <a:gd name="T83" fmla="*/ 229 h 329"/>
                <a:gd name="T84" fmla="*/ 203 w 1296"/>
                <a:gd name="T85" fmla="*/ 239 h 329"/>
                <a:gd name="T86" fmla="*/ 188 w 1296"/>
                <a:gd name="T87" fmla="*/ 244 h 329"/>
                <a:gd name="T88" fmla="*/ 186 w 1296"/>
                <a:gd name="T89" fmla="*/ 247 h 329"/>
                <a:gd name="T90" fmla="*/ 171 w 1296"/>
                <a:gd name="T91" fmla="*/ 250 h 329"/>
                <a:gd name="T92" fmla="*/ 165 w 1296"/>
                <a:gd name="T93" fmla="*/ 258 h 329"/>
                <a:gd name="T94" fmla="*/ 162 w 1296"/>
                <a:gd name="T95" fmla="*/ 259 h 329"/>
                <a:gd name="T96" fmla="*/ 160 w 1296"/>
                <a:gd name="T97" fmla="*/ 266 h 329"/>
                <a:gd name="T98" fmla="*/ 137 w 1296"/>
                <a:gd name="T99" fmla="*/ 268 h 329"/>
                <a:gd name="T100" fmla="*/ 122 w 1296"/>
                <a:gd name="T101" fmla="*/ 278 h 329"/>
                <a:gd name="T102" fmla="*/ 116 w 1296"/>
                <a:gd name="T103" fmla="*/ 282 h 329"/>
                <a:gd name="T104" fmla="*/ 98 w 1296"/>
                <a:gd name="T105" fmla="*/ 289 h 329"/>
                <a:gd name="T106" fmla="*/ 88 w 1296"/>
                <a:gd name="T107" fmla="*/ 290 h 329"/>
                <a:gd name="T108" fmla="*/ 78 w 1296"/>
                <a:gd name="T109" fmla="*/ 294 h 329"/>
                <a:gd name="T110" fmla="*/ 54 w 1296"/>
                <a:gd name="T111" fmla="*/ 296 h 329"/>
                <a:gd name="T112" fmla="*/ 52 w 1296"/>
                <a:gd name="T113" fmla="*/ 302 h 329"/>
                <a:gd name="T114" fmla="*/ 39 w 1296"/>
                <a:gd name="T115" fmla="*/ 304 h 329"/>
                <a:gd name="T116" fmla="*/ 33 w 1296"/>
                <a:gd name="T117" fmla="*/ 313 h 329"/>
                <a:gd name="T118" fmla="*/ 20 w 1296"/>
                <a:gd name="T119" fmla="*/ 316 h 329"/>
                <a:gd name="T120" fmla="*/ 9 w 1296"/>
                <a:gd name="T121" fmla="*/ 321 h 329"/>
                <a:gd name="T122" fmla="*/ 3 w 1296"/>
                <a:gd name="T123" fmla="*/ 324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96" h="329">
                  <a:moveTo>
                    <a:pt x="1296" y="0"/>
                  </a:moveTo>
                  <a:cubicBezTo>
                    <a:pt x="1293" y="0"/>
                    <a:pt x="1293" y="0"/>
                    <a:pt x="1293" y="0"/>
                  </a:cubicBezTo>
                  <a:cubicBezTo>
                    <a:pt x="1293" y="18"/>
                    <a:pt x="1293" y="18"/>
                    <a:pt x="1293" y="18"/>
                  </a:cubicBezTo>
                  <a:cubicBezTo>
                    <a:pt x="1107" y="18"/>
                    <a:pt x="1107" y="18"/>
                    <a:pt x="1107" y="18"/>
                  </a:cubicBezTo>
                  <a:cubicBezTo>
                    <a:pt x="1107" y="28"/>
                    <a:pt x="1107" y="28"/>
                    <a:pt x="1107" y="28"/>
                  </a:cubicBezTo>
                  <a:cubicBezTo>
                    <a:pt x="1063" y="28"/>
                    <a:pt x="1063" y="28"/>
                    <a:pt x="1063" y="28"/>
                  </a:cubicBezTo>
                  <a:cubicBezTo>
                    <a:pt x="1063" y="28"/>
                    <a:pt x="1064" y="37"/>
                    <a:pt x="1063" y="37"/>
                  </a:cubicBezTo>
                  <a:cubicBezTo>
                    <a:pt x="1062" y="37"/>
                    <a:pt x="955" y="37"/>
                    <a:pt x="955" y="37"/>
                  </a:cubicBezTo>
                  <a:cubicBezTo>
                    <a:pt x="951" y="37"/>
                    <a:pt x="951" y="37"/>
                    <a:pt x="951" y="37"/>
                  </a:cubicBezTo>
                  <a:cubicBezTo>
                    <a:pt x="951" y="41"/>
                    <a:pt x="951" y="41"/>
                    <a:pt x="951" y="41"/>
                  </a:cubicBezTo>
                  <a:cubicBezTo>
                    <a:pt x="862" y="41"/>
                    <a:pt x="862" y="41"/>
                    <a:pt x="862" y="41"/>
                  </a:cubicBezTo>
                  <a:cubicBezTo>
                    <a:pt x="862" y="51"/>
                    <a:pt x="862" y="51"/>
                    <a:pt x="862" y="51"/>
                  </a:cubicBezTo>
                  <a:cubicBezTo>
                    <a:pt x="831" y="51"/>
                    <a:pt x="831" y="51"/>
                    <a:pt x="831" y="51"/>
                  </a:cubicBezTo>
                  <a:cubicBezTo>
                    <a:pt x="831" y="56"/>
                    <a:pt x="831" y="56"/>
                    <a:pt x="831" y="56"/>
                  </a:cubicBezTo>
                  <a:cubicBezTo>
                    <a:pt x="798" y="56"/>
                    <a:pt x="798" y="56"/>
                    <a:pt x="798" y="56"/>
                  </a:cubicBezTo>
                  <a:cubicBezTo>
                    <a:pt x="798" y="61"/>
                    <a:pt x="798" y="61"/>
                    <a:pt x="798" y="61"/>
                  </a:cubicBezTo>
                  <a:cubicBezTo>
                    <a:pt x="760" y="61"/>
                    <a:pt x="760" y="61"/>
                    <a:pt x="760" y="61"/>
                  </a:cubicBezTo>
                  <a:cubicBezTo>
                    <a:pt x="760" y="65"/>
                    <a:pt x="760" y="65"/>
                    <a:pt x="760" y="65"/>
                  </a:cubicBezTo>
                  <a:cubicBezTo>
                    <a:pt x="728" y="65"/>
                    <a:pt x="728" y="65"/>
                    <a:pt x="728" y="65"/>
                  </a:cubicBezTo>
                  <a:cubicBezTo>
                    <a:pt x="728" y="68"/>
                    <a:pt x="728" y="68"/>
                    <a:pt x="728" y="68"/>
                  </a:cubicBezTo>
                  <a:cubicBezTo>
                    <a:pt x="695" y="68"/>
                    <a:pt x="695" y="68"/>
                    <a:pt x="695" y="68"/>
                  </a:cubicBezTo>
                  <a:cubicBezTo>
                    <a:pt x="695" y="72"/>
                    <a:pt x="695" y="72"/>
                    <a:pt x="695" y="72"/>
                  </a:cubicBezTo>
                  <a:cubicBezTo>
                    <a:pt x="690" y="72"/>
                    <a:pt x="690" y="72"/>
                    <a:pt x="690" y="72"/>
                  </a:cubicBezTo>
                  <a:cubicBezTo>
                    <a:pt x="690" y="77"/>
                    <a:pt x="690" y="77"/>
                    <a:pt x="690" y="77"/>
                  </a:cubicBezTo>
                  <a:cubicBezTo>
                    <a:pt x="681" y="77"/>
                    <a:pt x="681" y="77"/>
                    <a:pt x="681" y="77"/>
                  </a:cubicBezTo>
                  <a:cubicBezTo>
                    <a:pt x="681" y="81"/>
                    <a:pt x="681" y="81"/>
                    <a:pt x="681" y="81"/>
                  </a:cubicBezTo>
                  <a:cubicBezTo>
                    <a:pt x="679" y="81"/>
                    <a:pt x="679" y="81"/>
                    <a:pt x="679" y="81"/>
                  </a:cubicBezTo>
                  <a:cubicBezTo>
                    <a:pt x="679" y="85"/>
                    <a:pt x="679" y="85"/>
                    <a:pt x="679" y="85"/>
                  </a:cubicBezTo>
                  <a:cubicBezTo>
                    <a:pt x="674" y="85"/>
                    <a:pt x="674" y="85"/>
                    <a:pt x="674" y="85"/>
                  </a:cubicBezTo>
                  <a:cubicBezTo>
                    <a:pt x="674" y="89"/>
                    <a:pt x="674" y="89"/>
                    <a:pt x="674" y="89"/>
                  </a:cubicBezTo>
                  <a:cubicBezTo>
                    <a:pt x="668" y="89"/>
                    <a:pt x="668" y="89"/>
                    <a:pt x="668" y="89"/>
                  </a:cubicBezTo>
                  <a:cubicBezTo>
                    <a:pt x="668" y="91"/>
                    <a:pt x="668" y="91"/>
                    <a:pt x="668" y="91"/>
                  </a:cubicBezTo>
                  <a:cubicBezTo>
                    <a:pt x="630" y="91"/>
                    <a:pt x="630" y="91"/>
                    <a:pt x="630" y="91"/>
                  </a:cubicBezTo>
                  <a:cubicBezTo>
                    <a:pt x="630" y="95"/>
                    <a:pt x="630" y="95"/>
                    <a:pt x="630" y="95"/>
                  </a:cubicBezTo>
                  <a:cubicBezTo>
                    <a:pt x="625" y="95"/>
                    <a:pt x="625" y="95"/>
                    <a:pt x="625" y="95"/>
                  </a:cubicBezTo>
                  <a:cubicBezTo>
                    <a:pt x="625" y="99"/>
                    <a:pt x="625" y="99"/>
                    <a:pt x="625" y="99"/>
                  </a:cubicBezTo>
                  <a:cubicBezTo>
                    <a:pt x="595" y="99"/>
                    <a:pt x="595" y="99"/>
                    <a:pt x="595" y="99"/>
                  </a:cubicBezTo>
                  <a:cubicBezTo>
                    <a:pt x="595" y="100"/>
                    <a:pt x="595" y="100"/>
                    <a:pt x="595" y="100"/>
                  </a:cubicBezTo>
                  <a:cubicBezTo>
                    <a:pt x="588" y="100"/>
                    <a:pt x="588" y="100"/>
                    <a:pt x="588" y="100"/>
                  </a:cubicBezTo>
                  <a:cubicBezTo>
                    <a:pt x="588" y="104"/>
                    <a:pt x="588" y="104"/>
                    <a:pt x="588" y="104"/>
                  </a:cubicBezTo>
                  <a:cubicBezTo>
                    <a:pt x="573" y="104"/>
                    <a:pt x="573" y="104"/>
                    <a:pt x="573" y="104"/>
                  </a:cubicBezTo>
                  <a:cubicBezTo>
                    <a:pt x="573" y="106"/>
                    <a:pt x="573" y="106"/>
                    <a:pt x="573" y="106"/>
                  </a:cubicBezTo>
                  <a:cubicBezTo>
                    <a:pt x="571" y="106"/>
                    <a:pt x="571" y="106"/>
                    <a:pt x="571" y="106"/>
                  </a:cubicBezTo>
                  <a:cubicBezTo>
                    <a:pt x="571" y="112"/>
                    <a:pt x="571" y="112"/>
                    <a:pt x="571" y="112"/>
                  </a:cubicBezTo>
                  <a:cubicBezTo>
                    <a:pt x="566" y="112"/>
                    <a:pt x="566" y="112"/>
                    <a:pt x="566" y="112"/>
                  </a:cubicBezTo>
                  <a:cubicBezTo>
                    <a:pt x="566" y="115"/>
                    <a:pt x="566" y="115"/>
                    <a:pt x="566" y="115"/>
                  </a:cubicBezTo>
                  <a:cubicBezTo>
                    <a:pt x="564" y="115"/>
                    <a:pt x="564" y="115"/>
                    <a:pt x="564" y="115"/>
                  </a:cubicBezTo>
                  <a:cubicBezTo>
                    <a:pt x="564" y="117"/>
                    <a:pt x="564" y="117"/>
                    <a:pt x="564" y="117"/>
                  </a:cubicBezTo>
                  <a:cubicBezTo>
                    <a:pt x="540" y="117"/>
                    <a:pt x="540" y="117"/>
                    <a:pt x="540" y="117"/>
                  </a:cubicBezTo>
                  <a:cubicBezTo>
                    <a:pt x="540" y="117"/>
                    <a:pt x="541" y="121"/>
                    <a:pt x="540" y="121"/>
                  </a:cubicBezTo>
                  <a:cubicBezTo>
                    <a:pt x="539" y="121"/>
                    <a:pt x="528" y="121"/>
                    <a:pt x="528" y="121"/>
                  </a:cubicBezTo>
                  <a:cubicBezTo>
                    <a:pt x="528" y="124"/>
                    <a:pt x="528" y="124"/>
                    <a:pt x="528" y="124"/>
                  </a:cubicBezTo>
                  <a:cubicBezTo>
                    <a:pt x="525" y="124"/>
                    <a:pt x="525" y="124"/>
                    <a:pt x="525" y="124"/>
                  </a:cubicBezTo>
                  <a:cubicBezTo>
                    <a:pt x="525" y="127"/>
                    <a:pt x="525" y="127"/>
                    <a:pt x="525" y="127"/>
                  </a:cubicBezTo>
                  <a:cubicBezTo>
                    <a:pt x="521" y="127"/>
                    <a:pt x="521" y="127"/>
                    <a:pt x="521" y="127"/>
                  </a:cubicBezTo>
                  <a:cubicBezTo>
                    <a:pt x="521" y="129"/>
                    <a:pt x="521" y="129"/>
                    <a:pt x="521" y="129"/>
                  </a:cubicBezTo>
                  <a:cubicBezTo>
                    <a:pt x="511" y="129"/>
                    <a:pt x="511" y="129"/>
                    <a:pt x="511" y="129"/>
                  </a:cubicBezTo>
                  <a:cubicBezTo>
                    <a:pt x="511" y="130"/>
                    <a:pt x="511" y="130"/>
                    <a:pt x="511" y="130"/>
                  </a:cubicBezTo>
                  <a:cubicBezTo>
                    <a:pt x="502" y="130"/>
                    <a:pt x="502" y="130"/>
                    <a:pt x="502" y="130"/>
                  </a:cubicBezTo>
                  <a:cubicBezTo>
                    <a:pt x="502" y="134"/>
                    <a:pt x="502" y="134"/>
                    <a:pt x="502" y="134"/>
                  </a:cubicBezTo>
                  <a:cubicBezTo>
                    <a:pt x="489" y="134"/>
                    <a:pt x="489" y="134"/>
                    <a:pt x="489" y="134"/>
                  </a:cubicBezTo>
                  <a:cubicBezTo>
                    <a:pt x="489" y="136"/>
                    <a:pt x="489" y="136"/>
                    <a:pt x="489" y="136"/>
                  </a:cubicBezTo>
                  <a:cubicBezTo>
                    <a:pt x="485" y="136"/>
                    <a:pt x="485" y="136"/>
                    <a:pt x="485" y="136"/>
                  </a:cubicBezTo>
                  <a:cubicBezTo>
                    <a:pt x="485" y="138"/>
                    <a:pt x="485" y="138"/>
                    <a:pt x="485" y="138"/>
                  </a:cubicBezTo>
                  <a:cubicBezTo>
                    <a:pt x="483" y="138"/>
                    <a:pt x="483" y="138"/>
                    <a:pt x="483" y="138"/>
                  </a:cubicBezTo>
                  <a:cubicBezTo>
                    <a:pt x="483" y="139"/>
                    <a:pt x="483" y="139"/>
                    <a:pt x="483" y="139"/>
                  </a:cubicBezTo>
                  <a:cubicBezTo>
                    <a:pt x="475" y="139"/>
                    <a:pt x="475" y="139"/>
                    <a:pt x="475" y="139"/>
                  </a:cubicBezTo>
                  <a:cubicBezTo>
                    <a:pt x="475" y="142"/>
                    <a:pt x="475" y="142"/>
                    <a:pt x="475" y="142"/>
                  </a:cubicBezTo>
                  <a:cubicBezTo>
                    <a:pt x="475" y="144"/>
                    <a:pt x="475" y="144"/>
                    <a:pt x="475" y="144"/>
                  </a:cubicBezTo>
                  <a:cubicBezTo>
                    <a:pt x="472" y="144"/>
                    <a:pt x="472" y="144"/>
                    <a:pt x="472" y="144"/>
                  </a:cubicBezTo>
                  <a:cubicBezTo>
                    <a:pt x="472" y="148"/>
                    <a:pt x="472" y="148"/>
                    <a:pt x="472" y="148"/>
                  </a:cubicBezTo>
                  <a:cubicBezTo>
                    <a:pt x="468" y="148"/>
                    <a:pt x="468" y="148"/>
                    <a:pt x="468" y="148"/>
                  </a:cubicBezTo>
                  <a:cubicBezTo>
                    <a:pt x="468" y="151"/>
                    <a:pt x="468" y="151"/>
                    <a:pt x="468" y="151"/>
                  </a:cubicBezTo>
                  <a:cubicBezTo>
                    <a:pt x="450" y="151"/>
                    <a:pt x="450" y="151"/>
                    <a:pt x="450" y="151"/>
                  </a:cubicBezTo>
                  <a:cubicBezTo>
                    <a:pt x="450" y="153"/>
                    <a:pt x="450" y="153"/>
                    <a:pt x="450" y="153"/>
                  </a:cubicBezTo>
                  <a:cubicBezTo>
                    <a:pt x="445" y="153"/>
                    <a:pt x="445" y="153"/>
                    <a:pt x="445" y="153"/>
                  </a:cubicBezTo>
                  <a:cubicBezTo>
                    <a:pt x="445" y="158"/>
                    <a:pt x="445" y="158"/>
                    <a:pt x="445" y="158"/>
                  </a:cubicBezTo>
                  <a:cubicBezTo>
                    <a:pt x="435" y="158"/>
                    <a:pt x="435" y="158"/>
                    <a:pt x="435" y="158"/>
                  </a:cubicBezTo>
                  <a:cubicBezTo>
                    <a:pt x="435" y="159"/>
                    <a:pt x="435" y="159"/>
                    <a:pt x="435" y="159"/>
                  </a:cubicBezTo>
                  <a:cubicBezTo>
                    <a:pt x="421" y="159"/>
                    <a:pt x="421" y="159"/>
                    <a:pt x="421" y="159"/>
                  </a:cubicBezTo>
                  <a:cubicBezTo>
                    <a:pt x="421" y="167"/>
                    <a:pt x="421" y="167"/>
                    <a:pt x="421" y="167"/>
                  </a:cubicBezTo>
                  <a:cubicBezTo>
                    <a:pt x="409" y="167"/>
                    <a:pt x="409" y="167"/>
                    <a:pt x="409" y="167"/>
                  </a:cubicBezTo>
                  <a:cubicBezTo>
                    <a:pt x="409" y="170"/>
                    <a:pt x="409" y="170"/>
                    <a:pt x="409" y="170"/>
                  </a:cubicBezTo>
                  <a:cubicBezTo>
                    <a:pt x="397" y="170"/>
                    <a:pt x="397" y="170"/>
                    <a:pt x="397" y="170"/>
                  </a:cubicBezTo>
                  <a:cubicBezTo>
                    <a:pt x="397" y="172"/>
                    <a:pt x="397" y="172"/>
                    <a:pt x="397" y="172"/>
                  </a:cubicBezTo>
                  <a:cubicBezTo>
                    <a:pt x="386" y="172"/>
                    <a:pt x="386" y="172"/>
                    <a:pt x="386" y="172"/>
                  </a:cubicBezTo>
                  <a:cubicBezTo>
                    <a:pt x="386" y="174"/>
                    <a:pt x="386" y="174"/>
                    <a:pt x="386" y="174"/>
                  </a:cubicBezTo>
                  <a:cubicBezTo>
                    <a:pt x="380" y="174"/>
                    <a:pt x="380" y="174"/>
                    <a:pt x="380" y="174"/>
                  </a:cubicBezTo>
                  <a:cubicBezTo>
                    <a:pt x="380" y="177"/>
                    <a:pt x="380" y="177"/>
                    <a:pt x="380" y="177"/>
                  </a:cubicBezTo>
                  <a:cubicBezTo>
                    <a:pt x="375" y="177"/>
                    <a:pt x="375" y="177"/>
                    <a:pt x="375" y="177"/>
                  </a:cubicBezTo>
                  <a:cubicBezTo>
                    <a:pt x="375" y="179"/>
                    <a:pt x="375" y="179"/>
                    <a:pt x="375" y="179"/>
                  </a:cubicBezTo>
                  <a:cubicBezTo>
                    <a:pt x="370" y="179"/>
                    <a:pt x="370" y="179"/>
                    <a:pt x="370" y="179"/>
                  </a:cubicBezTo>
                  <a:cubicBezTo>
                    <a:pt x="370" y="180"/>
                    <a:pt x="370" y="180"/>
                    <a:pt x="370" y="180"/>
                  </a:cubicBezTo>
                  <a:cubicBezTo>
                    <a:pt x="328" y="180"/>
                    <a:pt x="328" y="180"/>
                    <a:pt x="328" y="180"/>
                  </a:cubicBezTo>
                  <a:cubicBezTo>
                    <a:pt x="328" y="188"/>
                    <a:pt x="328" y="188"/>
                    <a:pt x="328" y="188"/>
                  </a:cubicBezTo>
                  <a:cubicBezTo>
                    <a:pt x="319" y="188"/>
                    <a:pt x="319" y="188"/>
                    <a:pt x="319" y="188"/>
                  </a:cubicBezTo>
                  <a:cubicBezTo>
                    <a:pt x="319" y="193"/>
                    <a:pt x="319" y="193"/>
                    <a:pt x="319" y="193"/>
                  </a:cubicBezTo>
                  <a:cubicBezTo>
                    <a:pt x="313" y="193"/>
                    <a:pt x="313" y="193"/>
                    <a:pt x="313" y="193"/>
                  </a:cubicBezTo>
                  <a:cubicBezTo>
                    <a:pt x="313" y="194"/>
                    <a:pt x="313" y="194"/>
                    <a:pt x="313" y="194"/>
                  </a:cubicBezTo>
                  <a:cubicBezTo>
                    <a:pt x="308" y="194"/>
                    <a:pt x="308" y="194"/>
                    <a:pt x="308" y="194"/>
                  </a:cubicBezTo>
                  <a:cubicBezTo>
                    <a:pt x="308" y="196"/>
                    <a:pt x="308" y="196"/>
                    <a:pt x="308" y="196"/>
                  </a:cubicBezTo>
                  <a:cubicBezTo>
                    <a:pt x="306" y="196"/>
                    <a:pt x="306" y="196"/>
                    <a:pt x="306" y="196"/>
                  </a:cubicBezTo>
                  <a:cubicBezTo>
                    <a:pt x="306" y="197"/>
                    <a:pt x="306" y="197"/>
                    <a:pt x="306" y="197"/>
                  </a:cubicBezTo>
                  <a:cubicBezTo>
                    <a:pt x="299" y="197"/>
                    <a:pt x="299" y="197"/>
                    <a:pt x="299" y="197"/>
                  </a:cubicBezTo>
                  <a:cubicBezTo>
                    <a:pt x="299" y="201"/>
                    <a:pt x="299" y="201"/>
                    <a:pt x="299" y="201"/>
                  </a:cubicBezTo>
                  <a:cubicBezTo>
                    <a:pt x="298" y="201"/>
                    <a:pt x="298" y="201"/>
                    <a:pt x="298" y="201"/>
                  </a:cubicBezTo>
                  <a:cubicBezTo>
                    <a:pt x="298" y="203"/>
                    <a:pt x="298" y="203"/>
                    <a:pt x="298" y="203"/>
                  </a:cubicBezTo>
                  <a:cubicBezTo>
                    <a:pt x="289" y="203"/>
                    <a:pt x="289" y="203"/>
                    <a:pt x="289" y="203"/>
                  </a:cubicBezTo>
                  <a:cubicBezTo>
                    <a:pt x="289" y="208"/>
                    <a:pt x="289" y="208"/>
                    <a:pt x="289" y="208"/>
                  </a:cubicBezTo>
                  <a:cubicBezTo>
                    <a:pt x="286" y="208"/>
                    <a:pt x="286" y="208"/>
                    <a:pt x="286" y="208"/>
                  </a:cubicBezTo>
                  <a:cubicBezTo>
                    <a:pt x="286" y="213"/>
                    <a:pt x="286" y="213"/>
                    <a:pt x="286" y="213"/>
                  </a:cubicBezTo>
                  <a:cubicBezTo>
                    <a:pt x="284" y="213"/>
                    <a:pt x="284" y="213"/>
                    <a:pt x="284" y="213"/>
                  </a:cubicBezTo>
                  <a:cubicBezTo>
                    <a:pt x="284" y="215"/>
                    <a:pt x="284" y="215"/>
                    <a:pt x="284" y="215"/>
                  </a:cubicBezTo>
                  <a:cubicBezTo>
                    <a:pt x="279" y="215"/>
                    <a:pt x="279" y="215"/>
                    <a:pt x="279" y="215"/>
                  </a:cubicBezTo>
                  <a:cubicBezTo>
                    <a:pt x="279" y="216"/>
                    <a:pt x="279" y="216"/>
                    <a:pt x="279" y="216"/>
                  </a:cubicBezTo>
                  <a:cubicBezTo>
                    <a:pt x="271" y="216"/>
                    <a:pt x="271" y="216"/>
                    <a:pt x="271" y="216"/>
                  </a:cubicBezTo>
                  <a:cubicBezTo>
                    <a:pt x="271" y="221"/>
                    <a:pt x="271" y="221"/>
                    <a:pt x="271" y="221"/>
                  </a:cubicBezTo>
                  <a:cubicBezTo>
                    <a:pt x="255" y="221"/>
                    <a:pt x="255" y="221"/>
                    <a:pt x="255" y="221"/>
                  </a:cubicBezTo>
                  <a:cubicBezTo>
                    <a:pt x="255" y="223"/>
                    <a:pt x="255" y="223"/>
                    <a:pt x="255" y="223"/>
                  </a:cubicBezTo>
                  <a:cubicBezTo>
                    <a:pt x="246" y="223"/>
                    <a:pt x="246" y="223"/>
                    <a:pt x="246" y="223"/>
                  </a:cubicBezTo>
                  <a:cubicBezTo>
                    <a:pt x="246" y="225"/>
                    <a:pt x="246" y="225"/>
                    <a:pt x="246" y="225"/>
                  </a:cubicBezTo>
                  <a:cubicBezTo>
                    <a:pt x="241" y="225"/>
                    <a:pt x="241" y="225"/>
                    <a:pt x="241" y="225"/>
                  </a:cubicBezTo>
                  <a:cubicBezTo>
                    <a:pt x="241" y="227"/>
                    <a:pt x="241" y="227"/>
                    <a:pt x="241" y="227"/>
                  </a:cubicBezTo>
                  <a:cubicBezTo>
                    <a:pt x="225" y="227"/>
                    <a:pt x="225" y="227"/>
                    <a:pt x="225" y="227"/>
                  </a:cubicBezTo>
                  <a:cubicBezTo>
                    <a:pt x="225" y="229"/>
                    <a:pt x="225" y="229"/>
                    <a:pt x="225" y="229"/>
                  </a:cubicBezTo>
                  <a:cubicBezTo>
                    <a:pt x="211" y="229"/>
                    <a:pt x="211" y="229"/>
                    <a:pt x="211" y="229"/>
                  </a:cubicBezTo>
                  <a:cubicBezTo>
                    <a:pt x="211" y="235"/>
                    <a:pt x="211" y="235"/>
                    <a:pt x="211" y="235"/>
                  </a:cubicBezTo>
                  <a:cubicBezTo>
                    <a:pt x="203" y="235"/>
                    <a:pt x="203" y="235"/>
                    <a:pt x="203" y="235"/>
                  </a:cubicBezTo>
                  <a:cubicBezTo>
                    <a:pt x="203" y="239"/>
                    <a:pt x="203" y="239"/>
                    <a:pt x="203" y="239"/>
                  </a:cubicBezTo>
                  <a:cubicBezTo>
                    <a:pt x="190" y="239"/>
                    <a:pt x="190" y="239"/>
                    <a:pt x="190" y="239"/>
                  </a:cubicBezTo>
                  <a:cubicBezTo>
                    <a:pt x="190" y="244"/>
                    <a:pt x="190" y="244"/>
                    <a:pt x="190" y="244"/>
                  </a:cubicBezTo>
                  <a:cubicBezTo>
                    <a:pt x="188" y="244"/>
                    <a:pt x="188" y="244"/>
                    <a:pt x="188" y="244"/>
                  </a:cubicBezTo>
                  <a:cubicBezTo>
                    <a:pt x="188" y="246"/>
                    <a:pt x="188" y="246"/>
                    <a:pt x="188" y="246"/>
                  </a:cubicBezTo>
                  <a:cubicBezTo>
                    <a:pt x="186" y="246"/>
                    <a:pt x="186" y="246"/>
                    <a:pt x="186" y="246"/>
                  </a:cubicBezTo>
                  <a:cubicBezTo>
                    <a:pt x="186" y="247"/>
                    <a:pt x="186" y="247"/>
                    <a:pt x="186" y="247"/>
                  </a:cubicBezTo>
                  <a:cubicBezTo>
                    <a:pt x="180" y="247"/>
                    <a:pt x="180" y="247"/>
                    <a:pt x="180" y="247"/>
                  </a:cubicBezTo>
                  <a:cubicBezTo>
                    <a:pt x="180" y="250"/>
                    <a:pt x="180" y="250"/>
                    <a:pt x="180" y="250"/>
                  </a:cubicBezTo>
                  <a:cubicBezTo>
                    <a:pt x="171" y="250"/>
                    <a:pt x="171" y="250"/>
                    <a:pt x="171" y="250"/>
                  </a:cubicBezTo>
                  <a:cubicBezTo>
                    <a:pt x="171" y="256"/>
                    <a:pt x="171" y="256"/>
                    <a:pt x="171" y="256"/>
                  </a:cubicBezTo>
                  <a:cubicBezTo>
                    <a:pt x="165" y="256"/>
                    <a:pt x="165" y="256"/>
                    <a:pt x="165" y="256"/>
                  </a:cubicBezTo>
                  <a:cubicBezTo>
                    <a:pt x="165" y="258"/>
                    <a:pt x="165" y="258"/>
                    <a:pt x="165" y="258"/>
                  </a:cubicBezTo>
                  <a:cubicBezTo>
                    <a:pt x="163" y="258"/>
                    <a:pt x="163" y="258"/>
                    <a:pt x="163" y="258"/>
                  </a:cubicBezTo>
                  <a:cubicBezTo>
                    <a:pt x="163" y="259"/>
                    <a:pt x="163" y="259"/>
                    <a:pt x="163" y="259"/>
                  </a:cubicBezTo>
                  <a:cubicBezTo>
                    <a:pt x="162" y="259"/>
                    <a:pt x="162" y="259"/>
                    <a:pt x="162" y="259"/>
                  </a:cubicBezTo>
                  <a:cubicBezTo>
                    <a:pt x="162" y="261"/>
                    <a:pt x="162" y="261"/>
                    <a:pt x="162" y="261"/>
                  </a:cubicBezTo>
                  <a:cubicBezTo>
                    <a:pt x="160" y="261"/>
                    <a:pt x="160" y="261"/>
                    <a:pt x="160" y="261"/>
                  </a:cubicBezTo>
                  <a:cubicBezTo>
                    <a:pt x="160" y="266"/>
                    <a:pt x="160" y="266"/>
                    <a:pt x="160" y="266"/>
                  </a:cubicBezTo>
                  <a:cubicBezTo>
                    <a:pt x="156" y="266"/>
                    <a:pt x="156" y="266"/>
                    <a:pt x="156" y="266"/>
                  </a:cubicBezTo>
                  <a:cubicBezTo>
                    <a:pt x="156" y="268"/>
                    <a:pt x="156" y="268"/>
                    <a:pt x="156" y="268"/>
                  </a:cubicBezTo>
                  <a:cubicBezTo>
                    <a:pt x="137" y="268"/>
                    <a:pt x="137" y="268"/>
                    <a:pt x="137" y="268"/>
                  </a:cubicBezTo>
                  <a:cubicBezTo>
                    <a:pt x="137" y="271"/>
                    <a:pt x="137" y="271"/>
                    <a:pt x="137" y="271"/>
                  </a:cubicBezTo>
                  <a:cubicBezTo>
                    <a:pt x="122" y="271"/>
                    <a:pt x="122" y="271"/>
                    <a:pt x="122" y="271"/>
                  </a:cubicBezTo>
                  <a:cubicBezTo>
                    <a:pt x="122" y="278"/>
                    <a:pt x="122" y="278"/>
                    <a:pt x="122" y="278"/>
                  </a:cubicBezTo>
                  <a:cubicBezTo>
                    <a:pt x="119" y="278"/>
                    <a:pt x="119" y="278"/>
                    <a:pt x="119" y="278"/>
                  </a:cubicBezTo>
                  <a:cubicBezTo>
                    <a:pt x="119" y="282"/>
                    <a:pt x="119" y="282"/>
                    <a:pt x="119" y="282"/>
                  </a:cubicBezTo>
                  <a:cubicBezTo>
                    <a:pt x="116" y="282"/>
                    <a:pt x="116" y="282"/>
                    <a:pt x="116" y="282"/>
                  </a:cubicBezTo>
                  <a:cubicBezTo>
                    <a:pt x="116" y="284"/>
                    <a:pt x="116" y="284"/>
                    <a:pt x="116" y="284"/>
                  </a:cubicBezTo>
                  <a:cubicBezTo>
                    <a:pt x="98" y="284"/>
                    <a:pt x="98" y="284"/>
                    <a:pt x="98" y="284"/>
                  </a:cubicBezTo>
                  <a:cubicBezTo>
                    <a:pt x="98" y="289"/>
                    <a:pt x="98" y="289"/>
                    <a:pt x="98" y="289"/>
                  </a:cubicBezTo>
                  <a:cubicBezTo>
                    <a:pt x="91" y="289"/>
                    <a:pt x="91" y="289"/>
                    <a:pt x="91" y="289"/>
                  </a:cubicBezTo>
                  <a:cubicBezTo>
                    <a:pt x="91" y="290"/>
                    <a:pt x="91" y="290"/>
                    <a:pt x="91" y="290"/>
                  </a:cubicBezTo>
                  <a:cubicBezTo>
                    <a:pt x="88" y="290"/>
                    <a:pt x="88" y="290"/>
                    <a:pt x="88" y="290"/>
                  </a:cubicBezTo>
                  <a:cubicBezTo>
                    <a:pt x="88" y="292"/>
                    <a:pt x="88" y="292"/>
                    <a:pt x="88" y="292"/>
                  </a:cubicBezTo>
                  <a:cubicBezTo>
                    <a:pt x="78" y="292"/>
                    <a:pt x="78" y="292"/>
                    <a:pt x="78" y="292"/>
                  </a:cubicBezTo>
                  <a:cubicBezTo>
                    <a:pt x="78" y="294"/>
                    <a:pt x="78" y="294"/>
                    <a:pt x="78" y="294"/>
                  </a:cubicBezTo>
                  <a:cubicBezTo>
                    <a:pt x="60" y="294"/>
                    <a:pt x="60" y="294"/>
                    <a:pt x="60" y="294"/>
                  </a:cubicBezTo>
                  <a:cubicBezTo>
                    <a:pt x="60" y="296"/>
                    <a:pt x="60" y="296"/>
                    <a:pt x="60" y="296"/>
                  </a:cubicBezTo>
                  <a:cubicBezTo>
                    <a:pt x="54" y="296"/>
                    <a:pt x="54" y="296"/>
                    <a:pt x="54" y="296"/>
                  </a:cubicBezTo>
                  <a:cubicBezTo>
                    <a:pt x="54" y="301"/>
                    <a:pt x="54" y="301"/>
                    <a:pt x="54" y="301"/>
                  </a:cubicBezTo>
                  <a:cubicBezTo>
                    <a:pt x="52" y="301"/>
                    <a:pt x="52" y="301"/>
                    <a:pt x="52" y="301"/>
                  </a:cubicBezTo>
                  <a:cubicBezTo>
                    <a:pt x="52" y="302"/>
                    <a:pt x="52" y="302"/>
                    <a:pt x="52" y="302"/>
                  </a:cubicBezTo>
                  <a:cubicBezTo>
                    <a:pt x="48" y="302"/>
                    <a:pt x="48" y="302"/>
                    <a:pt x="48" y="302"/>
                  </a:cubicBezTo>
                  <a:cubicBezTo>
                    <a:pt x="48" y="304"/>
                    <a:pt x="48" y="304"/>
                    <a:pt x="48" y="304"/>
                  </a:cubicBezTo>
                  <a:cubicBezTo>
                    <a:pt x="39" y="304"/>
                    <a:pt x="39" y="304"/>
                    <a:pt x="39" y="304"/>
                  </a:cubicBezTo>
                  <a:cubicBezTo>
                    <a:pt x="39" y="309"/>
                    <a:pt x="39" y="309"/>
                    <a:pt x="39" y="309"/>
                  </a:cubicBezTo>
                  <a:cubicBezTo>
                    <a:pt x="33" y="309"/>
                    <a:pt x="33" y="309"/>
                    <a:pt x="33" y="309"/>
                  </a:cubicBezTo>
                  <a:cubicBezTo>
                    <a:pt x="33" y="313"/>
                    <a:pt x="33" y="313"/>
                    <a:pt x="33" y="313"/>
                  </a:cubicBezTo>
                  <a:cubicBezTo>
                    <a:pt x="26" y="313"/>
                    <a:pt x="26" y="313"/>
                    <a:pt x="26" y="313"/>
                  </a:cubicBezTo>
                  <a:cubicBezTo>
                    <a:pt x="26" y="316"/>
                    <a:pt x="26" y="316"/>
                    <a:pt x="26" y="316"/>
                  </a:cubicBezTo>
                  <a:cubicBezTo>
                    <a:pt x="20" y="316"/>
                    <a:pt x="20" y="316"/>
                    <a:pt x="20" y="316"/>
                  </a:cubicBezTo>
                  <a:cubicBezTo>
                    <a:pt x="20" y="318"/>
                    <a:pt x="20" y="318"/>
                    <a:pt x="20" y="318"/>
                  </a:cubicBezTo>
                  <a:cubicBezTo>
                    <a:pt x="9" y="318"/>
                    <a:pt x="9" y="318"/>
                    <a:pt x="9" y="318"/>
                  </a:cubicBezTo>
                  <a:cubicBezTo>
                    <a:pt x="9" y="321"/>
                    <a:pt x="9" y="321"/>
                    <a:pt x="9" y="321"/>
                  </a:cubicBezTo>
                  <a:cubicBezTo>
                    <a:pt x="5" y="321"/>
                    <a:pt x="5" y="321"/>
                    <a:pt x="5" y="321"/>
                  </a:cubicBezTo>
                  <a:cubicBezTo>
                    <a:pt x="5" y="324"/>
                    <a:pt x="5" y="324"/>
                    <a:pt x="5" y="324"/>
                  </a:cubicBezTo>
                  <a:cubicBezTo>
                    <a:pt x="3" y="324"/>
                    <a:pt x="3" y="324"/>
                    <a:pt x="3" y="324"/>
                  </a:cubicBezTo>
                  <a:cubicBezTo>
                    <a:pt x="3" y="329"/>
                    <a:pt x="3" y="329"/>
                    <a:pt x="3" y="329"/>
                  </a:cubicBezTo>
                  <a:cubicBezTo>
                    <a:pt x="0" y="329"/>
                    <a:pt x="0" y="329"/>
                    <a:pt x="0" y="329"/>
                  </a:cubicBezTo>
                </a:path>
              </a:pathLst>
            </a:custGeom>
            <a:noFill/>
            <a:ln w="19050" cap="flat">
              <a:solidFill>
                <a:srgbClr val="D0033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defRPr/>
              </a:pPr>
              <a:endParaRPr lang="en-GB" sz="1500" kern="0">
                <a:solidFill>
                  <a:srgbClr val="0251A0"/>
                </a:solidFill>
                <a:latin typeface="Arial"/>
              </a:endParaRPr>
            </a:p>
          </p:txBody>
        </p:sp>
        <p:sp>
          <p:nvSpPr>
            <p:cNvPr id="101" name="Freeform 5"/>
            <p:cNvSpPr>
              <a:spLocks/>
            </p:cNvSpPr>
            <p:nvPr/>
          </p:nvSpPr>
          <p:spPr bwMode="auto">
            <a:xfrm>
              <a:off x="1487488" y="3141663"/>
              <a:ext cx="7150100" cy="1865313"/>
            </a:xfrm>
            <a:custGeom>
              <a:avLst/>
              <a:gdLst>
                <a:gd name="T0" fmla="*/ 3996 w 4504"/>
                <a:gd name="T1" fmla="*/ 51 h 1175"/>
                <a:gd name="T2" fmla="*/ 3958 w 4504"/>
                <a:gd name="T3" fmla="*/ 95 h 1175"/>
                <a:gd name="T4" fmla="*/ 3847 w 4504"/>
                <a:gd name="T5" fmla="*/ 142 h 1175"/>
                <a:gd name="T6" fmla="*/ 3712 w 4504"/>
                <a:gd name="T7" fmla="*/ 174 h 1175"/>
                <a:gd name="T8" fmla="*/ 3338 w 4504"/>
                <a:gd name="T9" fmla="*/ 215 h 1175"/>
                <a:gd name="T10" fmla="*/ 3196 w 4504"/>
                <a:gd name="T11" fmla="*/ 234 h 1175"/>
                <a:gd name="T12" fmla="*/ 3127 w 4504"/>
                <a:gd name="T13" fmla="*/ 262 h 1175"/>
                <a:gd name="T14" fmla="*/ 3020 w 4504"/>
                <a:gd name="T15" fmla="*/ 285 h 1175"/>
                <a:gd name="T16" fmla="*/ 2882 w 4504"/>
                <a:gd name="T17" fmla="*/ 313 h 1175"/>
                <a:gd name="T18" fmla="*/ 2833 w 4504"/>
                <a:gd name="T19" fmla="*/ 335 h 1175"/>
                <a:gd name="T20" fmla="*/ 2767 w 4504"/>
                <a:gd name="T21" fmla="*/ 357 h 1175"/>
                <a:gd name="T22" fmla="*/ 2321 w 4504"/>
                <a:gd name="T23" fmla="*/ 376 h 1175"/>
                <a:gd name="T24" fmla="*/ 2245 w 4504"/>
                <a:gd name="T25" fmla="*/ 392 h 1175"/>
                <a:gd name="T26" fmla="*/ 2179 w 4504"/>
                <a:gd name="T27" fmla="*/ 411 h 1175"/>
                <a:gd name="T28" fmla="*/ 2020 w 4504"/>
                <a:gd name="T29" fmla="*/ 423 h 1175"/>
                <a:gd name="T30" fmla="*/ 1972 w 4504"/>
                <a:gd name="T31" fmla="*/ 436 h 1175"/>
                <a:gd name="T32" fmla="*/ 1906 w 4504"/>
                <a:gd name="T33" fmla="*/ 461 h 1175"/>
                <a:gd name="T34" fmla="*/ 1847 w 4504"/>
                <a:gd name="T35" fmla="*/ 477 h 1175"/>
                <a:gd name="T36" fmla="*/ 1771 w 4504"/>
                <a:gd name="T37" fmla="*/ 502 h 1175"/>
                <a:gd name="T38" fmla="*/ 1740 w 4504"/>
                <a:gd name="T39" fmla="*/ 512 h 1175"/>
                <a:gd name="T40" fmla="*/ 1681 w 4504"/>
                <a:gd name="T41" fmla="*/ 534 h 1175"/>
                <a:gd name="T42" fmla="*/ 1639 w 4504"/>
                <a:gd name="T43" fmla="*/ 547 h 1175"/>
                <a:gd name="T44" fmla="*/ 1594 w 4504"/>
                <a:gd name="T45" fmla="*/ 562 h 1175"/>
                <a:gd name="T46" fmla="*/ 1477 w 4504"/>
                <a:gd name="T47" fmla="*/ 572 h 1175"/>
                <a:gd name="T48" fmla="*/ 1439 w 4504"/>
                <a:gd name="T49" fmla="*/ 603 h 1175"/>
                <a:gd name="T50" fmla="*/ 1373 w 4504"/>
                <a:gd name="T51" fmla="*/ 616 h 1175"/>
                <a:gd name="T52" fmla="*/ 1342 w 4504"/>
                <a:gd name="T53" fmla="*/ 632 h 1175"/>
                <a:gd name="T54" fmla="*/ 1262 w 4504"/>
                <a:gd name="T55" fmla="*/ 644 h 1175"/>
                <a:gd name="T56" fmla="*/ 1214 w 4504"/>
                <a:gd name="T57" fmla="*/ 670 h 1175"/>
                <a:gd name="T58" fmla="*/ 1159 w 4504"/>
                <a:gd name="T59" fmla="*/ 682 h 1175"/>
                <a:gd name="T60" fmla="*/ 1124 w 4504"/>
                <a:gd name="T61" fmla="*/ 698 h 1175"/>
                <a:gd name="T62" fmla="*/ 1044 w 4504"/>
                <a:gd name="T63" fmla="*/ 711 h 1175"/>
                <a:gd name="T64" fmla="*/ 1020 w 4504"/>
                <a:gd name="T65" fmla="*/ 727 h 1175"/>
                <a:gd name="T66" fmla="*/ 934 w 4504"/>
                <a:gd name="T67" fmla="*/ 736 h 1175"/>
                <a:gd name="T68" fmla="*/ 913 w 4504"/>
                <a:gd name="T69" fmla="*/ 758 h 1175"/>
                <a:gd name="T70" fmla="*/ 826 w 4504"/>
                <a:gd name="T71" fmla="*/ 768 h 1175"/>
                <a:gd name="T72" fmla="*/ 802 w 4504"/>
                <a:gd name="T73" fmla="*/ 787 h 1175"/>
                <a:gd name="T74" fmla="*/ 774 w 4504"/>
                <a:gd name="T75" fmla="*/ 799 h 1175"/>
                <a:gd name="T76" fmla="*/ 747 w 4504"/>
                <a:gd name="T77" fmla="*/ 815 h 1175"/>
                <a:gd name="T78" fmla="*/ 705 w 4504"/>
                <a:gd name="T79" fmla="*/ 828 h 1175"/>
                <a:gd name="T80" fmla="*/ 671 w 4504"/>
                <a:gd name="T81" fmla="*/ 850 h 1175"/>
                <a:gd name="T82" fmla="*/ 643 w 4504"/>
                <a:gd name="T83" fmla="*/ 865 h 1175"/>
                <a:gd name="T84" fmla="*/ 605 w 4504"/>
                <a:gd name="T85" fmla="*/ 884 h 1175"/>
                <a:gd name="T86" fmla="*/ 567 w 4504"/>
                <a:gd name="T87" fmla="*/ 900 h 1175"/>
                <a:gd name="T88" fmla="*/ 512 w 4504"/>
                <a:gd name="T89" fmla="*/ 922 h 1175"/>
                <a:gd name="T90" fmla="*/ 432 w 4504"/>
                <a:gd name="T91" fmla="*/ 932 h 1175"/>
                <a:gd name="T92" fmla="*/ 366 w 4504"/>
                <a:gd name="T93" fmla="*/ 948 h 1175"/>
                <a:gd name="T94" fmla="*/ 311 w 4504"/>
                <a:gd name="T95" fmla="*/ 957 h 1175"/>
                <a:gd name="T96" fmla="*/ 301 w 4504"/>
                <a:gd name="T97" fmla="*/ 976 h 1175"/>
                <a:gd name="T98" fmla="*/ 273 w 4504"/>
                <a:gd name="T99" fmla="*/ 985 h 1175"/>
                <a:gd name="T100" fmla="*/ 242 w 4504"/>
                <a:gd name="T101" fmla="*/ 998 h 1175"/>
                <a:gd name="T102" fmla="*/ 214 w 4504"/>
                <a:gd name="T103" fmla="*/ 1017 h 1175"/>
                <a:gd name="T104" fmla="*/ 176 w 4504"/>
                <a:gd name="T105" fmla="*/ 1033 h 1175"/>
                <a:gd name="T106" fmla="*/ 155 w 4504"/>
                <a:gd name="T107" fmla="*/ 1055 h 1175"/>
                <a:gd name="T108" fmla="*/ 83 w 4504"/>
                <a:gd name="T109" fmla="*/ 1080 h 1175"/>
                <a:gd name="T110" fmla="*/ 65 w 4504"/>
                <a:gd name="T111" fmla="*/ 1121 h 1175"/>
                <a:gd name="T112" fmla="*/ 20 w 4504"/>
                <a:gd name="T113" fmla="*/ 1134 h 1175"/>
                <a:gd name="T114" fmla="*/ 6 w 4504"/>
                <a:gd name="T115" fmla="*/ 1175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04" h="1175">
                  <a:moveTo>
                    <a:pt x="4504" y="0"/>
                  </a:moveTo>
                  <a:lnTo>
                    <a:pt x="4245" y="0"/>
                  </a:lnTo>
                  <a:lnTo>
                    <a:pt x="4245" y="26"/>
                  </a:lnTo>
                  <a:lnTo>
                    <a:pt x="3996" y="26"/>
                  </a:lnTo>
                  <a:lnTo>
                    <a:pt x="3996" y="51"/>
                  </a:lnTo>
                  <a:lnTo>
                    <a:pt x="3982" y="51"/>
                  </a:lnTo>
                  <a:lnTo>
                    <a:pt x="3982" y="70"/>
                  </a:lnTo>
                  <a:lnTo>
                    <a:pt x="3975" y="70"/>
                  </a:lnTo>
                  <a:lnTo>
                    <a:pt x="3975" y="95"/>
                  </a:lnTo>
                  <a:lnTo>
                    <a:pt x="3958" y="95"/>
                  </a:lnTo>
                  <a:lnTo>
                    <a:pt x="3958" y="108"/>
                  </a:lnTo>
                  <a:lnTo>
                    <a:pt x="3878" y="108"/>
                  </a:lnTo>
                  <a:lnTo>
                    <a:pt x="3878" y="127"/>
                  </a:lnTo>
                  <a:lnTo>
                    <a:pt x="3847" y="127"/>
                  </a:lnTo>
                  <a:lnTo>
                    <a:pt x="3847" y="142"/>
                  </a:lnTo>
                  <a:lnTo>
                    <a:pt x="3816" y="142"/>
                  </a:lnTo>
                  <a:lnTo>
                    <a:pt x="3816" y="158"/>
                  </a:lnTo>
                  <a:lnTo>
                    <a:pt x="3771" y="158"/>
                  </a:lnTo>
                  <a:lnTo>
                    <a:pt x="3771" y="174"/>
                  </a:lnTo>
                  <a:lnTo>
                    <a:pt x="3712" y="174"/>
                  </a:lnTo>
                  <a:lnTo>
                    <a:pt x="3712" y="190"/>
                  </a:lnTo>
                  <a:lnTo>
                    <a:pt x="3411" y="190"/>
                  </a:lnTo>
                  <a:lnTo>
                    <a:pt x="3411" y="202"/>
                  </a:lnTo>
                  <a:lnTo>
                    <a:pt x="3338" y="202"/>
                  </a:lnTo>
                  <a:lnTo>
                    <a:pt x="3338" y="215"/>
                  </a:lnTo>
                  <a:lnTo>
                    <a:pt x="3311" y="215"/>
                  </a:lnTo>
                  <a:lnTo>
                    <a:pt x="3311" y="225"/>
                  </a:lnTo>
                  <a:lnTo>
                    <a:pt x="3269" y="225"/>
                  </a:lnTo>
                  <a:lnTo>
                    <a:pt x="3269" y="234"/>
                  </a:lnTo>
                  <a:lnTo>
                    <a:pt x="3196" y="234"/>
                  </a:lnTo>
                  <a:lnTo>
                    <a:pt x="3196" y="247"/>
                  </a:lnTo>
                  <a:lnTo>
                    <a:pt x="3172" y="247"/>
                  </a:lnTo>
                  <a:lnTo>
                    <a:pt x="3172" y="253"/>
                  </a:lnTo>
                  <a:lnTo>
                    <a:pt x="3127" y="253"/>
                  </a:lnTo>
                  <a:lnTo>
                    <a:pt x="3127" y="262"/>
                  </a:lnTo>
                  <a:lnTo>
                    <a:pt x="3120" y="262"/>
                  </a:lnTo>
                  <a:lnTo>
                    <a:pt x="3120" y="272"/>
                  </a:lnTo>
                  <a:lnTo>
                    <a:pt x="3037" y="272"/>
                  </a:lnTo>
                  <a:lnTo>
                    <a:pt x="3037" y="285"/>
                  </a:lnTo>
                  <a:lnTo>
                    <a:pt x="3020" y="285"/>
                  </a:lnTo>
                  <a:lnTo>
                    <a:pt x="3020" y="291"/>
                  </a:lnTo>
                  <a:lnTo>
                    <a:pt x="2999" y="291"/>
                  </a:lnTo>
                  <a:lnTo>
                    <a:pt x="2999" y="300"/>
                  </a:lnTo>
                  <a:lnTo>
                    <a:pt x="2882" y="300"/>
                  </a:lnTo>
                  <a:lnTo>
                    <a:pt x="2882" y="313"/>
                  </a:lnTo>
                  <a:lnTo>
                    <a:pt x="2847" y="313"/>
                  </a:lnTo>
                  <a:lnTo>
                    <a:pt x="2847" y="326"/>
                  </a:lnTo>
                  <a:lnTo>
                    <a:pt x="2840" y="326"/>
                  </a:lnTo>
                  <a:lnTo>
                    <a:pt x="2840" y="335"/>
                  </a:lnTo>
                  <a:lnTo>
                    <a:pt x="2833" y="335"/>
                  </a:lnTo>
                  <a:lnTo>
                    <a:pt x="2833" y="345"/>
                  </a:lnTo>
                  <a:lnTo>
                    <a:pt x="2792" y="345"/>
                  </a:lnTo>
                  <a:lnTo>
                    <a:pt x="2792" y="351"/>
                  </a:lnTo>
                  <a:lnTo>
                    <a:pt x="2767" y="351"/>
                  </a:lnTo>
                  <a:lnTo>
                    <a:pt x="2767" y="357"/>
                  </a:lnTo>
                  <a:lnTo>
                    <a:pt x="2370" y="357"/>
                  </a:lnTo>
                  <a:lnTo>
                    <a:pt x="2370" y="367"/>
                  </a:lnTo>
                  <a:lnTo>
                    <a:pt x="2356" y="367"/>
                  </a:lnTo>
                  <a:lnTo>
                    <a:pt x="2356" y="376"/>
                  </a:lnTo>
                  <a:lnTo>
                    <a:pt x="2321" y="376"/>
                  </a:lnTo>
                  <a:lnTo>
                    <a:pt x="2321" y="382"/>
                  </a:lnTo>
                  <a:lnTo>
                    <a:pt x="2266" y="382"/>
                  </a:lnTo>
                  <a:lnTo>
                    <a:pt x="2266" y="389"/>
                  </a:lnTo>
                  <a:lnTo>
                    <a:pt x="2266" y="392"/>
                  </a:lnTo>
                  <a:lnTo>
                    <a:pt x="2245" y="392"/>
                  </a:lnTo>
                  <a:lnTo>
                    <a:pt x="2245" y="398"/>
                  </a:lnTo>
                  <a:lnTo>
                    <a:pt x="2197" y="398"/>
                  </a:lnTo>
                  <a:lnTo>
                    <a:pt x="2197" y="408"/>
                  </a:lnTo>
                  <a:lnTo>
                    <a:pt x="2179" y="408"/>
                  </a:lnTo>
                  <a:lnTo>
                    <a:pt x="2179" y="411"/>
                  </a:lnTo>
                  <a:lnTo>
                    <a:pt x="2103" y="411"/>
                  </a:lnTo>
                  <a:lnTo>
                    <a:pt x="2103" y="414"/>
                  </a:lnTo>
                  <a:lnTo>
                    <a:pt x="2058" y="414"/>
                  </a:lnTo>
                  <a:lnTo>
                    <a:pt x="2058" y="423"/>
                  </a:lnTo>
                  <a:lnTo>
                    <a:pt x="2020" y="423"/>
                  </a:lnTo>
                  <a:lnTo>
                    <a:pt x="2020" y="427"/>
                  </a:lnTo>
                  <a:lnTo>
                    <a:pt x="1985" y="427"/>
                  </a:lnTo>
                  <a:lnTo>
                    <a:pt x="1985" y="430"/>
                  </a:lnTo>
                  <a:lnTo>
                    <a:pt x="1972" y="430"/>
                  </a:lnTo>
                  <a:lnTo>
                    <a:pt x="1972" y="436"/>
                  </a:lnTo>
                  <a:lnTo>
                    <a:pt x="1961" y="436"/>
                  </a:lnTo>
                  <a:lnTo>
                    <a:pt x="1961" y="452"/>
                  </a:lnTo>
                  <a:lnTo>
                    <a:pt x="1913" y="452"/>
                  </a:lnTo>
                  <a:lnTo>
                    <a:pt x="1913" y="461"/>
                  </a:lnTo>
                  <a:lnTo>
                    <a:pt x="1906" y="461"/>
                  </a:lnTo>
                  <a:lnTo>
                    <a:pt x="1896" y="461"/>
                  </a:lnTo>
                  <a:lnTo>
                    <a:pt x="1896" y="471"/>
                  </a:lnTo>
                  <a:lnTo>
                    <a:pt x="1882" y="471"/>
                  </a:lnTo>
                  <a:lnTo>
                    <a:pt x="1882" y="477"/>
                  </a:lnTo>
                  <a:lnTo>
                    <a:pt x="1847" y="477"/>
                  </a:lnTo>
                  <a:lnTo>
                    <a:pt x="1847" y="480"/>
                  </a:lnTo>
                  <a:lnTo>
                    <a:pt x="1795" y="480"/>
                  </a:lnTo>
                  <a:lnTo>
                    <a:pt x="1795" y="490"/>
                  </a:lnTo>
                  <a:lnTo>
                    <a:pt x="1771" y="490"/>
                  </a:lnTo>
                  <a:lnTo>
                    <a:pt x="1771" y="502"/>
                  </a:lnTo>
                  <a:lnTo>
                    <a:pt x="1757" y="502"/>
                  </a:lnTo>
                  <a:lnTo>
                    <a:pt x="1757" y="509"/>
                  </a:lnTo>
                  <a:lnTo>
                    <a:pt x="1747" y="509"/>
                  </a:lnTo>
                  <a:lnTo>
                    <a:pt x="1747" y="512"/>
                  </a:lnTo>
                  <a:lnTo>
                    <a:pt x="1740" y="512"/>
                  </a:lnTo>
                  <a:lnTo>
                    <a:pt x="1740" y="518"/>
                  </a:lnTo>
                  <a:lnTo>
                    <a:pt x="1729" y="518"/>
                  </a:lnTo>
                  <a:lnTo>
                    <a:pt x="1729" y="525"/>
                  </a:lnTo>
                  <a:lnTo>
                    <a:pt x="1681" y="525"/>
                  </a:lnTo>
                  <a:lnTo>
                    <a:pt x="1681" y="534"/>
                  </a:lnTo>
                  <a:lnTo>
                    <a:pt x="1664" y="534"/>
                  </a:lnTo>
                  <a:lnTo>
                    <a:pt x="1664" y="543"/>
                  </a:lnTo>
                  <a:lnTo>
                    <a:pt x="1646" y="543"/>
                  </a:lnTo>
                  <a:lnTo>
                    <a:pt x="1646" y="547"/>
                  </a:lnTo>
                  <a:lnTo>
                    <a:pt x="1639" y="547"/>
                  </a:lnTo>
                  <a:lnTo>
                    <a:pt x="1639" y="553"/>
                  </a:lnTo>
                  <a:lnTo>
                    <a:pt x="1622" y="553"/>
                  </a:lnTo>
                  <a:lnTo>
                    <a:pt x="1622" y="559"/>
                  </a:lnTo>
                  <a:lnTo>
                    <a:pt x="1594" y="559"/>
                  </a:lnTo>
                  <a:lnTo>
                    <a:pt x="1594" y="562"/>
                  </a:lnTo>
                  <a:lnTo>
                    <a:pt x="1553" y="562"/>
                  </a:lnTo>
                  <a:lnTo>
                    <a:pt x="1553" y="566"/>
                  </a:lnTo>
                  <a:lnTo>
                    <a:pt x="1522" y="566"/>
                  </a:lnTo>
                  <a:lnTo>
                    <a:pt x="1522" y="572"/>
                  </a:lnTo>
                  <a:lnTo>
                    <a:pt x="1477" y="572"/>
                  </a:lnTo>
                  <a:lnTo>
                    <a:pt x="1477" y="578"/>
                  </a:lnTo>
                  <a:lnTo>
                    <a:pt x="1473" y="578"/>
                  </a:lnTo>
                  <a:lnTo>
                    <a:pt x="1473" y="588"/>
                  </a:lnTo>
                  <a:lnTo>
                    <a:pt x="1439" y="588"/>
                  </a:lnTo>
                  <a:lnTo>
                    <a:pt x="1439" y="603"/>
                  </a:lnTo>
                  <a:lnTo>
                    <a:pt x="1408" y="603"/>
                  </a:lnTo>
                  <a:lnTo>
                    <a:pt x="1408" y="610"/>
                  </a:lnTo>
                  <a:lnTo>
                    <a:pt x="1383" y="610"/>
                  </a:lnTo>
                  <a:lnTo>
                    <a:pt x="1383" y="616"/>
                  </a:lnTo>
                  <a:lnTo>
                    <a:pt x="1373" y="616"/>
                  </a:lnTo>
                  <a:lnTo>
                    <a:pt x="1373" y="622"/>
                  </a:lnTo>
                  <a:lnTo>
                    <a:pt x="1352" y="622"/>
                  </a:lnTo>
                  <a:lnTo>
                    <a:pt x="1352" y="629"/>
                  </a:lnTo>
                  <a:lnTo>
                    <a:pt x="1342" y="629"/>
                  </a:lnTo>
                  <a:lnTo>
                    <a:pt x="1342" y="632"/>
                  </a:lnTo>
                  <a:lnTo>
                    <a:pt x="1321" y="632"/>
                  </a:lnTo>
                  <a:lnTo>
                    <a:pt x="1321" y="638"/>
                  </a:lnTo>
                  <a:lnTo>
                    <a:pt x="1311" y="638"/>
                  </a:lnTo>
                  <a:lnTo>
                    <a:pt x="1311" y="644"/>
                  </a:lnTo>
                  <a:lnTo>
                    <a:pt x="1262" y="644"/>
                  </a:lnTo>
                  <a:lnTo>
                    <a:pt x="1262" y="651"/>
                  </a:lnTo>
                  <a:lnTo>
                    <a:pt x="1235" y="651"/>
                  </a:lnTo>
                  <a:lnTo>
                    <a:pt x="1235" y="660"/>
                  </a:lnTo>
                  <a:lnTo>
                    <a:pt x="1214" y="660"/>
                  </a:lnTo>
                  <a:lnTo>
                    <a:pt x="1214" y="670"/>
                  </a:lnTo>
                  <a:lnTo>
                    <a:pt x="1176" y="670"/>
                  </a:lnTo>
                  <a:lnTo>
                    <a:pt x="1176" y="676"/>
                  </a:lnTo>
                  <a:lnTo>
                    <a:pt x="1165" y="676"/>
                  </a:lnTo>
                  <a:lnTo>
                    <a:pt x="1165" y="682"/>
                  </a:lnTo>
                  <a:lnTo>
                    <a:pt x="1159" y="682"/>
                  </a:lnTo>
                  <a:lnTo>
                    <a:pt x="1159" y="689"/>
                  </a:lnTo>
                  <a:lnTo>
                    <a:pt x="1141" y="689"/>
                  </a:lnTo>
                  <a:lnTo>
                    <a:pt x="1141" y="692"/>
                  </a:lnTo>
                  <a:lnTo>
                    <a:pt x="1124" y="692"/>
                  </a:lnTo>
                  <a:lnTo>
                    <a:pt x="1124" y="698"/>
                  </a:lnTo>
                  <a:lnTo>
                    <a:pt x="1103" y="698"/>
                  </a:lnTo>
                  <a:lnTo>
                    <a:pt x="1103" y="704"/>
                  </a:lnTo>
                  <a:lnTo>
                    <a:pt x="1058" y="704"/>
                  </a:lnTo>
                  <a:lnTo>
                    <a:pt x="1058" y="711"/>
                  </a:lnTo>
                  <a:lnTo>
                    <a:pt x="1044" y="711"/>
                  </a:lnTo>
                  <a:lnTo>
                    <a:pt x="1044" y="714"/>
                  </a:lnTo>
                  <a:lnTo>
                    <a:pt x="1027" y="714"/>
                  </a:lnTo>
                  <a:lnTo>
                    <a:pt x="1027" y="720"/>
                  </a:lnTo>
                  <a:lnTo>
                    <a:pt x="1020" y="720"/>
                  </a:lnTo>
                  <a:lnTo>
                    <a:pt x="1020" y="727"/>
                  </a:lnTo>
                  <a:lnTo>
                    <a:pt x="982" y="727"/>
                  </a:lnTo>
                  <a:lnTo>
                    <a:pt x="982" y="730"/>
                  </a:lnTo>
                  <a:lnTo>
                    <a:pt x="941" y="730"/>
                  </a:lnTo>
                  <a:lnTo>
                    <a:pt x="941" y="736"/>
                  </a:lnTo>
                  <a:lnTo>
                    <a:pt x="934" y="736"/>
                  </a:lnTo>
                  <a:lnTo>
                    <a:pt x="934" y="742"/>
                  </a:lnTo>
                  <a:lnTo>
                    <a:pt x="916" y="742"/>
                  </a:lnTo>
                  <a:lnTo>
                    <a:pt x="916" y="749"/>
                  </a:lnTo>
                  <a:lnTo>
                    <a:pt x="913" y="749"/>
                  </a:lnTo>
                  <a:lnTo>
                    <a:pt x="913" y="758"/>
                  </a:lnTo>
                  <a:lnTo>
                    <a:pt x="882" y="758"/>
                  </a:lnTo>
                  <a:lnTo>
                    <a:pt x="882" y="761"/>
                  </a:lnTo>
                  <a:lnTo>
                    <a:pt x="837" y="761"/>
                  </a:lnTo>
                  <a:lnTo>
                    <a:pt x="837" y="768"/>
                  </a:lnTo>
                  <a:lnTo>
                    <a:pt x="826" y="768"/>
                  </a:lnTo>
                  <a:lnTo>
                    <a:pt x="826" y="774"/>
                  </a:lnTo>
                  <a:lnTo>
                    <a:pt x="819" y="774"/>
                  </a:lnTo>
                  <a:lnTo>
                    <a:pt x="819" y="780"/>
                  </a:lnTo>
                  <a:lnTo>
                    <a:pt x="802" y="780"/>
                  </a:lnTo>
                  <a:lnTo>
                    <a:pt x="802" y="787"/>
                  </a:lnTo>
                  <a:lnTo>
                    <a:pt x="788" y="787"/>
                  </a:lnTo>
                  <a:lnTo>
                    <a:pt x="788" y="793"/>
                  </a:lnTo>
                  <a:lnTo>
                    <a:pt x="781" y="793"/>
                  </a:lnTo>
                  <a:lnTo>
                    <a:pt x="781" y="799"/>
                  </a:lnTo>
                  <a:lnTo>
                    <a:pt x="774" y="799"/>
                  </a:lnTo>
                  <a:lnTo>
                    <a:pt x="774" y="805"/>
                  </a:lnTo>
                  <a:lnTo>
                    <a:pt x="757" y="805"/>
                  </a:lnTo>
                  <a:lnTo>
                    <a:pt x="757" y="809"/>
                  </a:lnTo>
                  <a:lnTo>
                    <a:pt x="747" y="809"/>
                  </a:lnTo>
                  <a:lnTo>
                    <a:pt x="747" y="815"/>
                  </a:lnTo>
                  <a:lnTo>
                    <a:pt x="730" y="815"/>
                  </a:lnTo>
                  <a:lnTo>
                    <a:pt x="730" y="821"/>
                  </a:lnTo>
                  <a:lnTo>
                    <a:pt x="723" y="821"/>
                  </a:lnTo>
                  <a:lnTo>
                    <a:pt x="723" y="828"/>
                  </a:lnTo>
                  <a:lnTo>
                    <a:pt x="705" y="828"/>
                  </a:lnTo>
                  <a:lnTo>
                    <a:pt x="705" y="834"/>
                  </a:lnTo>
                  <a:lnTo>
                    <a:pt x="695" y="834"/>
                  </a:lnTo>
                  <a:lnTo>
                    <a:pt x="695" y="840"/>
                  </a:lnTo>
                  <a:lnTo>
                    <a:pt x="671" y="840"/>
                  </a:lnTo>
                  <a:lnTo>
                    <a:pt x="671" y="850"/>
                  </a:lnTo>
                  <a:lnTo>
                    <a:pt x="664" y="850"/>
                  </a:lnTo>
                  <a:lnTo>
                    <a:pt x="664" y="859"/>
                  </a:lnTo>
                  <a:lnTo>
                    <a:pt x="653" y="859"/>
                  </a:lnTo>
                  <a:lnTo>
                    <a:pt x="653" y="865"/>
                  </a:lnTo>
                  <a:lnTo>
                    <a:pt x="643" y="865"/>
                  </a:lnTo>
                  <a:lnTo>
                    <a:pt x="643" y="869"/>
                  </a:lnTo>
                  <a:lnTo>
                    <a:pt x="619" y="869"/>
                  </a:lnTo>
                  <a:lnTo>
                    <a:pt x="619" y="875"/>
                  </a:lnTo>
                  <a:lnTo>
                    <a:pt x="605" y="875"/>
                  </a:lnTo>
                  <a:lnTo>
                    <a:pt x="605" y="884"/>
                  </a:lnTo>
                  <a:lnTo>
                    <a:pt x="591" y="884"/>
                  </a:lnTo>
                  <a:lnTo>
                    <a:pt x="591" y="894"/>
                  </a:lnTo>
                  <a:lnTo>
                    <a:pt x="581" y="894"/>
                  </a:lnTo>
                  <a:lnTo>
                    <a:pt x="581" y="900"/>
                  </a:lnTo>
                  <a:lnTo>
                    <a:pt x="567" y="900"/>
                  </a:lnTo>
                  <a:lnTo>
                    <a:pt x="567" y="907"/>
                  </a:lnTo>
                  <a:lnTo>
                    <a:pt x="557" y="907"/>
                  </a:lnTo>
                  <a:lnTo>
                    <a:pt x="557" y="916"/>
                  </a:lnTo>
                  <a:lnTo>
                    <a:pt x="512" y="916"/>
                  </a:lnTo>
                  <a:lnTo>
                    <a:pt x="512" y="922"/>
                  </a:lnTo>
                  <a:lnTo>
                    <a:pt x="480" y="922"/>
                  </a:lnTo>
                  <a:lnTo>
                    <a:pt x="480" y="925"/>
                  </a:lnTo>
                  <a:lnTo>
                    <a:pt x="467" y="925"/>
                  </a:lnTo>
                  <a:lnTo>
                    <a:pt x="467" y="932"/>
                  </a:lnTo>
                  <a:lnTo>
                    <a:pt x="432" y="932"/>
                  </a:lnTo>
                  <a:lnTo>
                    <a:pt x="432" y="938"/>
                  </a:lnTo>
                  <a:lnTo>
                    <a:pt x="408" y="938"/>
                  </a:lnTo>
                  <a:lnTo>
                    <a:pt x="408" y="941"/>
                  </a:lnTo>
                  <a:lnTo>
                    <a:pt x="366" y="941"/>
                  </a:lnTo>
                  <a:lnTo>
                    <a:pt x="366" y="948"/>
                  </a:lnTo>
                  <a:lnTo>
                    <a:pt x="352" y="948"/>
                  </a:lnTo>
                  <a:lnTo>
                    <a:pt x="352" y="951"/>
                  </a:lnTo>
                  <a:lnTo>
                    <a:pt x="335" y="951"/>
                  </a:lnTo>
                  <a:lnTo>
                    <a:pt x="335" y="957"/>
                  </a:lnTo>
                  <a:lnTo>
                    <a:pt x="311" y="957"/>
                  </a:lnTo>
                  <a:lnTo>
                    <a:pt x="311" y="963"/>
                  </a:lnTo>
                  <a:lnTo>
                    <a:pt x="304" y="963"/>
                  </a:lnTo>
                  <a:lnTo>
                    <a:pt x="304" y="970"/>
                  </a:lnTo>
                  <a:lnTo>
                    <a:pt x="301" y="970"/>
                  </a:lnTo>
                  <a:lnTo>
                    <a:pt x="301" y="976"/>
                  </a:lnTo>
                  <a:lnTo>
                    <a:pt x="290" y="976"/>
                  </a:lnTo>
                  <a:lnTo>
                    <a:pt x="290" y="979"/>
                  </a:lnTo>
                  <a:lnTo>
                    <a:pt x="280" y="979"/>
                  </a:lnTo>
                  <a:lnTo>
                    <a:pt x="280" y="985"/>
                  </a:lnTo>
                  <a:lnTo>
                    <a:pt x="273" y="985"/>
                  </a:lnTo>
                  <a:lnTo>
                    <a:pt x="273" y="995"/>
                  </a:lnTo>
                  <a:lnTo>
                    <a:pt x="262" y="995"/>
                  </a:lnTo>
                  <a:lnTo>
                    <a:pt x="249" y="995"/>
                  </a:lnTo>
                  <a:lnTo>
                    <a:pt x="249" y="998"/>
                  </a:lnTo>
                  <a:lnTo>
                    <a:pt x="242" y="998"/>
                  </a:lnTo>
                  <a:lnTo>
                    <a:pt x="242" y="1004"/>
                  </a:lnTo>
                  <a:lnTo>
                    <a:pt x="221" y="1004"/>
                  </a:lnTo>
                  <a:lnTo>
                    <a:pt x="221" y="1011"/>
                  </a:lnTo>
                  <a:lnTo>
                    <a:pt x="214" y="1011"/>
                  </a:lnTo>
                  <a:lnTo>
                    <a:pt x="214" y="1017"/>
                  </a:lnTo>
                  <a:lnTo>
                    <a:pt x="207" y="1017"/>
                  </a:lnTo>
                  <a:lnTo>
                    <a:pt x="207" y="1026"/>
                  </a:lnTo>
                  <a:lnTo>
                    <a:pt x="193" y="1026"/>
                  </a:lnTo>
                  <a:lnTo>
                    <a:pt x="193" y="1033"/>
                  </a:lnTo>
                  <a:lnTo>
                    <a:pt x="176" y="1033"/>
                  </a:lnTo>
                  <a:lnTo>
                    <a:pt x="176" y="1039"/>
                  </a:lnTo>
                  <a:lnTo>
                    <a:pt x="162" y="1039"/>
                  </a:lnTo>
                  <a:lnTo>
                    <a:pt x="162" y="1052"/>
                  </a:lnTo>
                  <a:lnTo>
                    <a:pt x="155" y="1052"/>
                  </a:lnTo>
                  <a:lnTo>
                    <a:pt x="155" y="1055"/>
                  </a:lnTo>
                  <a:lnTo>
                    <a:pt x="155" y="1061"/>
                  </a:lnTo>
                  <a:lnTo>
                    <a:pt x="131" y="1061"/>
                  </a:lnTo>
                  <a:lnTo>
                    <a:pt x="131" y="1068"/>
                  </a:lnTo>
                  <a:lnTo>
                    <a:pt x="83" y="1068"/>
                  </a:lnTo>
                  <a:lnTo>
                    <a:pt x="83" y="1080"/>
                  </a:lnTo>
                  <a:lnTo>
                    <a:pt x="72" y="1080"/>
                  </a:lnTo>
                  <a:lnTo>
                    <a:pt x="72" y="1090"/>
                  </a:lnTo>
                  <a:lnTo>
                    <a:pt x="65" y="1090"/>
                  </a:lnTo>
                  <a:lnTo>
                    <a:pt x="65" y="1112"/>
                  </a:lnTo>
                  <a:lnTo>
                    <a:pt x="65" y="1121"/>
                  </a:lnTo>
                  <a:lnTo>
                    <a:pt x="51" y="1121"/>
                  </a:lnTo>
                  <a:lnTo>
                    <a:pt x="51" y="1128"/>
                  </a:lnTo>
                  <a:lnTo>
                    <a:pt x="31" y="1128"/>
                  </a:lnTo>
                  <a:lnTo>
                    <a:pt x="31" y="1134"/>
                  </a:lnTo>
                  <a:lnTo>
                    <a:pt x="20" y="1134"/>
                  </a:lnTo>
                  <a:lnTo>
                    <a:pt x="20" y="1153"/>
                  </a:lnTo>
                  <a:lnTo>
                    <a:pt x="13" y="1153"/>
                  </a:lnTo>
                  <a:lnTo>
                    <a:pt x="13" y="1162"/>
                  </a:lnTo>
                  <a:lnTo>
                    <a:pt x="6" y="1162"/>
                  </a:lnTo>
                  <a:lnTo>
                    <a:pt x="6" y="1175"/>
                  </a:lnTo>
                  <a:lnTo>
                    <a:pt x="0" y="1175"/>
                  </a:lnTo>
                </a:path>
              </a:pathLst>
            </a:custGeom>
            <a:noFill/>
            <a:ln w="19050" cap="flat">
              <a:solidFill>
                <a:srgbClr val="0251A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defRPr/>
              </a:pPr>
              <a:endParaRPr lang="en-GB" sz="1500" kern="0">
                <a:solidFill>
                  <a:srgbClr val="0251A0"/>
                </a:solidFill>
                <a:latin typeface="Arial"/>
              </a:endParaRPr>
            </a:p>
          </p:txBody>
        </p:sp>
      </p:grpSp>
      <p:sp>
        <p:nvSpPr>
          <p:cNvPr id="54" name="TextBox 53"/>
          <p:cNvSpPr txBox="1"/>
          <p:nvPr/>
        </p:nvSpPr>
        <p:spPr>
          <a:xfrm rot="16200000">
            <a:off x="328051" y="3660303"/>
            <a:ext cx="2256427" cy="230832"/>
          </a:xfrm>
          <a:prstGeom prst="rect">
            <a:avLst/>
          </a:prstGeom>
          <a:noFill/>
        </p:spPr>
        <p:txBody>
          <a:bodyPr wrap="square" rtlCol="0">
            <a:spAutoFit/>
          </a:bodyPr>
          <a:lstStyle/>
          <a:p>
            <a:pPr algn="ctr" defTabSz="342900"/>
            <a:r>
              <a:rPr lang="en-GB" sz="900" b="1" dirty="0">
                <a:solidFill>
                  <a:srgbClr val="1E4784"/>
                </a:solidFill>
                <a:latin typeface="Arial"/>
              </a:rPr>
              <a:t>Patients with outcome event (%)</a:t>
            </a:r>
          </a:p>
        </p:txBody>
      </p:sp>
      <p:sp>
        <p:nvSpPr>
          <p:cNvPr id="7" name="Rectangle 6"/>
          <p:cNvSpPr/>
          <p:nvPr/>
        </p:nvSpPr>
        <p:spPr>
          <a:xfrm>
            <a:off x="1673515" y="1889882"/>
            <a:ext cx="6227473" cy="461665"/>
          </a:xfrm>
          <a:prstGeom prst="rect">
            <a:avLst/>
          </a:prstGeom>
        </p:spPr>
        <p:txBody>
          <a:bodyPr wrap="square">
            <a:spAutoFit/>
          </a:bodyPr>
          <a:lstStyle/>
          <a:p>
            <a:pPr defTabSz="342900"/>
            <a:r>
              <a:rPr lang="en-GB" sz="1200" dirty="0">
                <a:solidFill>
                  <a:srgbClr val="1E4784"/>
                </a:solidFill>
                <a:latin typeface="Arial"/>
              </a:rPr>
              <a:t>Composite endpoint of death or thromboembolic event (MI, stroke or systemic embolism) or unplanned revascularization (PCI/CABG)</a:t>
            </a:r>
          </a:p>
        </p:txBody>
      </p:sp>
      <p:sp>
        <p:nvSpPr>
          <p:cNvPr id="78" name="Slide Number Placeholder 4"/>
          <p:cNvSpPr>
            <a:spLocks noGrp="1"/>
          </p:cNvSpPr>
          <p:nvPr>
            <p:ph type="sldNum" sz="quarter" idx="12"/>
          </p:nvPr>
        </p:nvSpPr>
        <p:spPr>
          <a:xfrm>
            <a:off x="7658100" y="5624514"/>
            <a:ext cx="342900" cy="273844"/>
          </a:xfrm>
        </p:spPr>
        <p:txBody>
          <a:bodyPr/>
          <a:lstStyle/>
          <a:p>
            <a:pPr defTabSz="342900"/>
            <a:fld id="{2066355A-084C-D24E-9AD2-7E4FC41EA627}" type="slidenum">
              <a:rPr lang="en-GB">
                <a:solidFill>
                  <a:srgbClr val="1E4784">
                    <a:tint val="75000"/>
                  </a:srgbClr>
                </a:solidFill>
                <a:latin typeface="Arial"/>
              </a:rPr>
              <a:pPr defTabSz="342900"/>
              <a:t>46</a:t>
            </a:fld>
            <a:endParaRPr lang="en-GB" dirty="0">
              <a:solidFill>
                <a:srgbClr val="1E4784">
                  <a:tint val="75000"/>
                </a:srgbClr>
              </a:solidFill>
              <a:latin typeface="Arial"/>
            </a:endParaRPr>
          </a:p>
        </p:txBody>
      </p:sp>
    </p:spTree>
    <p:extLst>
      <p:ext uri="{BB962C8B-B14F-4D97-AF65-F5344CB8AC3E}">
        <p14:creationId xmlns:p14="http://schemas.microsoft.com/office/powerpoint/2010/main" val="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10000"/>
                  </a:schemeClr>
                </a:solidFill>
              </a:rPr>
              <a:t>AUGUSTUS</a:t>
            </a:r>
            <a:endParaRPr lang="en-US" dirty="0">
              <a:solidFill>
                <a:schemeClr val="bg1">
                  <a:lumMod val="10000"/>
                </a:schemeClr>
              </a:solidFill>
            </a:endParaRPr>
          </a:p>
        </p:txBody>
      </p:sp>
      <p:grpSp>
        <p:nvGrpSpPr>
          <p:cNvPr id="3" name="Gruppo 2"/>
          <p:cNvGrpSpPr/>
          <p:nvPr/>
        </p:nvGrpSpPr>
        <p:grpSpPr>
          <a:xfrm>
            <a:off x="252055" y="1234852"/>
            <a:ext cx="8641120" cy="5172390"/>
            <a:chOff x="252055" y="1234852"/>
            <a:chExt cx="8641120" cy="5172390"/>
          </a:xfrm>
        </p:grpSpPr>
        <p:sp>
          <p:nvSpPr>
            <p:cNvPr id="11" name="Rectangle 10"/>
            <p:cNvSpPr/>
            <p:nvPr/>
          </p:nvSpPr>
          <p:spPr>
            <a:xfrm>
              <a:off x="254358" y="1234852"/>
              <a:ext cx="8635285" cy="4888649"/>
            </a:xfrm>
            <a:prstGeom prst="rect">
              <a:avLst/>
            </a:prstGeom>
            <a:solidFill>
              <a:schemeClr val="bg2">
                <a:lumMod val="95000"/>
              </a:schemeClr>
            </a:solidFill>
            <a:ln w="12700">
              <a:solidFill>
                <a:schemeClr val="bg1">
                  <a:lumMod val="10000"/>
                </a:schemeClr>
              </a:solidFill>
              <a:prstDash val="sysDash"/>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72000" rIns="0" bIns="72000" rtlCol="0" anchor="ctr">
              <a:noAutofit/>
            </a:bodyPr>
            <a:lstStyle/>
            <a:p>
              <a:pPr algn="ctr" eaLnBrk="0" hangingPunct="0">
                <a:lnSpc>
                  <a:spcPct val="80000"/>
                </a:lnSpc>
                <a:buSzPct val="100000"/>
              </a:pPr>
              <a:endParaRPr lang="en-GB" sz="1050" b="1" spc="150" dirty="0">
                <a:solidFill>
                  <a:srgbClr val="FFFFFF"/>
                </a:solidFill>
                <a:latin typeface="Calibri" panose="020F0502020204030204" pitchFamily="34" charset="0"/>
                <a:ea typeface="ＭＳ Ｐゴシック" charset="0"/>
              </a:endParaRPr>
            </a:p>
          </p:txBody>
        </p:sp>
        <p:sp>
          <p:nvSpPr>
            <p:cNvPr id="7" name="TextBox 6"/>
            <p:cNvSpPr txBox="1"/>
            <p:nvPr/>
          </p:nvSpPr>
          <p:spPr>
            <a:xfrm>
              <a:off x="256823" y="6123906"/>
              <a:ext cx="8636352" cy="283336"/>
            </a:xfrm>
            <a:prstGeom prst="rect">
              <a:avLst/>
            </a:prstGeom>
          </p:spPr>
          <p:txBody>
            <a:bodyPr lIns="0" tIns="0" rIns="0" bIns="0" anchor="b" anchorCtr="0"/>
            <a:lstStyle>
              <a:defPPr>
                <a:defRPr lang="en-GB"/>
              </a:defPPr>
              <a:lvl1pPr marL="0" indent="0" defTabSz="914400" eaLnBrk="1" fontAlgn="auto" latinLnBrk="0" hangingPunct="1">
                <a:lnSpc>
                  <a:spcPct val="90000"/>
                </a:lnSpc>
                <a:spcBef>
                  <a:spcPts val="1200"/>
                </a:spcBef>
                <a:spcAft>
                  <a:spcPts val="0"/>
                </a:spcAft>
                <a:buClr>
                  <a:schemeClr val="accent1"/>
                </a:buClr>
                <a:buSzPct val="75000"/>
                <a:buFontTx/>
                <a:buNone/>
                <a:defRPr sz="800" b="0" spc="20" baseline="0">
                  <a:solidFill>
                    <a:schemeClr val="accent4">
                      <a:lumMod val="50000"/>
                    </a:schemeClr>
                  </a:solidFill>
                  <a:latin typeface="Calibri" panose="020F0502020204030204" pitchFamily="34" charset="0"/>
                  <a:ea typeface="+mn-ea"/>
                </a:defRPr>
              </a:lvl1pPr>
              <a:lvl2pPr marL="0" indent="0" defTabSz="914400" eaLnBrk="1" latinLnBrk="0" hangingPunct="1">
                <a:lnSpc>
                  <a:spcPct val="90000"/>
                </a:lnSpc>
                <a:spcBef>
                  <a:spcPts val="1200"/>
                </a:spcBef>
                <a:spcAft>
                  <a:spcPts val="0"/>
                </a:spcAft>
                <a:buClr>
                  <a:schemeClr val="accent4"/>
                </a:buClr>
                <a:buSzPct val="100000"/>
                <a:buFont typeface="Wingdings 2" panose="05020102010507070707" pitchFamily="18" charset="2"/>
                <a:buNone/>
                <a:defRPr sz="800" b="0">
                  <a:solidFill>
                    <a:schemeClr val="accent6"/>
                  </a:solidFill>
                  <a:latin typeface="Calibri" panose="020F0502020204030204" pitchFamily="34" charset="0"/>
                  <a:ea typeface="+mn-ea"/>
                </a:defRPr>
              </a:lvl2pPr>
              <a:lvl3pPr marL="265113" indent="-265113" defTabSz="914400" eaLnBrk="1" latinLnBrk="0" hangingPunct="1">
                <a:lnSpc>
                  <a:spcPct val="90000"/>
                </a:lnSpc>
                <a:spcBef>
                  <a:spcPts val="1200"/>
                </a:spcBef>
                <a:spcAft>
                  <a:spcPts val="0"/>
                </a:spcAft>
                <a:buClr>
                  <a:schemeClr val="accent4"/>
                </a:buClr>
                <a:buSzPct val="100000"/>
                <a:buFont typeface="Wingdings 2" panose="05020102010507070707" pitchFamily="18" charset="2"/>
                <a:buChar char="¡"/>
                <a:tabLst/>
                <a:defRPr sz="800" b="0">
                  <a:solidFill>
                    <a:schemeClr val="accent6"/>
                  </a:solidFill>
                  <a:latin typeface="Calibri" panose="020F0502020204030204" pitchFamily="34" charset="0"/>
                  <a:ea typeface="+mn-ea"/>
                </a:defRPr>
              </a:lvl3pPr>
              <a:lvl4pPr marL="444500" indent="-179388" defTabSz="914400" eaLnBrk="1" latinLnBrk="0" hangingPunct="1">
                <a:lnSpc>
                  <a:spcPct val="90000"/>
                </a:lnSpc>
                <a:spcBef>
                  <a:spcPts val="600"/>
                </a:spcBef>
                <a:spcAft>
                  <a:spcPts val="0"/>
                </a:spcAft>
                <a:buClr>
                  <a:schemeClr val="accent6"/>
                </a:buClr>
                <a:buSzPct val="110000"/>
                <a:buFont typeface="Myriad Pro" pitchFamily="34" charset="0"/>
                <a:buChar char="–"/>
                <a:tabLst/>
                <a:defRPr sz="800" b="0">
                  <a:solidFill>
                    <a:schemeClr val="accent6"/>
                  </a:solidFill>
                  <a:latin typeface="Calibri" panose="020F0502020204030204" pitchFamily="34" charset="0"/>
                  <a:ea typeface="+mn-ea"/>
                </a:defRPr>
              </a:lvl4pPr>
              <a:lvl5pPr marL="715963" marR="0" indent="-177800" defTabSz="914400" eaLnBrk="1" fontAlgn="auto" latinLnBrk="0" hangingPunct="1">
                <a:lnSpc>
                  <a:spcPct val="90000"/>
                </a:lnSpc>
                <a:spcBef>
                  <a:spcPts val="600"/>
                </a:spcBef>
                <a:spcAft>
                  <a:spcPts val="0"/>
                </a:spcAft>
                <a:buClr>
                  <a:schemeClr val="accent4"/>
                </a:buClr>
                <a:buSzPct val="110000"/>
                <a:buFont typeface="Myriad Pro" pitchFamily="34" charset="0"/>
                <a:buChar char="–"/>
                <a:tabLst/>
                <a:defRPr sz="800" b="0">
                  <a:solidFill>
                    <a:schemeClr val="accent6"/>
                  </a:solidFill>
                  <a:latin typeface="Calibri" panose="020F0502020204030204" pitchFamily="34" charset="0"/>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a:buClr>
                  <a:srgbClr val="90B649"/>
                </a:buClr>
              </a:pPr>
              <a:r>
                <a:rPr lang="en-GB" i="1" dirty="0" smtClean="0">
                  <a:solidFill>
                    <a:srgbClr val="ECEEEF">
                      <a:lumMod val="50000"/>
                    </a:srgbClr>
                  </a:solidFill>
                </a:rPr>
                <a:t>Source</a:t>
              </a:r>
              <a:r>
                <a:rPr lang="en-GB" i="1" dirty="0">
                  <a:solidFill>
                    <a:srgbClr val="ECEEEF">
                      <a:lumMod val="50000"/>
                    </a:srgbClr>
                  </a:solidFill>
                </a:rPr>
                <a:t>: Clinicaltrials.gov </a:t>
              </a:r>
            </a:p>
          </p:txBody>
        </p:sp>
        <p:cxnSp>
          <p:nvCxnSpPr>
            <p:cNvPr id="12" name="Straight Arrow Connector 11"/>
            <p:cNvCxnSpPr>
              <a:stCxn id="24" idx="2"/>
              <a:endCxn id="14" idx="3"/>
            </p:cNvCxnSpPr>
            <p:nvPr/>
          </p:nvCxnSpPr>
          <p:spPr>
            <a:xfrm flipH="1">
              <a:off x="3248025" y="2604597"/>
              <a:ext cx="1323975" cy="845714"/>
            </a:xfrm>
            <a:prstGeom prst="straightConnector1">
              <a:avLst/>
            </a:prstGeom>
            <a:ln w="28575">
              <a:solidFill>
                <a:srgbClr val="0072B8"/>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770311" y="3284984"/>
              <a:ext cx="1477714" cy="330654"/>
            </a:xfrm>
            <a:prstGeom prst="rect">
              <a:avLst/>
            </a:prstGeom>
            <a:solidFill>
              <a:schemeClr val="accent1"/>
            </a:solidFill>
            <a:ln>
              <a:solidFill>
                <a:schemeClr val="accent6"/>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a:solidFill>
                    <a:srgbClr val="EFF5F8">
                      <a:lumMod val="10000"/>
                    </a:srgbClr>
                  </a:solidFill>
                  <a:latin typeface="Calibri" pitchFamily="34" charset="0"/>
                  <a:cs typeface="Arial" pitchFamily="34" charset="0"/>
                </a:rPr>
                <a:t>APIXABAN</a:t>
              </a:r>
            </a:p>
          </p:txBody>
        </p:sp>
        <p:sp>
          <p:nvSpPr>
            <p:cNvPr id="15" name="Folded Corner 14"/>
            <p:cNvSpPr/>
            <p:nvPr/>
          </p:nvSpPr>
          <p:spPr>
            <a:xfrm>
              <a:off x="428888" y="1386057"/>
              <a:ext cx="2846968" cy="1538888"/>
            </a:xfrm>
            <a:prstGeom prst="foldedCorner">
              <a:avLst/>
            </a:prstGeom>
            <a:gradFill>
              <a:gsLst>
                <a:gs pos="100000">
                  <a:srgbClr val="FAFBFE"/>
                </a:gs>
                <a:gs pos="0">
                  <a:schemeClr val="bg2"/>
                </a:gs>
                <a:gs pos="0">
                  <a:schemeClr val="bg2"/>
                </a:gs>
              </a:gsLst>
              <a:lin ang="0" scaled="1"/>
            </a:gradFill>
            <a:ln w="12700">
              <a:solidFill>
                <a:schemeClr val="accent4"/>
              </a:solidFill>
            </a:ln>
            <a:effectLst>
              <a:outerShdw dist="76200" dir="2700000" algn="tl"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44000" rIns="108000" bIns="72000" numCol="1" spcCol="0" rtlCol="0" fromWordArt="0" anchor="t" anchorCtr="0" forceAA="0" compatLnSpc="1">
              <a:prstTxWarp prst="textNoShape">
                <a:avLst/>
              </a:prstTxWarp>
              <a:noAutofit/>
            </a:bodyPr>
            <a:lstStyle/>
            <a:p>
              <a:pPr fontAlgn="base">
                <a:lnSpc>
                  <a:spcPct val="95000"/>
                </a:lnSpc>
                <a:spcBef>
                  <a:spcPct val="0"/>
                </a:spcBef>
                <a:spcAft>
                  <a:spcPts val="200"/>
                </a:spcAft>
                <a:buClr>
                  <a:srgbClr val="8FDCF4"/>
                </a:buClr>
              </a:pPr>
              <a:r>
                <a:rPr lang="en-US" sz="1600" b="1" spc="50" dirty="0">
                  <a:solidFill>
                    <a:srgbClr val="4CAFE3"/>
                  </a:solidFill>
                  <a:latin typeface="Calibri" pitchFamily="34" charset="0"/>
                  <a:cs typeface="Arial" pitchFamily="34" charset="0"/>
                </a:rPr>
                <a:t>INCLUSION</a:t>
              </a:r>
            </a:p>
            <a:p>
              <a:pPr marL="85725" indent="-8572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Atrial fibrillation</a:t>
              </a:r>
            </a:p>
            <a:p>
              <a:pPr marL="85725" indent="-8572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Physician decision that oral anticoagulant is indicated</a:t>
              </a:r>
            </a:p>
            <a:p>
              <a:pPr marL="85725" indent="-8572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ACS or PCI planned P2Y12 inhibitor for 6 months within 2 weeks after PCI or ACS</a:t>
              </a:r>
            </a:p>
          </p:txBody>
        </p:sp>
        <p:sp>
          <p:nvSpPr>
            <p:cNvPr id="16" name="Folded Corner 15"/>
            <p:cNvSpPr/>
            <p:nvPr/>
          </p:nvSpPr>
          <p:spPr>
            <a:xfrm>
              <a:off x="5868144" y="1386057"/>
              <a:ext cx="2846968" cy="1538888"/>
            </a:xfrm>
            <a:prstGeom prst="foldedCorner">
              <a:avLst/>
            </a:prstGeom>
            <a:gradFill>
              <a:gsLst>
                <a:gs pos="100000">
                  <a:srgbClr val="FAFBFE"/>
                </a:gs>
                <a:gs pos="0">
                  <a:schemeClr val="bg2"/>
                </a:gs>
                <a:gs pos="0">
                  <a:schemeClr val="bg2"/>
                </a:gs>
              </a:gsLst>
              <a:lin ang="0" scaled="1"/>
            </a:gradFill>
            <a:ln w="12700">
              <a:solidFill>
                <a:schemeClr val="accent4"/>
              </a:solidFill>
            </a:ln>
            <a:effectLst>
              <a:outerShdw dist="76200" dir="2700000" algn="tl"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44000" rIns="108000" bIns="72000" numCol="1" spcCol="0" rtlCol="0" fromWordArt="0" anchor="t" anchorCtr="0" forceAA="0" compatLnSpc="1">
              <a:prstTxWarp prst="textNoShape">
                <a:avLst/>
              </a:prstTxWarp>
              <a:noAutofit/>
            </a:bodyPr>
            <a:lstStyle/>
            <a:p>
              <a:pPr fontAlgn="base">
                <a:lnSpc>
                  <a:spcPct val="95000"/>
                </a:lnSpc>
                <a:spcBef>
                  <a:spcPct val="0"/>
                </a:spcBef>
                <a:spcAft>
                  <a:spcPts val="200"/>
                </a:spcAft>
                <a:buClr>
                  <a:srgbClr val="8FDCF4"/>
                </a:buClr>
              </a:pPr>
              <a:r>
                <a:rPr lang="en-US" sz="1600" b="1" spc="50" dirty="0">
                  <a:solidFill>
                    <a:srgbClr val="4CAFE3"/>
                  </a:solidFill>
                  <a:latin typeface="Calibri" pitchFamily="34" charset="0"/>
                  <a:cs typeface="Arial" pitchFamily="34" charset="0"/>
                </a:rPr>
                <a:t>EXCLUSION</a:t>
              </a:r>
            </a:p>
            <a:p>
              <a:pPr marL="85725" indent="-8572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Contraindication to dual-antiplatelet therapy (</a:t>
              </a:r>
              <a:r>
                <a:rPr lang="en-GB" sz="1200" dirty="0" err="1">
                  <a:solidFill>
                    <a:srgbClr val="ECEEEF">
                      <a:lumMod val="50000"/>
                    </a:srgbClr>
                  </a:solidFill>
                  <a:latin typeface="Calibri" pitchFamily="34" charset="0"/>
                  <a:cs typeface="Arial" pitchFamily="34" charset="0"/>
                </a:rPr>
                <a:t>DAPT</a:t>
              </a:r>
              <a:r>
                <a:rPr lang="en-GB" sz="1200" dirty="0">
                  <a:solidFill>
                    <a:srgbClr val="ECEEEF">
                      <a:lumMod val="50000"/>
                    </a:srgbClr>
                  </a:solidFill>
                  <a:latin typeface="Calibri" pitchFamily="34" charset="0"/>
                  <a:cs typeface="Arial" pitchFamily="34" charset="0"/>
                </a:rPr>
                <a:t>)</a:t>
              </a:r>
            </a:p>
            <a:p>
              <a:pPr marL="85725" indent="-8572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Other reason for </a:t>
              </a:r>
              <a:r>
                <a:rPr lang="en-GB" sz="1200" dirty="0" err="1">
                  <a:solidFill>
                    <a:srgbClr val="ECEEEF">
                      <a:lumMod val="50000"/>
                    </a:srgbClr>
                  </a:solidFill>
                  <a:latin typeface="Calibri" pitchFamily="34" charset="0"/>
                  <a:cs typeface="Arial" pitchFamily="34" charset="0"/>
                </a:rPr>
                <a:t>VKA</a:t>
              </a:r>
              <a:r>
                <a:rPr lang="en-GB" sz="1200" dirty="0">
                  <a:solidFill>
                    <a:srgbClr val="ECEEEF">
                      <a:lumMod val="50000"/>
                    </a:srgbClr>
                  </a:solidFill>
                  <a:latin typeface="Calibri" pitchFamily="34" charset="0"/>
                  <a:cs typeface="Arial" pitchFamily="34" charset="0"/>
                </a:rPr>
                <a:t> (e.g. prosthetic valve, mod/</a:t>
              </a:r>
              <a:r>
                <a:rPr lang="en-GB" sz="1200" dirty="0" err="1">
                  <a:solidFill>
                    <a:srgbClr val="ECEEEF">
                      <a:lumMod val="50000"/>
                    </a:srgbClr>
                  </a:solidFill>
                  <a:latin typeface="Calibri" pitchFamily="34" charset="0"/>
                  <a:cs typeface="Arial" pitchFamily="34" charset="0"/>
                </a:rPr>
                <a:t>sev</a:t>
              </a:r>
              <a:r>
                <a:rPr lang="en-GB" sz="1200" dirty="0">
                  <a:solidFill>
                    <a:srgbClr val="ECEEEF">
                      <a:lumMod val="50000"/>
                    </a:srgbClr>
                  </a:solidFill>
                  <a:latin typeface="Calibri" pitchFamily="34" charset="0"/>
                  <a:cs typeface="Arial" pitchFamily="34" charset="0"/>
                </a:rPr>
                <a:t> mitral stenosis)</a:t>
              </a:r>
            </a:p>
            <a:p>
              <a:pPr marL="85725" indent="-85725" fontAlgn="base">
                <a:lnSpc>
                  <a:spcPct val="95000"/>
                </a:lnSpc>
                <a:spcBef>
                  <a:spcPct val="0"/>
                </a:spcBef>
                <a:spcAft>
                  <a:spcPts val="200"/>
                </a:spcAft>
                <a:buClr>
                  <a:srgbClr val="8FDCF4"/>
                </a:buClr>
                <a:buFont typeface="Arial" panose="020B0604020202020204" pitchFamily="34" charset="0"/>
                <a:buChar char="•"/>
              </a:pPr>
              <a:r>
                <a:rPr lang="en-GB" sz="1200" dirty="0" err="1">
                  <a:solidFill>
                    <a:srgbClr val="ECEEEF">
                      <a:lumMod val="50000"/>
                    </a:srgbClr>
                  </a:solidFill>
                  <a:latin typeface="Calibri" pitchFamily="34" charset="0"/>
                  <a:cs typeface="Arial" pitchFamily="34" charset="0"/>
                </a:rPr>
                <a:t>CABG</a:t>
              </a:r>
              <a:endParaRPr lang="en-GB" sz="1200" dirty="0">
                <a:solidFill>
                  <a:srgbClr val="ECEEEF">
                    <a:lumMod val="50000"/>
                  </a:srgbClr>
                </a:solidFill>
                <a:latin typeface="Calibri" pitchFamily="34" charset="0"/>
                <a:cs typeface="Arial" pitchFamily="34" charset="0"/>
              </a:endParaRPr>
            </a:p>
          </p:txBody>
        </p:sp>
        <p:sp>
          <p:nvSpPr>
            <p:cNvPr id="18" name="Rectangle 17"/>
            <p:cNvSpPr/>
            <p:nvPr/>
          </p:nvSpPr>
          <p:spPr>
            <a:xfrm>
              <a:off x="5868144" y="3284984"/>
              <a:ext cx="1477714" cy="330654"/>
            </a:xfrm>
            <a:prstGeom prst="rect">
              <a:avLst/>
            </a:prstGeom>
            <a:solidFill>
              <a:schemeClr val="accent2"/>
            </a:solidFill>
            <a:ln>
              <a:solidFill>
                <a:schemeClr val="accent2">
                  <a:lumMod val="40000"/>
                  <a:lumOff val="60000"/>
                </a:schemeClr>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err="1">
                  <a:solidFill>
                    <a:srgbClr val="EFF5F8">
                      <a:lumMod val="10000"/>
                    </a:srgbClr>
                  </a:solidFill>
                  <a:latin typeface="Calibri" pitchFamily="34" charset="0"/>
                  <a:cs typeface="Arial" pitchFamily="34" charset="0"/>
                </a:rPr>
                <a:t>VKA</a:t>
              </a:r>
              <a:endParaRPr lang="en-GB" sz="1600" b="1" spc="50" dirty="0">
                <a:solidFill>
                  <a:srgbClr val="EFF5F8">
                    <a:lumMod val="10000"/>
                  </a:srgbClr>
                </a:solidFill>
                <a:latin typeface="Calibri" pitchFamily="34" charset="0"/>
                <a:cs typeface="Arial" pitchFamily="34" charset="0"/>
              </a:endParaRPr>
            </a:p>
          </p:txBody>
        </p:sp>
        <p:sp>
          <p:nvSpPr>
            <p:cNvPr id="19" name="Rectangle 18"/>
            <p:cNvSpPr/>
            <p:nvPr/>
          </p:nvSpPr>
          <p:spPr>
            <a:xfrm>
              <a:off x="1101638" y="5546618"/>
              <a:ext cx="1172666" cy="330654"/>
            </a:xfrm>
            <a:prstGeom prst="rect">
              <a:avLst/>
            </a:prstGeom>
            <a:solidFill>
              <a:srgbClr val="FFFF00"/>
            </a:solidFill>
            <a:ln>
              <a:solidFill>
                <a:schemeClr val="accent3">
                  <a:lumMod val="60000"/>
                  <a:lumOff val="40000"/>
                </a:schemeClr>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err="1">
                  <a:solidFill>
                    <a:srgbClr val="EFF5F8">
                      <a:lumMod val="10000"/>
                    </a:srgbClr>
                  </a:solidFill>
                  <a:latin typeface="Calibri" pitchFamily="34" charset="0"/>
                  <a:cs typeface="Arial" pitchFamily="34" charset="0"/>
                </a:rPr>
                <a:t>ASA</a:t>
              </a:r>
              <a:endParaRPr lang="en-GB" sz="1600" b="1" spc="50" dirty="0">
                <a:solidFill>
                  <a:srgbClr val="EFF5F8">
                    <a:lumMod val="10000"/>
                  </a:srgbClr>
                </a:solidFill>
                <a:latin typeface="Calibri" pitchFamily="34" charset="0"/>
                <a:cs typeface="Arial" pitchFamily="34" charset="0"/>
              </a:endParaRPr>
            </a:p>
          </p:txBody>
        </p:sp>
        <p:sp>
          <p:nvSpPr>
            <p:cNvPr id="20" name="Rectangle 19"/>
            <p:cNvSpPr/>
            <p:nvPr/>
          </p:nvSpPr>
          <p:spPr>
            <a:xfrm>
              <a:off x="2744031" y="5546618"/>
              <a:ext cx="1172666" cy="330654"/>
            </a:xfrm>
            <a:prstGeom prst="rect">
              <a:avLst/>
            </a:prstGeom>
            <a:solidFill>
              <a:srgbClr val="FF0000"/>
            </a:solidFill>
            <a:ln>
              <a:solidFill>
                <a:schemeClr val="accent4">
                  <a:lumMod val="75000"/>
                </a:schemeClr>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a:solidFill>
                    <a:srgbClr val="EFF5F8">
                      <a:lumMod val="10000"/>
                    </a:srgbClr>
                  </a:solidFill>
                  <a:latin typeface="Calibri" pitchFamily="34" charset="0"/>
                  <a:cs typeface="Arial" pitchFamily="34" charset="0"/>
                </a:rPr>
                <a:t>PLACEBO</a:t>
              </a:r>
            </a:p>
          </p:txBody>
        </p:sp>
        <p:sp>
          <p:nvSpPr>
            <p:cNvPr id="21" name="Rectangle 20"/>
            <p:cNvSpPr/>
            <p:nvPr/>
          </p:nvSpPr>
          <p:spPr>
            <a:xfrm>
              <a:off x="5199471" y="5546618"/>
              <a:ext cx="1172666" cy="330654"/>
            </a:xfrm>
            <a:prstGeom prst="rect">
              <a:avLst/>
            </a:prstGeom>
            <a:solidFill>
              <a:srgbClr val="FFFF00"/>
            </a:solidFill>
            <a:ln>
              <a:solidFill>
                <a:schemeClr val="accent3">
                  <a:lumMod val="60000"/>
                  <a:lumOff val="40000"/>
                </a:schemeClr>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err="1">
                  <a:solidFill>
                    <a:srgbClr val="EFF5F8">
                      <a:lumMod val="10000"/>
                    </a:srgbClr>
                  </a:solidFill>
                  <a:latin typeface="Calibri" pitchFamily="34" charset="0"/>
                  <a:cs typeface="Arial" pitchFamily="34" charset="0"/>
                </a:rPr>
                <a:t>ASA</a:t>
              </a:r>
              <a:endParaRPr lang="en-GB" sz="1600" b="1" spc="50" dirty="0">
                <a:solidFill>
                  <a:srgbClr val="EFF5F8">
                    <a:lumMod val="10000"/>
                  </a:srgbClr>
                </a:solidFill>
                <a:latin typeface="Calibri" pitchFamily="34" charset="0"/>
                <a:cs typeface="Arial" pitchFamily="34" charset="0"/>
              </a:endParaRPr>
            </a:p>
          </p:txBody>
        </p:sp>
        <p:sp>
          <p:nvSpPr>
            <p:cNvPr id="22" name="Rectangle 21"/>
            <p:cNvSpPr/>
            <p:nvPr/>
          </p:nvSpPr>
          <p:spPr>
            <a:xfrm>
              <a:off x="6841864" y="5546618"/>
              <a:ext cx="1172666" cy="330654"/>
            </a:xfrm>
            <a:prstGeom prst="rect">
              <a:avLst/>
            </a:prstGeom>
            <a:solidFill>
              <a:srgbClr val="FF0000"/>
            </a:solidFill>
            <a:ln>
              <a:solidFill>
                <a:schemeClr val="accent4">
                  <a:lumMod val="75000"/>
                </a:schemeClr>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a:solidFill>
                    <a:srgbClr val="EFF5F8">
                      <a:lumMod val="10000"/>
                    </a:srgbClr>
                  </a:solidFill>
                  <a:latin typeface="Calibri" pitchFamily="34" charset="0"/>
                  <a:cs typeface="Arial" pitchFamily="34" charset="0"/>
                </a:rPr>
                <a:t>PLACEBO</a:t>
              </a:r>
            </a:p>
          </p:txBody>
        </p:sp>
        <p:sp>
          <p:nvSpPr>
            <p:cNvPr id="23" name="Rectangle 22"/>
            <p:cNvSpPr/>
            <p:nvPr/>
          </p:nvSpPr>
          <p:spPr>
            <a:xfrm>
              <a:off x="3563888" y="3789040"/>
              <a:ext cx="2016224" cy="1507744"/>
            </a:xfrm>
            <a:prstGeom prst="rect">
              <a:avLst/>
            </a:prstGeom>
            <a:gradFill>
              <a:gsLst>
                <a:gs pos="100000">
                  <a:srgbClr val="FAFBFE"/>
                </a:gs>
                <a:gs pos="0">
                  <a:schemeClr val="bg2"/>
                </a:gs>
                <a:gs pos="0">
                  <a:schemeClr val="bg2"/>
                </a:gs>
              </a:gsLst>
              <a:lin ang="0" scaled="1"/>
            </a:gradFill>
            <a:ln w="12700">
              <a:solidFill>
                <a:schemeClr val="accent4"/>
              </a:solidFill>
            </a:ln>
            <a:effectLst>
              <a:outerShdw dist="76200" dir="2700000" algn="tl"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marL="142875" indent="-14287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P2Y12 inhibitor for all patients x 6 months</a:t>
              </a:r>
            </a:p>
            <a:p>
              <a:pPr fontAlgn="base">
                <a:lnSpc>
                  <a:spcPct val="95000"/>
                </a:lnSpc>
                <a:spcBef>
                  <a:spcPct val="0"/>
                </a:spcBef>
                <a:spcAft>
                  <a:spcPts val="200"/>
                </a:spcAft>
                <a:buClr>
                  <a:srgbClr val="8FDCF4"/>
                </a:buClr>
              </a:pPr>
              <a:endParaRPr lang="en-GB" sz="1200" dirty="0">
                <a:solidFill>
                  <a:srgbClr val="ECEEEF">
                    <a:lumMod val="50000"/>
                  </a:srgbClr>
                </a:solidFill>
                <a:latin typeface="Calibri" pitchFamily="34" charset="0"/>
                <a:cs typeface="Arial" pitchFamily="34" charset="0"/>
              </a:endParaRPr>
            </a:p>
            <a:p>
              <a:pPr marL="142875" indent="-142875" fontAlgn="base">
                <a:lnSpc>
                  <a:spcPct val="95000"/>
                </a:lnSpc>
                <a:spcBef>
                  <a:spcPct val="0"/>
                </a:spcBef>
                <a:spcAft>
                  <a:spcPts val="200"/>
                </a:spcAft>
                <a:buClr>
                  <a:srgbClr val="8FDCF4"/>
                </a:buClr>
                <a:buFont typeface="Arial" panose="020B0604020202020204" pitchFamily="34" charset="0"/>
                <a:buChar char="•"/>
              </a:pPr>
              <a:r>
                <a:rPr lang="en-GB" sz="1200" dirty="0">
                  <a:solidFill>
                    <a:srgbClr val="ECEEEF">
                      <a:lumMod val="50000"/>
                    </a:srgbClr>
                  </a:solidFill>
                  <a:latin typeface="Calibri" pitchFamily="34" charset="0"/>
                  <a:cs typeface="Arial" pitchFamily="34" charset="0"/>
                </a:rPr>
                <a:t>Aspirin versus placebo after randomisation</a:t>
              </a:r>
            </a:p>
          </p:txBody>
        </p:sp>
        <p:sp>
          <p:nvSpPr>
            <p:cNvPr id="24" name="Rectangle 23"/>
            <p:cNvSpPr/>
            <p:nvPr/>
          </p:nvSpPr>
          <p:spPr>
            <a:xfrm>
              <a:off x="3833143" y="1706405"/>
              <a:ext cx="1477714" cy="898192"/>
            </a:xfrm>
            <a:prstGeom prst="rect">
              <a:avLst/>
            </a:prstGeom>
            <a:solidFill>
              <a:schemeClr val="tx2"/>
            </a:solidFill>
            <a:ln>
              <a:solidFill>
                <a:srgbClr val="0072B8"/>
              </a:solidFill>
            </a:ln>
            <a:effectLst>
              <a:outerShdw blurRad="50800" dist="38100" dir="5400000" algn="t" rotWithShape="0">
                <a:schemeClr val="accent4">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36000" numCol="1" spcCol="0" rtlCol="0" fromWordArt="0" anchor="ctr" anchorCtr="0" forceAA="0" compatLnSpc="1">
              <a:prstTxWarp prst="textNoShape">
                <a:avLst/>
              </a:prstTxWarp>
              <a:noAutofit/>
            </a:bodyPr>
            <a:lstStyle/>
            <a:p>
              <a:pPr algn="ctr" fontAlgn="base">
                <a:lnSpc>
                  <a:spcPct val="90000"/>
                </a:lnSpc>
                <a:spcBef>
                  <a:spcPct val="0"/>
                </a:spcBef>
                <a:spcAft>
                  <a:spcPct val="0"/>
                </a:spcAft>
              </a:pPr>
              <a:r>
                <a:rPr lang="en-GB" sz="1600" b="1" spc="50" dirty="0">
                  <a:solidFill>
                    <a:srgbClr val="FFFFFF"/>
                  </a:solidFill>
                  <a:latin typeface="Calibri" pitchFamily="34" charset="0"/>
                  <a:cs typeface="Arial" pitchFamily="34" charset="0"/>
                </a:rPr>
                <a:t>RANDOMISE</a:t>
              </a:r>
            </a:p>
            <a:p>
              <a:pPr algn="ctr" fontAlgn="base">
                <a:lnSpc>
                  <a:spcPct val="90000"/>
                </a:lnSpc>
                <a:spcBef>
                  <a:spcPct val="0"/>
                </a:spcBef>
                <a:spcAft>
                  <a:spcPct val="0"/>
                </a:spcAft>
              </a:pPr>
              <a:r>
                <a:rPr lang="en-GB" sz="1200" spc="50" dirty="0">
                  <a:solidFill>
                    <a:srgbClr val="FFFFFF"/>
                  </a:solidFill>
                  <a:latin typeface="Calibri" pitchFamily="34" charset="0"/>
                  <a:cs typeface="Arial" pitchFamily="34" charset="0"/>
                </a:rPr>
                <a:t>n=4,600</a:t>
              </a:r>
            </a:p>
            <a:p>
              <a:pPr algn="ctr" fontAlgn="base">
                <a:lnSpc>
                  <a:spcPct val="90000"/>
                </a:lnSpc>
                <a:spcBef>
                  <a:spcPct val="0"/>
                </a:spcBef>
                <a:spcAft>
                  <a:spcPct val="0"/>
                </a:spcAft>
              </a:pPr>
              <a:r>
                <a:rPr lang="en-GB" sz="1200" spc="50" dirty="0">
                  <a:solidFill>
                    <a:srgbClr val="FFFFFF"/>
                  </a:solidFill>
                  <a:latin typeface="Calibri" pitchFamily="34" charset="0"/>
                  <a:cs typeface="Arial" pitchFamily="34" charset="0"/>
                </a:rPr>
                <a:t>Patients</a:t>
              </a:r>
            </a:p>
          </p:txBody>
        </p:sp>
        <p:cxnSp>
          <p:nvCxnSpPr>
            <p:cNvPr id="28" name="Straight Arrow Connector 27"/>
            <p:cNvCxnSpPr>
              <a:stCxn id="24" idx="2"/>
              <a:endCxn id="18" idx="1"/>
            </p:cNvCxnSpPr>
            <p:nvPr/>
          </p:nvCxnSpPr>
          <p:spPr>
            <a:xfrm>
              <a:off x="4572000" y="2604597"/>
              <a:ext cx="1296144" cy="845714"/>
            </a:xfrm>
            <a:prstGeom prst="straightConnector1">
              <a:avLst/>
            </a:prstGeom>
            <a:ln w="28575">
              <a:solidFill>
                <a:srgbClr val="0072B8"/>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4" idx="2"/>
              <a:endCxn id="19" idx="0"/>
            </p:cNvCxnSpPr>
            <p:nvPr/>
          </p:nvCxnSpPr>
          <p:spPr>
            <a:xfrm flipH="1">
              <a:off x="1687971" y="3615638"/>
              <a:ext cx="821197" cy="1930980"/>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4" idx="2"/>
              <a:endCxn id="20" idx="0"/>
            </p:cNvCxnSpPr>
            <p:nvPr/>
          </p:nvCxnSpPr>
          <p:spPr>
            <a:xfrm>
              <a:off x="2509168" y="3615638"/>
              <a:ext cx="821196" cy="1930980"/>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18" idx="2"/>
              <a:endCxn id="21" idx="0"/>
            </p:cNvCxnSpPr>
            <p:nvPr/>
          </p:nvCxnSpPr>
          <p:spPr>
            <a:xfrm flipH="1">
              <a:off x="5785804" y="3615638"/>
              <a:ext cx="821197" cy="1930980"/>
            </a:xfrm>
            <a:prstGeom prst="straightConnector1">
              <a:avLst/>
            </a:prstGeom>
            <a:ln w="28575">
              <a:solidFill>
                <a:schemeClr val="accent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8" idx="2"/>
              <a:endCxn id="22" idx="0"/>
            </p:cNvCxnSpPr>
            <p:nvPr/>
          </p:nvCxnSpPr>
          <p:spPr>
            <a:xfrm>
              <a:off x="6607001" y="3615638"/>
              <a:ext cx="821196" cy="1930980"/>
            </a:xfrm>
            <a:prstGeom prst="straightConnector1">
              <a:avLst/>
            </a:prstGeom>
            <a:ln w="28575">
              <a:solidFill>
                <a:schemeClr val="accent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52055" y="5976258"/>
              <a:ext cx="8636352" cy="283336"/>
            </a:xfrm>
            <a:prstGeom prst="rect">
              <a:avLst/>
            </a:prstGeom>
          </p:spPr>
          <p:txBody>
            <a:bodyPr lIns="0" tIns="0" rIns="0" bIns="0" anchor="b" anchorCtr="0"/>
            <a:lstStyle>
              <a:defPPr>
                <a:defRPr lang="en-GB"/>
              </a:defPPr>
              <a:lvl1pPr marL="0" indent="0" defTabSz="914400" eaLnBrk="1" fontAlgn="auto" latinLnBrk="0" hangingPunct="1">
                <a:lnSpc>
                  <a:spcPct val="90000"/>
                </a:lnSpc>
                <a:spcBef>
                  <a:spcPts val="1200"/>
                </a:spcBef>
                <a:spcAft>
                  <a:spcPts val="0"/>
                </a:spcAft>
                <a:buClr>
                  <a:schemeClr val="accent1"/>
                </a:buClr>
                <a:buSzPct val="75000"/>
                <a:buFontTx/>
                <a:buNone/>
                <a:defRPr sz="800" b="0" spc="20" baseline="0">
                  <a:solidFill>
                    <a:schemeClr val="accent4">
                      <a:lumMod val="50000"/>
                    </a:schemeClr>
                  </a:solidFill>
                  <a:latin typeface="Calibri" panose="020F0502020204030204" pitchFamily="34" charset="0"/>
                  <a:ea typeface="+mn-ea"/>
                </a:defRPr>
              </a:lvl1pPr>
              <a:lvl2pPr marL="0" indent="0" defTabSz="914400" eaLnBrk="1" latinLnBrk="0" hangingPunct="1">
                <a:lnSpc>
                  <a:spcPct val="90000"/>
                </a:lnSpc>
                <a:spcBef>
                  <a:spcPts val="1200"/>
                </a:spcBef>
                <a:spcAft>
                  <a:spcPts val="0"/>
                </a:spcAft>
                <a:buClr>
                  <a:schemeClr val="accent4"/>
                </a:buClr>
                <a:buSzPct val="100000"/>
                <a:buFont typeface="Wingdings 2" panose="05020102010507070707" pitchFamily="18" charset="2"/>
                <a:buNone/>
                <a:defRPr sz="800" b="0">
                  <a:solidFill>
                    <a:schemeClr val="accent6"/>
                  </a:solidFill>
                  <a:latin typeface="Calibri" panose="020F0502020204030204" pitchFamily="34" charset="0"/>
                  <a:ea typeface="+mn-ea"/>
                </a:defRPr>
              </a:lvl2pPr>
              <a:lvl3pPr marL="265113" indent="-265113" defTabSz="914400" eaLnBrk="1" latinLnBrk="0" hangingPunct="1">
                <a:lnSpc>
                  <a:spcPct val="90000"/>
                </a:lnSpc>
                <a:spcBef>
                  <a:spcPts val="1200"/>
                </a:spcBef>
                <a:spcAft>
                  <a:spcPts val="0"/>
                </a:spcAft>
                <a:buClr>
                  <a:schemeClr val="accent4"/>
                </a:buClr>
                <a:buSzPct val="100000"/>
                <a:buFont typeface="Wingdings 2" panose="05020102010507070707" pitchFamily="18" charset="2"/>
                <a:buChar char="¡"/>
                <a:tabLst/>
                <a:defRPr sz="800" b="0">
                  <a:solidFill>
                    <a:schemeClr val="accent6"/>
                  </a:solidFill>
                  <a:latin typeface="Calibri" panose="020F0502020204030204" pitchFamily="34" charset="0"/>
                  <a:ea typeface="+mn-ea"/>
                </a:defRPr>
              </a:lvl3pPr>
              <a:lvl4pPr marL="444500" indent="-179388" defTabSz="914400" eaLnBrk="1" latinLnBrk="0" hangingPunct="1">
                <a:lnSpc>
                  <a:spcPct val="90000"/>
                </a:lnSpc>
                <a:spcBef>
                  <a:spcPts val="600"/>
                </a:spcBef>
                <a:spcAft>
                  <a:spcPts val="0"/>
                </a:spcAft>
                <a:buClr>
                  <a:schemeClr val="accent6"/>
                </a:buClr>
                <a:buSzPct val="110000"/>
                <a:buFont typeface="Myriad Pro" pitchFamily="34" charset="0"/>
                <a:buChar char="–"/>
                <a:tabLst/>
                <a:defRPr sz="800" b="0">
                  <a:solidFill>
                    <a:schemeClr val="accent6"/>
                  </a:solidFill>
                  <a:latin typeface="Calibri" panose="020F0502020204030204" pitchFamily="34" charset="0"/>
                  <a:ea typeface="+mn-ea"/>
                </a:defRPr>
              </a:lvl4pPr>
              <a:lvl5pPr marL="715963" marR="0" indent="-177800" defTabSz="914400" eaLnBrk="1" fontAlgn="auto" latinLnBrk="0" hangingPunct="1">
                <a:lnSpc>
                  <a:spcPct val="90000"/>
                </a:lnSpc>
                <a:spcBef>
                  <a:spcPts val="600"/>
                </a:spcBef>
                <a:spcAft>
                  <a:spcPts val="0"/>
                </a:spcAft>
                <a:buClr>
                  <a:schemeClr val="accent4"/>
                </a:buClr>
                <a:buSzPct val="110000"/>
                <a:buFont typeface="Myriad Pro" pitchFamily="34" charset="0"/>
                <a:buChar char="–"/>
                <a:tabLst/>
                <a:defRPr sz="800" b="0">
                  <a:solidFill>
                    <a:schemeClr val="accent6"/>
                  </a:solidFill>
                  <a:latin typeface="Calibri" panose="020F0502020204030204" pitchFamily="34" charset="0"/>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a:buClr>
                  <a:srgbClr val="90B649"/>
                </a:buClr>
              </a:pPr>
              <a:r>
                <a:rPr lang="en-GB" i="1" dirty="0" smtClean="0">
                  <a:solidFill>
                    <a:srgbClr val="ECEEEF">
                      <a:lumMod val="50000"/>
                    </a:srgbClr>
                  </a:solidFill>
                </a:rPr>
                <a:t>CABG, coronary </a:t>
              </a:r>
              <a:r>
                <a:rPr lang="en-GB" i="1" dirty="0">
                  <a:solidFill>
                    <a:srgbClr val="ECEEEF">
                      <a:lumMod val="50000"/>
                    </a:srgbClr>
                  </a:solidFill>
                </a:rPr>
                <a:t>artery bypass graft </a:t>
              </a:r>
            </a:p>
          </p:txBody>
        </p:sp>
      </p:grpSp>
    </p:spTree>
    <p:extLst>
      <p:ext uri="{BB962C8B-B14F-4D97-AF65-F5344CB8AC3E}">
        <p14:creationId xmlns:p14="http://schemas.microsoft.com/office/powerpoint/2010/main" val="282475249"/>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36081" y="1085433"/>
            <a:ext cx="4107919" cy="2289381"/>
          </a:xfrm>
        </p:spPr>
        <p:txBody>
          <a:bodyPr/>
          <a:lstStyle/>
          <a:p>
            <a:r>
              <a:rPr lang="it-IT" sz="2133" dirty="0">
                <a:solidFill>
                  <a:schemeClr val="bg1">
                    <a:lumMod val="75000"/>
                  </a:schemeClr>
                </a:solidFill>
              </a:rPr>
              <a:t>Pazienti anziani: </a:t>
            </a:r>
          </a:p>
          <a:p>
            <a:pPr marL="0" indent="0">
              <a:buNone/>
            </a:pPr>
            <a:r>
              <a:rPr lang="it-IT" sz="2133" dirty="0">
                <a:solidFill>
                  <a:schemeClr val="bg1">
                    <a:lumMod val="75000"/>
                  </a:schemeClr>
                </a:solidFill>
              </a:rPr>
              <a:t>     anticoagulazione? </a:t>
            </a:r>
          </a:p>
          <a:p>
            <a:pPr marL="0" indent="0">
              <a:buNone/>
            </a:pPr>
            <a:r>
              <a:rPr lang="it-IT" sz="2133" dirty="0">
                <a:solidFill>
                  <a:schemeClr val="bg1">
                    <a:lumMod val="75000"/>
                  </a:schemeClr>
                </a:solidFill>
              </a:rPr>
              <a:t>     bassa dose sempre?</a:t>
            </a:r>
          </a:p>
          <a:p>
            <a:endParaRPr lang="it-IT" sz="2133" dirty="0"/>
          </a:p>
          <a:p>
            <a:r>
              <a:rPr lang="it-IT" sz="2133" dirty="0">
                <a:solidFill>
                  <a:schemeClr val="bg1">
                    <a:lumMod val="75000"/>
                  </a:schemeClr>
                </a:solidFill>
              </a:rPr>
              <a:t>Pazienti fragili:</a:t>
            </a:r>
          </a:p>
          <a:p>
            <a:pPr marL="0" indent="0">
              <a:buNone/>
            </a:pPr>
            <a:r>
              <a:rPr lang="it-IT" sz="2133" dirty="0">
                <a:solidFill>
                  <a:schemeClr val="bg1">
                    <a:lumMod val="75000"/>
                  </a:schemeClr>
                </a:solidFill>
              </a:rPr>
              <a:t>     sicurezza dei NOAC?</a:t>
            </a:r>
          </a:p>
          <a:p>
            <a:endParaRPr lang="it-IT" sz="2133" dirty="0">
              <a:solidFill>
                <a:schemeClr val="bg1">
                  <a:lumMod val="75000"/>
                </a:schemeClr>
              </a:solidFill>
            </a:endParaRPr>
          </a:p>
          <a:p>
            <a:r>
              <a:rPr lang="it-IT" sz="2133" dirty="0">
                <a:solidFill>
                  <a:schemeClr val="bg1">
                    <a:lumMod val="75000"/>
                  </a:schemeClr>
                </a:solidFill>
              </a:rPr>
              <a:t>NOAC e ASA: </a:t>
            </a:r>
          </a:p>
          <a:p>
            <a:pPr marL="0" indent="0">
              <a:buNone/>
            </a:pPr>
            <a:r>
              <a:rPr lang="it-IT" sz="2133" dirty="0">
                <a:solidFill>
                  <a:schemeClr val="bg1">
                    <a:lumMod val="75000"/>
                  </a:schemeClr>
                </a:solidFill>
              </a:rPr>
              <a:t>     sicurezza?</a:t>
            </a:r>
          </a:p>
          <a:p>
            <a:endParaRPr lang="it-IT" sz="2133" dirty="0">
              <a:solidFill>
                <a:schemeClr val="bg1">
                  <a:lumMod val="75000"/>
                </a:schemeClr>
              </a:solidFill>
            </a:endParaRPr>
          </a:p>
          <a:p>
            <a:r>
              <a:rPr lang="it-IT" sz="2133" dirty="0"/>
              <a:t>NOAC e cardioversione elettrica</a:t>
            </a:r>
          </a:p>
          <a:p>
            <a:endParaRPr lang="it-IT" sz="2133" dirty="0"/>
          </a:p>
          <a:p>
            <a:r>
              <a:rPr lang="it-IT" sz="2133" dirty="0">
                <a:solidFill>
                  <a:schemeClr val="bg1">
                    <a:lumMod val="75000"/>
                  </a:schemeClr>
                </a:solidFill>
              </a:rPr>
              <a:t>LAA </a:t>
            </a:r>
            <a:r>
              <a:rPr lang="it-IT" sz="2133" dirty="0" err="1">
                <a:solidFill>
                  <a:schemeClr val="bg1">
                    <a:lumMod val="75000"/>
                  </a:schemeClr>
                </a:solidFill>
              </a:rPr>
              <a:t>closure</a:t>
            </a:r>
            <a:endParaRPr lang="it-IT" sz="2133" dirty="0">
              <a:solidFill>
                <a:schemeClr val="bg1">
                  <a:lumMod val="75000"/>
                </a:schemeClr>
              </a:solidFill>
            </a:endParaRPr>
          </a:p>
          <a:p>
            <a:endParaRPr lang="it-IT" sz="2133" dirty="0"/>
          </a:p>
          <a:p>
            <a:endParaRPr lang="it-IT" sz="2133" dirty="0"/>
          </a:p>
        </p:txBody>
      </p:sp>
      <p:sp>
        <p:nvSpPr>
          <p:cNvPr id="5" name="CasellaDiTesto 4"/>
          <p:cNvSpPr txBox="1"/>
          <p:nvPr/>
        </p:nvSpPr>
        <p:spPr>
          <a:xfrm>
            <a:off x="172720" y="4783667"/>
            <a:ext cx="4866640" cy="1679178"/>
          </a:xfrm>
          <a:prstGeom prst="rect">
            <a:avLst/>
          </a:prstGeom>
          <a:noFill/>
        </p:spPr>
        <p:txBody>
          <a:bodyPr wrap="square" rtlCol="0">
            <a:spAutoFit/>
          </a:bodyPr>
          <a:lstStyle/>
          <a:p>
            <a:r>
              <a:rPr lang="it-IT" sz="1778" dirty="0">
                <a:latin typeface="+mn-lt"/>
              </a:rPr>
              <a:t>“</a:t>
            </a:r>
            <a:r>
              <a:rPr lang="it-IT" sz="1778" i="1" dirty="0" err="1">
                <a:latin typeface="+mn-lt"/>
              </a:rPr>
              <a:t>Also</a:t>
            </a:r>
            <a:r>
              <a:rPr lang="it-IT" sz="1778" i="1" dirty="0">
                <a:latin typeface="+mn-lt"/>
              </a:rPr>
              <a:t>, </a:t>
            </a:r>
            <a:r>
              <a:rPr lang="it-IT" sz="1778" i="1" dirty="0" err="1">
                <a:latin typeface="+mn-lt"/>
              </a:rPr>
              <a:t>there</a:t>
            </a:r>
            <a:r>
              <a:rPr lang="it-IT" sz="1778" i="1" dirty="0">
                <a:latin typeface="+mn-lt"/>
              </a:rPr>
              <a:t> </a:t>
            </a:r>
            <a:r>
              <a:rPr lang="it-IT" sz="1778" i="1" dirty="0" err="1">
                <a:latin typeface="+mn-lt"/>
              </a:rPr>
              <a:t>remain</a:t>
            </a:r>
            <a:r>
              <a:rPr lang="it-IT" sz="1778" i="1" dirty="0">
                <a:latin typeface="+mn-lt"/>
              </a:rPr>
              <a:t> </a:t>
            </a:r>
            <a:r>
              <a:rPr lang="it-IT" sz="1778" i="1" dirty="0" err="1">
                <a:latin typeface="+mn-lt"/>
              </a:rPr>
              <a:t>concerns</a:t>
            </a:r>
            <a:r>
              <a:rPr lang="it-IT" sz="1778" i="1" dirty="0">
                <a:latin typeface="+mn-lt"/>
              </a:rPr>
              <a:t> over the </a:t>
            </a:r>
            <a:r>
              <a:rPr lang="it-IT" sz="1778" i="1" dirty="0" err="1">
                <a:latin typeface="+mn-lt"/>
              </a:rPr>
              <a:t>applicability</a:t>
            </a:r>
            <a:r>
              <a:rPr lang="it-IT" sz="1778" i="1" dirty="0">
                <a:latin typeface="+mn-lt"/>
              </a:rPr>
              <a:t> of data for the </a:t>
            </a:r>
            <a:r>
              <a:rPr lang="it-IT" sz="1778" i="1" dirty="0" err="1">
                <a:latin typeface="+mn-lt"/>
              </a:rPr>
              <a:t>NOACs</a:t>
            </a:r>
            <a:r>
              <a:rPr lang="it-IT" sz="1778" i="1" dirty="0">
                <a:latin typeface="+mn-lt"/>
              </a:rPr>
              <a:t> to </a:t>
            </a:r>
            <a:r>
              <a:rPr lang="it-IT" sz="1778" i="1" dirty="0" err="1">
                <a:latin typeface="+mn-lt"/>
              </a:rPr>
              <a:t>very</a:t>
            </a:r>
            <a:r>
              <a:rPr lang="it-IT" sz="1778" i="1" dirty="0">
                <a:latin typeface="+mn-lt"/>
              </a:rPr>
              <a:t> </a:t>
            </a:r>
            <a:r>
              <a:rPr lang="it-IT" sz="1778" i="1" dirty="0" err="1">
                <a:latin typeface="+mn-lt"/>
              </a:rPr>
              <a:t>elderly</a:t>
            </a:r>
            <a:r>
              <a:rPr lang="it-IT" sz="1778" i="1" dirty="0">
                <a:latin typeface="+mn-lt"/>
              </a:rPr>
              <a:t> </a:t>
            </a:r>
            <a:r>
              <a:rPr lang="it-IT" sz="1778" i="1" dirty="0" err="1">
                <a:latin typeface="+mn-lt"/>
              </a:rPr>
              <a:t>patients</a:t>
            </a:r>
            <a:r>
              <a:rPr lang="it-IT" sz="1778" i="1" dirty="0">
                <a:latin typeface="+mn-lt"/>
              </a:rPr>
              <a:t> with multiple </a:t>
            </a:r>
            <a:r>
              <a:rPr lang="it-IT" sz="1778" i="1" dirty="0" err="1">
                <a:latin typeface="+mn-lt"/>
              </a:rPr>
              <a:t>comorbidities</a:t>
            </a:r>
            <a:r>
              <a:rPr lang="it-IT" sz="1778" i="1" dirty="0">
                <a:latin typeface="+mn-lt"/>
              </a:rPr>
              <a:t>, </a:t>
            </a:r>
            <a:r>
              <a:rPr lang="it-IT" sz="1778" i="1" dirty="0" err="1">
                <a:latin typeface="+mn-lt"/>
              </a:rPr>
              <a:t>polypharmacy</a:t>
            </a:r>
            <a:r>
              <a:rPr lang="it-IT" sz="1778" i="1" dirty="0">
                <a:latin typeface="+mn-lt"/>
              </a:rPr>
              <a:t>, </a:t>
            </a:r>
            <a:r>
              <a:rPr lang="it-IT" sz="1778" i="1" dirty="0" err="1">
                <a:latin typeface="+mn-lt"/>
              </a:rPr>
              <a:t>compliance</a:t>
            </a:r>
            <a:r>
              <a:rPr lang="it-IT" sz="1778" i="1" dirty="0">
                <a:latin typeface="+mn-lt"/>
              </a:rPr>
              <a:t> </a:t>
            </a:r>
            <a:r>
              <a:rPr lang="it-IT" sz="1778" i="1" dirty="0" err="1">
                <a:latin typeface="+mn-lt"/>
              </a:rPr>
              <a:t>issues</a:t>
            </a:r>
            <a:r>
              <a:rPr lang="it-IT" sz="1778" i="1" dirty="0">
                <a:latin typeface="+mn-lt"/>
              </a:rPr>
              <a:t>, etc., </a:t>
            </a:r>
            <a:r>
              <a:rPr lang="it-IT" sz="1778" dirty="0">
                <a:latin typeface="+mn-lt"/>
              </a:rPr>
              <a:t>…”</a:t>
            </a:r>
          </a:p>
          <a:p>
            <a:pPr algn="r"/>
            <a:endParaRPr lang="it-IT" sz="1778" dirty="0">
              <a:latin typeface="+mn-lt"/>
            </a:endParaRPr>
          </a:p>
          <a:p>
            <a:pPr algn="r"/>
            <a:r>
              <a:rPr lang="it-IT" sz="1422" dirty="0">
                <a:latin typeface="+mn-lt"/>
              </a:rPr>
              <a:t>ESC </a:t>
            </a:r>
            <a:r>
              <a:rPr lang="it-IT" sz="1422" dirty="0" err="1">
                <a:latin typeface="+mn-lt"/>
              </a:rPr>
              <a:t>Atrial</a:t>
            </a:r>
            <a:r>
              <a:rPr lang="it-IT" sz="1422" dirty="0">
                <a:latin typeface="+mn-lt"/>
              </a:rPr>
              <a:t> </a:t>
            </a:r>
            <a:r>
              <a:rPr lang="it-IT" sz="1422" dirty="0" err="1">
                <a:latin typeface="+mn-lt"/>
              </a:rPr>
              <a:t>Fibrillation</a:t>
            </a:r>
            <a:r>
              <a:rPr lang="it-IT" sz="1422" dirty="0">
                <a:latin typeface="+mn-lt"/>
              </a:rPr>
              <a:t> </a:t>
            </a:r>
            <a:r>
              <a:rPr lang="it-IT" sz="1422" dirty="0" err="1">
                <a:latin typeface="+mn-lt"/>
              </a:rPr>
              <a:t>Guidelines</a:t>
            </a:r>
            <a:r>
              <a:rPr lang="it-IT" sz="1422" dirty="0">
                <a:latin typeface="+mn-lt"/>
              </a:rPr>
              <a:t> 2012</a:t>
            </a:r>
          </a:p>
        </p:txBody>
      </p:sp>
      <p:sp>
        <p:nvSpPr>
          <p:cNvPr id="7" name="Titolo 3"/>
          <p:cNvSpPr>
            <a:spLocks noGrp="1"/>
          </p:cNvSpPr>
          <p:nvPr>
            <p:ph type="title"/>
          </p:nvPr>
        </p:nvSpPr>
        <p:spPr>
          <a:xfrm>
            <a:off x="457200" y="286457"/>
            <a:ext cx="8229600" cy="756077"/>
          </a:xfrm>
        </p:spPr>
        <p:txBody>
          <a:bodyPr>
            <a:normAutofit/>
          </a:bodyPr>
          <a:lstStyle/>
          <a:p>
            <a:r>
              <a:rPr lang="it-IT" sz="2489" dirty="0" err="1"/>
              <a:t>NOACs</a:t>
            </a:r>
            <a:r>
              <a:rPr lang="it-IT" sz="2489" dirty="0"/>
              <a:t>: </a:t>
            </a:r>
            <a:r>
              <a:rPr lang="it-IT" sz="2489" i="1" dirty="0" err="1"/>
              <a:t>Areas</a:t>
            </a:r>
            <a:r>
              <a:rPr lang="it-IT" sz="2489" i="1" dirty="0"/>
              <a:t> of </a:t>
            </a:r>
            <a:r>
              <a:rPr lang="it-IT" sz="2489" i="1" dirty="0" err="1"/>
              <a:t>uncertanties</a:t>
            </a:r>
            <a:endParaRPr lang="it-IT" sz="2489" i="1" dirty="0"/>
          </a:p>
        </p:txBody>
      </p:sp>
      <p:pic>
        <p:nvPicPr>
          <p:cNvPr id="4" name="Immagine 3"/>
          <p:cNvPicPr>
            <a:picLocks noChangeAspect="1"/>
          </p:cNvPicPr>
          <p:nvPr/>
        </p:nvPicPr>
        <p:blipFill>
          <a:blip r:embed="rId2"/>
          <a:stretch>
            <a:fillRect/>
          </a:stretch>
        </p:blipFill>
        <p:spPr>
          <a:xfrm>
            <a:off x="457201" y="1546020"/>
            <a:ext cx="3936061" cy="2952046"/>
          </a:xfrm>
          <a:prstGeom prst="rect">
            <a:avLst/>
          </a:prstGeom>
        </p:spPr>
      </p:pic>
    </p:spTree>
    <p:extLst>
      <p:ext uri="{BB962C8B-B14F-4D97-AF65-F5344CB8AC3E}">
        <p14:creationId xmlns:p14="http://schemas.microsoft.com/office/powerpoint/2010/main" val="3965169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9968"/>
            <a:ext cx="8229600" cy="718648"/>
          </a:xfrm>
        </p:spPr>
        <p:txBody>
          <a:bodyPr>
            <a:noAutofit/>
          </a:bodyPr>
          <a:lstStyle/>
          <a:p>
            <a:r>
              <a:rPr lang="en-GB" sz="2489" dirty="0"/>
              <a:t>X-VeRT: time to cardioversion by cardioversion strategy</a:t>
            </a:r>
          </a:p>
        </p:txBody>
      </p:sp>
      <p:sp>
        <p:nvSpPr>
          <p:cNvPr id="165" name="Text Box 763"/>
          <p:cNvSpPr txBox="1">
            <a:spLocks noChangeArrowheads="1"/>
          </p:cNvSpPr>
          <p:nvPr/>
        </p:nvSpPr>
        <p:spPr bwMode="auto">
          <a:xfrm>
            <a:off x="773601" y="5840054"/>
            <a:ext cx="7161154" cy="330234"/>
          </a:xfrm>
          <a:prstGeom prst="rect">
            <a:avLst/>
          </a:prstGeom>
          <a:noFill/>
          <a:ln>
            <a:noFill/>
          </a:ln>
          <a:effectLst>
            <a:prstShdw prst="shdw17" dist="17961" dir="2700000">
              <a:srgbClr val="999000"/>
            </a:prst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lgn="ctr">
                <a:solidFill>
                  <a:srgbClr val="000000"/>
                </a:solidFill>
                <a:miter lim="800000"/>
                <a:headEnd/>
                <a:tailEnd/>
              </a14:hiddenLine>
            </a:ext>
          </a:extLst>
        </p:spPr>
        <p:txBody>
          <a:bodyPr wrap="square" lIns="80000" tIns="41600" rIns="80000" bIns="41600">
            <a:spAutoFit/>
          </a:bodyPr>
          <a:lstStyle>
            <a:lvl1pPr eaLnBrk="0" hangingPunct="0">
              <a:tabLst>
                <a:tab pos="177800" algn="l"/>
                <a:tab pos="361950" algn="l"/>
              </a:tabLst>
              <a:defRPr sz="2000">
                <a:solidFill>
                  <a:schemeClr val="tx1"/>
                </a:solidFill>
                <a:latin typeface="Arial" pitchFamily="34" charset="0"/>
              </a:defRPr>
            </a:lvl1pPr>
            <a:lvl2pPr marL="742950" indent="-285750" eaLnBrk="0" hangingPunct="0">
              <a:tabLst>
                <a:tab pos="177800" algn="l"/>
                <a:tab pos="361950" algn="l"/>
              </a:tabLst>
              <a:defRPr sz="2000">
                <a:solidFill>
                  <a:schemeClr val="tx1"/>
                </a:solidFill>
                <a:latin typeface="Arial" pitchFamily="34" charset="0"/>
              </a:defRPr>
            </a:lvl2pPr>
            <a:lvl3pPr marL="1143000" indent="-228600" eaLnBrk="0" hangingPunct="0">
              <a:tabLst>
                <a:tab pos="177800" algn="l"/>
                <a:tab pos="361950" algn="l"/>
              </a:tabLst>
              <a:defRPr sz="2000">
                <a:solidFill>
                  <a:schemeClr val="tx1"/>
                </a:solidFill>
                <a:latin typeface="Arial" pitchFamily="34" charset="0"/>
              </a:defRPr>
            </a:lvl3pPr>
            <a:lvl4pPr marL="1600200" indent="-228600" eaLnBrk="0" hangingPunct="0">
              <a:tabLst>
                <a:tab pos="177800" algn="l"/>
                <a:tab pos="361950" algn="l"/>
              </a:tabLst>
              <a:defRPr sz="2000">
                <a:solidFill>
                  <a:schemeClr val="tx1"/>
                </a:solidFill>
                <a:latin typeface="Arial" pitchFamily="34" charset="0"/>
              </a:defRPr>
            </a:lvl4pPr>
            <a:lvl5pPr marL="2057400" indent="-228600" eaLnBrk="0" hangingPunct="0">
              <a:tabLst>
                <a:tab pos="177800" algn="l"/>
                <a:tab pos="361950" algn="l"/>
              </a:tabLst>
              <a:defRPr sz="2000">
                <a:solidFill>
                  <a:schemeClr val="tx1"/>
                </a:solidFill>
                <a:latin typeface="Arial" pitchFamily="34" charset="0"/>
              </a:defRPr>
            </a:lvl5pPr>
            <a:lvl6pPr marL="2514600" indent="-228600" eaLnBrk="0" fontAlgn="base" hangingPunct="0">
              <a:spcBef>
                <a:spcPct val="50000"/>
              </a:spcBef>
              <a:spcAft>
                <a:spcPct val="0"/>
              </a:spcAft>
              <a:tabLst>
                <a:tab pos="177800" algn="l"/>
                <a:tab pos="361950" algn="l"/>
              </a:tabLst>
              <a:defRPr sz="2000">
                <a:solidFill>
                  <a:schemeClr val="tx1"/>
                </a:solidFill>
                <a:latin typeface="Arial" pitchFamily="34" charset="0"/>
              </a:defRPr>
            </a:lvl6pPr>
            <a:lvl7pPr marL="2971800" indent="-228600" eaLnBrk="0" fontAlgn="base" hangingPunct="0">
              <a:spcBef>
                <a:spcPct val="50000"/>
              </a:spcBef>
              <a:spcAft>
                <a:spcPct val="0"/>
              </a:spcAft>
              <a:tabLst>
                <a:tab pos="177800" algn="l"/>
                <a:tab pos="361950" algn="l"/>
              </a:tabLst>
              <a:defRPr sz="2000">
                <a:solidFill>
                  <a:schemeClr val="tx1"/>
                </a:solidFill>
                <a:latin typeface="Arial" pitchFamily="34" charset="0"/>
              </a:defRPr>
            </a:lvl7pPr>
            <a:lvl8pPr marL="3429000" indent="-228600" eaLnBrk="0" fontAlgn="base" hangingPunct="0">
              <a:spcBef>
                <a:spcPct val="50000"/>
              </a:spcBef>
              <a:spcAft>
                <a:spcPct val="0"/>
              </a:spcAft>
              <a:tabLst>
                <a:tab pos="177800" algn="l"/>
                <a:tab pos="361950" algn="l"/>
              </a:tabLst>
              <a:defRPr sz="2000">
                <a:solidFill>
                  <a:schemeClr val="tx1"/>
                </a:solidFill>
                <a:latin typeface="Arial" pitchFamily="34" charset="0"/>
              </a:defRPr>
            </a:lvl8pPr>
            <a:lvl9pPr marL="3886200" indent="-228600" eaLnBrk="0" fontAlgn="base" hangingPunct="0">
              <a:spcBef>
                <a:spcPct val="50000"/>
              </a:spcBef>
              <a:spcAft>
                <a:spcPct val="0"/>
              </a:spcAft>
              <a:tabLst>
                <a:tab pos="177800" algn="l"/>
                <a:tab pos="361950" algn="l"/>
              </a:tabLst>
              <a:defRPr sz="2000">
                <a:solidFill>
                  <a:schemeClr val="tx1"/>
                </a:solidFill>
                <a:latin typeface="Arial" pitchFamily="34" charset="0"/>
              </a:defRPr>
            </a:lvl9pPr>
          </a:lstStyle>
          <a:p>
            <a:pPr eaLnBrk="1" hangingPunct="1">
              <a:defRPr/>
            </a:pPr>
            <a:r>
              <a:rPr lang="en-GB" altLang="en-US" sz="800" kern="0" dirty="0">
                <a:cs typeface="Arial"/>
              </a:rPr>
              <a:t>*</a:t>
            </a:r>
            <a:r>
              <a:rPr lang="en-GB" altLang="en-US" sz="800" kern="0" dirty="0">
                <a:latin typeface="Arial"/>
                <a:cs typeface="Arial"/>
              </a:rPr>
              <a:t>Reason for not performing cardioversion as first scheduled from 21–25 days primarily due to inadequate anticoagulation </a:t>
            </a:r>
            <a:r>
              <a:rPr lang="en-GB" altLang="en-US" sz="800" kern="0" dirty="0">
                <a:latin typeface="Arial" charset="0"/>
                <a:cs typeface="Arial"/>
              </a:rPr>
              <a:t>(indicated by drug compliance &lt;80% for rivaroxaban or weekly INRs outside the range of 2.0–3.0 for 3 consecutive weeks before cardioversion for VKA)</a:t>
            </a:r>
            <a:endParaRPr lang="en-US" altLang="en-US" sz="800" kern="0" dirty="0">
              <a:latin typeface="Arial"/>
              <a:cs typeface="Arial"/>
            </a:endParaRPr>
          </a:p>
        </p:txBody>
      </p:sp>
      <p:sp>
        <p:nvSpPr>
          <p:cNvPr id="167" name="TextBox 13"/>
          <p:cNvSpPr txBox="1"/>
          <p:nvPr/>
        </p:nvSpPr>
        <p:spPr>
          <a:xfrm rot="16200000">
            <a:off x="3023998" y="3837994"/>
            <a:ext cx="2592211" cy="365934"/>
          </a:xfrm>
          <a:prstGeom prst="rect">
            <a:avLst/>
          </a:prstGeom>
          <a:noFill/>
        </p:spPr>
        <p:txBody>
          <a:bodyPr wrap="square" rtlCol="0">
            <a:spAutoFit/>
          </a:bodyPr>
          <a:lstStyle/>
          <a:p>
            <a:pPr algn="ctr"/>
            <a:r>
              <a:rPr lang="en-GB" sz="1778" b="1" dirty="0">
                <a:latin typeface="Arial"/>
                <a:cs typeface="Arial"/>
              </a:rPr>
              <a:t>Patients (%)</a:t>
            </a:r>
          </a:p>
        </p:txBody>
      </p:sp>
      <p:sp>
        <p:nvSpPr>
          <p:cNvPr id="168" name="TextBox 5"/>
          <p:cNvSpPr txBox="1"/>
          <p:nvPr/>
        </p:nvSpPr>
        <p:spPr>
          <a:xfrm>
            <a:off x="5157808" y="5367967"/>
            <a:ext cx="2504212" cy="365934"/>
          </a:xfrm>
          <a:prstGeom prst="rect">
            <a:avLst/>
          </a:prstGeom>
          <a:noFill/>
        </p:spPr>
        <p:txBody>
          <a:bodyPr wrap="none" rtlCol="0">
            <a:spAutoFit/>
          </a:bodyPr>
          <a:lstStyle/>
          <a:p>
            <a:pPr algn="ctr"/>
            <a:r>
              <a:rPr lang="en-GB" sz="1778" dirty="0">
                <a:latin typeface="Arial"/>
                <a:cs typeface="Arial"/>
              </a:rPr>
              <a:t>Delayed cardioversion </a:t>
            </a:r>
          </a:p>
        </p:txBody>
      </p:sp>
      <p:graphicFrame>
        <p:nvGraphicFramePr>
          <p:cNvPr id="169" name="Content Placeholder 12"/>
          <p:cNvGraphicFramePr>
            <a:graphicFrameLocks noGrp="1"/>
          </p:cNvGraphicFramePr>
          <p:nvPr>
            <p:ph sz="half" idx="2"/>
            <p:extLst/>
          </p:nvPr>
        </p:nvGraphicFramePr>
        <p:xfrm>
          <a:off x="4325251" y="1944645"/>
          <a:ext cx="3609504" cy="3928533"/>
        </p:xfrm>
        <a:graphic>
          <a:graphicData uri="http://schemas.openxmlformats.org/drawingml/2006/chart">
            <c:chart xmlns:c="http://schemas.openxmlformats.org/drawingml/2006/chart" xmlns:r="http://schemas.openxmlformats.org/officeDocument/2006/relationships" r:id="rId3"/>
          </a:graphicData>
        </a:graphic>
      </p:graphicFrame>
      <p:sp>
        <p:nvSpPr>
          <p:cNvPr id="170" name="TextBox 1"/>
          <p:cNvSpPr txBox="1"/>
          <p:nvPr/>
        </p:nvSpPr>
        <p:spPr>
          <a:xfrm>
            <a:off x="5746458" y="2605398"/>
            <a:ext cx="1408156" cy="311175"/>
          </a:xfrm>
          <a:prstGeom prst="rect">
            <a:avLst/>
          </a:prstGeom>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422" i="1" dirty="0">
                <a:latin typeface="Arial"/>
                <a:cs typeface="Arial"/>
              </a:rPr>
              <a:t>p</a:t>
            </a:r>
            <a:r>
              <a:rPr lang="en-GB" sz="1422" dirty="0">
                <a:latin typeface="Arial"/>
                <a:cs typeface="Arial"/>
              </a:rPr>
              <a:t>&lt;0.001</a:t>
            </a:r>
          </a:p>
        </p:txBody>
      </p:sp>
      <p:grpSp>
        <p:nvGrpSpPr>
          <p:cNvPr id="171" name="Group 30"/>
          <p:cNvGrpSpPr/>
          <p:nvPr/>
        </p:nvGrpSpPr>
        <p:grpSpPr>
          <a:xfrm>
            <a:off x="5668952" y="2579269"/>
            <a:ext cx="1407516" cy="1280000"/>
            <a:chOff x="6084888" y="2329037"/>
            <a:chExt cx="1583456" cy="1440000"/>
          </a:xfrm>
        </p:grpSpPr>
        <p:cxnSp>
          <p:nvCxnSpPr>
            <p:cNvPr id="172" name="Straight Connector 25"/>
            <p:cNvCxnSpPr/>
            <p:nvPr/>
          </p:nvCxnSpPr>
          <p:spPr bwMode="auto">
            <a:xfrm flipV="1">
              <a:off x="6084888" y="2337083"/>
              <a:ext cx="0" cy="54000"/>
            </a:xfrm>
            <a:prstGeom prst="line">
              <a:avLst/>
            </a:prstGeom>
            <a:solidFill>
              <a:schemeClr val="accent1"/>
            </a:solidFill>
            <a:ln w="19050" cap="sq" cmpd="sng" algn="ctr">
              <a:solidFill>
                <a:srgbClr val="FFF028"/>
              </a:solidFill>
              <a:prstDash val="solid"/>
              <a:round/>
              <a:headEnd type="none" w="med" len="med"/>
              <a:tailEnd type="none" w="med" len="med"/>
            </a:ln>
            <a:effectLst/>
          </p:spPr>
        </p:cxnSp>
        <p:cxnSp>
          <p:nvCxnSpPr>
            <p:cNvPr id="173" name="Straight Connector 27"/>
            <p:cNvCxnSpPr/>
            <p:nvPr/>
          </p:nvCxnSpPr>
          <p:spPr bwMode="auto">
            <a:xfrm flipV="1">
              <a:off x="7668344" y="2329037"/>
              <a:ext cx="0" cy="1440000"/>
            </a:xfrm>
            <a:prstGeom prst="line">
              <a:avLst/>
            </a:prstGeom>
            <a:solidFill>
              <a:schemeClr val="accent1"/>
            </a:solidFill>
            <a:ln w="19050" cap="sq" cmpd="sng" algn="ctr">
              <a:solidFill>
                <a:srgbClr val="FFF028"/>
              </a:solidFill>
              <a:prstDash val="solid"/>
              <a:round/>
              <a:headEnd type="none" w="med" len="med"/>
              <a:tailEnd type="none" w="med" len="med"/>
            </a:ln>
            <a:effectLst/>
          </p:spPr>
        </p:cxnSp>
        <p:cxnSp>
          <p:nvCxnSpPr>
            <p:cNvPr id="174" name="Straight Connector 29"/>
            <p:cNvCxnSpPr/>
            <p:nvPr/>
          </p:nvCxnSpPr>
          <p:spPr bwMode="auto">
            <a:xfrm>
              <a:off x="6084888" y="2331719"/>
              <a:ext cx="1583456" cy="0"/>
            </a:xfrm>
            <a:prstGeom prst="line">
              <a:avLst/>
            </a:prstGeom>
            <a:solidFill>
              <a:schemeClr val="accent1"/>
            </a:solidFill>
            <a:ln w="19050" cap="sq" cmpd="sng" algn="ctr">
              <a:solidFill>
                <a:srgbClr val="FFF028"/>
              </a:solidFill>
              <a:prstDash val="solid"/>
              <a:round/>
              <a:headEnd type="none" w="med" len="med"/>
              <a:tailEnd type="none" w="med" len="med"/>
            </a:ln>
            <a:effectLst/>
          </p:spPr>
        </p:cxnSp>
      </p:grpSp>
      <p:sp>
        <p:nvSpPr>
          <p:cNvPr id="338" name="Text Box 7"/>
          <p:cNvSpPr txBox="1">
            <a:spLocks noChangeArrowheads="1"/>
          </p:cNvSpPr>
          <p:nvPr/>
        </p:nvSpPr>
        <p:spPr bwMode="auto">
          <a:xfrm>
            <a:off x="4183295" y="6153940"/>
            <a:ext cx="5942638" cy="256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nchorCtr="0">
            <a:spAutoFit/>
          </a:bodyPr>
          <a:lstStyle>
            <a:defPPr>
              <a:defRPr lang="en-US"/>
            </a:defPPr>
            <a:lvl1pPr>
              <a:defRPr sz="1200" kern="0">
                <a:solidFill>
                  <a:schemeClr val="bg2"/>
                </a:solidFill>
                <a:latin typeface="Arial" pitchFamily="34" charset="0"/>
                <a:cs typeface="Arial" pitchFamily="34" charset="0"/>
              </a:defRPr>
            </a:lvl1pPr>
            <a:lvl2pPr marL="742950" indent="-285750" eaLnBrk="0" hangingPunct="0">
              <a:defRPr>
                <a:solidFill>
                  <a:srgbClr val="FFFF00"/>
                </a:solidFill>
                <a:latin typeface="Arial" pitchFamily="34" charset="0"/>
                <a:cs typeface="Arial" pitchFamily="34" charset="0"/>
              </a:defRPr>
            </a:lvl2pPr>
            <a:lvl3pPr marL="1143000" indent="-228600" eaLnBrk="0" hangingPunct="0">
              <a:defRPr>
                <a:solidFill>
                  <a:srgbClr val="FFFF00"/>
                </a:solidFill>
                <a:latin typeface="Arial" pitchFamily="34" charset="0"/>
                <a:cs typeface="Arial" pitchFamily="34" charset="0"/>
              </a:defRPr>
            </a:lvl3pPr>
            <a:lvl4pPr marL="1600200" indent="-228600" eaLnBrk="0" hangingPunct="0">
              <a:defRPr>
                <a:solidFill>
                  <a:srgbClr val="FFFF00"/>
                </a:solidFill>
                <a:latin typeface="Arial" pitchFamily="34" charset="0"/>
                <a:cs typeface="Arial" pitchFamily="34" charset="0"/>
              </a:defRPr>
            </a:lvl4pPr>
            <a:lvl5pPr marL="2057400" indent="-228600" eaLnBrk="0" hangingPunct="0">
              <a:defRPr>
                <a:solidFill>
                  <a:srgbClr val="FFFF00"/>
                </a:solidFill>
                <a:latin typeface="Arial" pitchFamily="34" charset="0"/>
                <a:cs typeface="Arial" pitchFamily="34" charset="0"/>
              </a:defRPr>
            </a:lvl5pPr>
            <a:lvl6pPr marL="2514600" indent="-228600" eaLnBrk="0" fontAlgn="base" hangingPunct="0">
              <a:spcBef>
                <a:spcPct val="0"/>
              </a:spcBef>
              <a:spcAft>
                <a:spcPct val="0"/>
              </a:spcAft>
              <a:defRPr>
                <a:solidFill>
                  <a:srgbClr val="FFFF00"/>
                </a:solidFill>
                <a:latin typeface="Arial" pitchFamily="34" charset="0"/>
                <a:cs typeface="Arial" pitchFamily="34" charset="0"/>
              </a:defRPr>
            </a:lvl6pPr>
            <a:lvl7pPr marL="2971800" indent="-228600" eaLnBrk="0" fontAlgn="base" hangingPunct="0">
              <a:spcBef>
                <a:spcPct val="0"/>
              </a:spcBef>
              <a:spcAft>
                <a:spcPct val="0"/>
              </a:spcAft>
              <a:defRPr>
                <a:solidFill>
                  <a:srgbClr val="FFFF00"/>
                </a:solidFill>
                <a:latin typeface="Arial" pitchFamily="34" charset="0"/>
                <a:cs typeface="Arial" pitchFamily="34" charset="0"/>
              </a:defRPr>
            </a:lvl7pPr>
            <a:lvl8pPr marL="3429000" indent="-228600" eaLnBrk="0" fontAlgn="base" hangingPunct="0">
              <a:spcBef>
                <a:spcPct val="0"/>
              </a:spcBef>
              <a:spcAft>
                <a:spcPct val="0"/>
              </a:spcAft>
              <a:defRPr>
                <a:solidFill>
                  <a:srgbClr val="FFFF00"/>
                </a:solidFill>
                <a:latin typeface="Arial" pitchFamily="34" charset="0"/>
                <a:cs typeface="Arial" pitchFamily="34" charset="0"/>
              </a:defRPr>
            </a:lvl8pPr>
            <a:lvl9pPr marL="3886200" indent="-228600" eaLnBrk="0" fontAlgn="base" hangingPunct="0">
              <a:spcBef>
                <a:spcPct val="0"/>
              </a:spcBef>
              <a:spcAft>
                <a:spcPct val="0"/>
              </a:spcAft>
              <a:defRPr>
                <a:solidFill>
                  <a:srgbClr val="FFFF00"/>
                </a:solidFill>
                <a:latin typeface="Arial" pitchFamily="34" charset="0"/>
                <a:cs typeface="Arial" pitchFamily="34" charset="0"/>
              </a:defRPr>
            </a:lvl9pPr>
          </a:lstStyle>
          <a:p>
            <a:pPr eaLnBrk="0" hangingPunct="0">
              <a:spcBef>
                <a:spcPct val="40000"/>
              </a:spcBef>
              <a:buClr>
                <a:srgbClr val="000000"/>
              </a:buClr>
            </a:pPr>
            <a:r>
              <a:rPr lang="en-US" sz="1067" dirty="0">
                <a:solidFill>
                  <a:schemeClr val="tx1"/>
                </a:solidFill>
              </a:rPr>
              <a:t>Cappato R </a:t>
            </a:r>
            <a:r>
              <a:rPr lang="en-US" sz="1067" i="1" dirty="0">
                <a:solidFill>
                  <a:schemeClr val="tx1"/>
                </a:solidFill>
              </a:rPr>
              <a:t>et al. Eur Heart J </a:t>
            </a:r>
            <a:r>
              <a:rPr lang="en-US" sz="1067" dirty="0">
                <a:solidFill>
                  <a:schemeClr val="tx1"/>
                </a:solidFill>
              </a:rPr>
              <a:t>2014: doi: 10.1093/eurheartj/ehu367</a:t>
            </a:r>
          </a:p>
        </p:txBody>
      </p:sp>
      <p:grpSp>
        <p:nvGrpSpPr>
          <p:cNvPr id="340" name="Group 339"/>
          <p:cNvGrpSpPr/>
          <p:nvPr/>
        </p:nvGrpSpPr>
        <p:grpSpPr>
          <a:xfrm>
            <a:off x="584740" y="1796818"/>
            <a:ext cx="3896262" cy="3937083"/>
            <a:chOff x="86333" y="1592796"/>
            <a:chExt cx="4383294" cy="4429218"/>
          </a:xfrm>
        </p:grpSpPr>
        <p:sp>
          <p:nvSpPr>
            <p:cNvPr id="341" name="TextBox 18"/>
            <p:cNvSpPr txBox="1"/>
            <p:nvPr/>
          </p:nvSpPr>
          <p:spPr>
            <a:xfrm>
              <a:off x="179513" y="1592796"/>
              <a:ext cx="4290114" cy="411676"/>
            </a:xfrm>
            <a:prstGeom prst="rect">
              <a:avLst/>
            </a:prstGeom>
            <a:noFill/>
          </p:spPr>
          <p:txBody>
            <a:bodyPr wrap="square" rtlCol="0">
              <a:spAutoFit/>
            </a:bodyPr>
            <a:lstStyle/>
            <a:p>
              <a:pPr algn="ctr"/>
              <a:r>
                <a:rPr lang="en-GB" sz="1778" b="1" dirty="0">
                  <a:latin typeface="Arial"/>
                  <a:cs typeface="Arial"/>
                </a:rPr>
                <a:t>Median time to cardioversion</a:t>
              </a:r>
            </a:p>
          </p:txBody>
        </p:sp>
        <p:grpSp>
          <p:nvGrpSpPr>
            <p:cNvPr id="342" name="Group 341"/>
            <p:cNvGrpSpPr/>
            <p:nvPr/>
          </p:nvGrpSpPr>
          <p:grpSpPr>
            <a:xfrm>
              <a:off x="86333" y="2001483"/>
              <a:ext cx="3981611" cy="4020531"/>
              <a:chOff x="86333" y="2001483"/>
              <a:chExt cx="3981611" cy="4020531"/>
            </a:xfrm>
          </p:grpSpPr>
          <p:sp>
            <p:nvSpPr>
              <p:cNvPr id="343" name="TextBox 342"/>
              <p:cNvSpPr txBox="1"/>
              <p:nvPr/>
            </p:nvSpPr>
            <p:spPr>
              <a:xfrm rot="16200000">
                <a:off x="-1406676" y="3648392"/>
                <a:ext cx="3397694" cy="411676"/>
              </a:xfrm>
              <a:prstGeom prst="rect">
                <a:avLst/>
              </a:prstGeom>
              <a:noFill/>
            </p:spPr>
            <p:txBody>
              <a:bodyPr wrap="square" rtlCol="0">
                <a:spAutoFit/>
              </a:bodyPr>
              <a:lstStyle/>
              <a:p>
                <a:pPr algn="ctr"/>
                <a:r>
                  <a:rPr lang="en-GB" sz="1778" b="1" dirty="0">
                    <a:latin typeface="Arial"/>
                    <a:cs typeface="Arial"/>
                  </a:rPr>
                  <a:t>Days </a:t>
                </a:r>
              </a:p>
            </p:txBody>
          </p:sp>
          <p:sp>
            <p:nvSpPr>
              <p:cNvPr id="344" name="Rectangle 152"/>
              <p:cNvSpPr>
                <a:spLocks noChangeArrowheads="1"/>
              </p:cNvSpPr>
              <p:nvPr/>
            </p:nvSpPr>
            <p:spPr bwMode="auto">
              <a:xfrm>
                <a:off x="2562849" y="4656032"/>
                <a:ext cx="533400" cy="166951"/>
              </a:xfrm>
              <a:prstGeom prst="rect">
                <a:avLst/>
              </a:prstGeom>
              <a:solidFill>
                <a:srgbClr val="F000A0"/>
              </a:solidFill>
              <a:ln w="25400" cap="rnd">
                <a:solidFill>
                  <a:srgbClr val="F000A0"/>
                </a:solidFill>
                <a:prstDash val="solid"/>
                <a:round/>
                <a:headEnd/>
                <a:tailEnd/>
              </a:ln>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45" name="Rectangle 64"/>
              <p:cNvSpPr>
                <a:spLocks noChangeArrowheads="1"/>
              </p:cNvSpPr>
              <p:nvPr/>
            </p:nvSpPr>
            <p:spPr bwMode="auto">
              <a:xfrm>
                <a:off x="1130862" y="5476875"/>
                <a:ext cx="533400" cy="27825"/>
              </a:xfrm>
              <a:prstGeom prst="rect">
                <a:avLst/>
              </a:prstGeom>
              <a:solidFill>
                <a:srgbClr val="F000A0"/>
              </a:solidFill>
              <a:ln w="25400" cap="rnd">
                <a:solidFill>
                  <a:srgbClr val="F000A0"/>
                </a:solidFill>
                <a:prstDash val="solid"/>
                <a:round/>
                <a:headEnd/>
                <a:tailEnd/>
              </a:ln>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46" name="Rectangle 139"/>
              <p:cNvSpPr>
                <a:spLocks noChangeArrowheads="1"/>
              </p:cNvSpPr>
              <p:nvPr/>
            </p:nvSpPr>
            <p:spPr bwMode="auto">
              <a:xfrm>
                <a:off x="1797612" y="5442094"/>
                <a:ext cx="523875" cy="62607"/>
              </a:xfrm>
              <a:prstGeom prst="rect">
                <a:avLst/>
              </a:prstGeom>
              <a:solidFill>
                <a:srgbClr val="2F9752"/>
              </a:solidFill>
              <a:ln w="25400" cap="rnd">
                <a:solidFill>
                  <a:srgbClr val="2F9752"/>
                </a:solidFill>
                <a:prstDash val="solid"/>
                <a:round/>
                <a:headEnd/>
                <a:tailEnd/>
              </a:ln>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47" name="Rectangle 179"/>
              <p:cNvSpPr>
                <a:spLocks noChangeArrowheads="1"/>
              </p:cNvSpPr>
              <p:nvPr/>
            </p:nvSpPr>
            <p:spPr bwMode="auto">
              <a:xfrm>
                <a:off x="3229599" y="4106484"/>
                <a:ext cx="523875" cy="653892"/>
              </a:xfrm>
              <a:prstGeom prst="rect">
                <a:avLst/>
              </a:prstGeom>
              <a:solidFill>
                <a:srgbClr val="2F9752"/>
              </a:solidFill>
              <a:ln w="25400" cap="rnd">
                <a:solidFill>
                  <a:srgbClr val="2F9752"/>
                </a:solidFill>
                <a:prstDash val="solid"/>
                <a:round/>
                <a:headEnd/>
                <a:tailEnd/>
              </a:ln>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48" name="Line 62"/>
              <p:cNvSpPr>
                <a:spLocks noChangeShapeType="1"/>
              </p:cNvSpPr>
              <p:nvPr/>
            </p:nvSpPr>
            <p:spPr bwMode="auto">
              <a:xfrm>
                <a:off x="1264212" y="5539482"/>
                <a:ext cx="266700" cy="0"/>
              </a:xfrm>
              <a:prstGeom prst="line">
                <a:avLst/>
              </a:prstGeom>
              <a:noFill/>
              <a:ln w="19050" cap="rnd">
                <a:solidFill>
                  <a:srgbClr val="F000A0"/>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49" name="Line 63"/>
              <p:cNvSpPr>
                <a:spLocks noChangeShapeType="1"/>
              </p:cNvSpPr>
              <p:nvPr/>
            </p:nvSpPr>
            <p:spPr bwMode="auto">
              <a:xfrm>
                <a:off x="1264212" y="5442094"/>
                <a:ext cx="266700" cy="0"/>
              </a:xfrm>
              <a:prstGeom prst="line">
                <a:avLst/>
              </a:prstGeom>
              <a:noFill/>
              <a:ln w="19050" cap="rnd">
                <a:solidFill>
                  <a:srgbClr val="F000A0"/>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0" name="Oval 65"/>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1" name="Oval 66"/>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2" name="Oval 67"/>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3" name="Oval 68"/>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4" name="Oval 69"/>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5" name="Oval 70"/>
              <p:cNvSpPr>
                <a:spLocks noChangeArrowheads="1"/>
              </p:cNvSpPr>
              <p:nvPr/>
            </p:nvSpPr>
            <p:spPr bwMode="auto">
              <a:xfrm>
                <a:off x="1368987" y="521253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6" name="Oval 71"/>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7" name="Oval 72"/>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8" name="Oval 73"/>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59" name="Oval 74"/>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0" name="Oval 75"/>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1" name="Oval 76"/>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2" name="Oval 77"/>
              <p:cNvSpPr>
                <a:spLocks noChangeArrowheads="1"/>
              </p:cNvSpPr>
              <p:nvPr/>
            </p:nvSpPr>
            <p:spPr bwMode="auto">
              <a:xfrm>
                <a:off x="1368987" y="5282099"/>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3" name="Oval 78"/>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4" name="Oval 79"/>
              <p:cNvSpPr>
                <a:spLocks noChangeArrowheads="1"/>
              </p:cNvSpPr>
              <p:nvPr/>
            </p:nvSpPr>
            <p:spPr bwMode="auto">
              <a:xfrm>
                <a:off x="1368987" y="5282099"/>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5" name="Oval 80"/>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6" name="Oval 81"/>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7" name="Oval 82"/>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8" name="Oval 83"/>
              <p:cNvSpPr>
                <a:spLocks noChangeArrowheads="1"/>
              </p:cNvSpPr>
              <p:nvPr/>
            </p:nvSpPr>
            <p:spPr bwMode="auto">
              <a:xfrm>
                <a:off x="1368987" y="5282099"/>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69" name="Oval 84"/>
              <p:cNvSpPr>
                <a:spLocks noChangeArrowheads="1"/>
              </p:cNvSpPr>
              <p:nvPr/>
            </p:nvSpPr>
            <p:spPr bwMode="auto">
              <a:xfrm>
                <a:off x="1368987" y="5316880"/>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0" name="Oval 85"/>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1" name="Oval 86"/>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2" name="Oval 87"/>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3" name="Oval 88"/>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4" name="Oval 89"/>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5" name="Oval 90"/>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6" name="Oval 91"/>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7" name="Oval 92"/>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8" name="Oval 93"/>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79" name="Oval 94"/>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0" name="Oval 95"/>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1" name="Oval 96"/>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2" name="Oval 97"/>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3" name="Oval 98"/>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4" name="Oval 99"/>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5" name="Oval 100"/>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6" name="Oval 101"/>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7" name="Oval 102"/>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8" name="Oval 103"/>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89" name="Oval 104"/>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0" name="Oval 105"/>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1" name="Oval 106"/>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2" name="Oval 107"/>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3" name="Oval 108"/>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4" name="Oval 109"/>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5" name="Oval 110"/>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6" name="Oval 111"/>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7" name="Oval 112"/>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8" name="Oval 113"/>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399" name="Oval 114"/>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0" name="Oval 115"/>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1" name="Oval 116"/>
              <p:cNvSpPr>
                <a:spLocks noChangeArrowheads="1"/>
              </p:cNvSpPr>
              <p:nvPr/>
            </p:nvSpPr>
            <p:spPr bwMode="auto">
              <a:xfrm>
                <a:off x="1368987" y="524731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2" name="Oval 117"/>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3" name="Oval 118"/>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4" name="Oval 119"/>
              <p:cNvSpPr>
                <a:spLocks noChangeArrowheads="1"/>
              </p:cNvSpPr>
              <p:nvPr/>
            </p:nvSpPr>
            <p:spPr bwMode="auto">
              <a:xfrm>
                <a:off x="1368987" y="5177754"/>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5" name="Oval 120"/>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6" name="Oval 121"/>
              <p:cNvSpPr>
                <a:spLocks noChangeArrowheads="1"/>
              </p:cNvSpPr>
              <p:nvPr/>
            </p:nvSpPr>
            <p:spPr bwMode="auto">
              <a:xfrm>
                <a:off x="1368987" y="5316880"/>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7" name="Oval 122"/>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8" name="Oval 123"/>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09" name="Oval 124"/>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0" name="Oval 125"/>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1" name="Oval 126"/>
              <p:cNvSpPr>
                <a:spLocks noChangeArrowheads="1"/>
              </p:cNvSpPr>
              <p:nvPr/>
            </p:nvSpPr>
            <p:spPr bwMode="auto">
              <a:xfrm>
                <a:off x="1368987" y="514297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2" name="Oval 127"/>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3" name="Oval 128"/>
              <p:cNvSpPr>
                <a:spLocks noChangeArrowheads="1"/>
              </p:cNvSpPr>
              <p:nvPr/>
            </p:nvSpPr>
            <p:spPr bwMode="auto">
              <a:xfrm>
                <a:off x="1368987" y="524731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4" name="Oval 129"/>
              <p:cNvSpPr>
                <a:spLocks noChangeArrowheads="1"/>
              </p:cNvSpPr>
              <p:nvPr/>
            </p:nvSpPr>
            <p:spPr bwMode="auto">
              <a:xfrm>
                <a:off x="1368987" y="521253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5" name="Oval 130"/>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6" name="Oval 131"/>
              <p:cNvSpPr>
                <a:spLocks noChangeArrowheads="1"/>
              </p:cNvSpPr>
              <p:nvPr/>
            </p:nvSpPr>
            <p:spPr bwMode="auto">
              <a:xfrm>
                <a:off x="1368987" y="5386443"/>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7" name="Oval 132"/>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8" name="Oval 133"/>
              <p:cNvSpPr>
                <a:spLocks noChangeArrowheads="1"/>
              </p:cNvSpPr>
              <p:nvPr/>
            </p:nvSpPr>
            <p:spPr bwMode="auto">
              <a:xfrm>
                <a:off x="1368987" y="535166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19" name="Line 137"/>
              <p:cNvSpPr>
                <a:spLocks noChangeShapeType="1"/>
              </p:cNvSpPr>
              <p:nvPr/>
            </p:nvSpPr>
            <p:spPr bwMode="auto">
              <a:xfrm>
                <a:off x="1930962" y="5539482"/>
                <a:ext cx="257175" cy="0"/>
              </a:xfrm>
              <a:prstGeom prst="line">
                <a:avLst/>
              </a:prstGeom>
              <a:noFill/>
              <a:ln w="19050" cap="rnd">
                <a:solidFill>
                  <a:srgbClr val="2F9752"/>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0" name="Line 138"/>
              <p:cNvSpPr>
                <a:spLocks noChangeShapeType="1"/>
              </p:cNvSpPr>
              <p:nvPr/>
            </p:nvSpPr>
            <p:spPr bwMode="auto">
              <a:xfrm>
                <a:off x="1930962" y="5337749"/>
                <a:ext cx="257175" cy="0"/>
              </a:xfrm>
              <a:prstGeom prst="line">
                <a:avLst/>
              </a:prstGeom>
              <a:noFill/>
              <a:ln w="19050" cap="rnd">
                <a:solidFill>
                  <a:srgbClr val="2F9752"/>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1" name="Oval 140"/>
              <p:cNvSpPr>
                <a:spLocks noChangeArrowheads="1"/>
              </p:cNvSpPr>
              <p:nvPr/>
            </p:nvSpPr>
            <p:spPr bwMode="auto">
              <a:xfrm>
                <a:off x="2026212" y="5282099"/>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2" name="Oval 141"/>
              <p:cNvSpPr>
                <a:spLocks noChangeArrowheads="1"/>
              </p:cNvSpPr>
              <p:nvPr/>
            </p:nvSpPr>
            <p:spPr bwMode="auto">
              <a:xfrm>
                <a:off x="2026212" y="5080366"/>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3" name="Oval 142"/>
              <p:cNvSpPr>
                <a:spLocks noChangeArrowheads="1"/>
              </p:cNvSpPr>
              <p:nvPr/>
            </p:nvSpPr>
            <p:spPr bwMode="auto">
              <a:xfrm>
                <a:off x="2026212" y="4704726"/>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4" name="Oval 143"/>
              <p:cNvSpPr>
                <a:spLocks noChangeArrowheads="1"/>
              </p:cNvSpPr>
              <p:nvPr/>
            </p:nvSpPr>
            <p:spPr bwMode="auto">
              <a:xfrm>
                <a:off x="2026212" y="4426474"/>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5" name="Oval 144"/>
              <p:cNvSpPr>
                <a:spLocks noChangeArrowheads="1"/>
              </p:cNvSpPr>
              <p:nvPr/>
            </p:nvSpPr>
            <p:spPr bwMode="auto">
              <a:xfrm>
                <a:off x="2026212" y="5045585"/>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6" name="Oval 145"/>
              <p:cNvSpPr>
                <a:spLocks noChangeArrowheads="1"/>
              </p:cNvSpPr>
              <p:nvPr/>
            </p:nvSpPr>
            <p:spPr bwMode="auto">
              <a:xfrm>
                <a:off x="2026212" y="5282099"/>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7" name="Oval 146"/>
              <p:cNvSpPr>
                <a:spLocks noChangeArrowheads="1"/>
              </p:cNvSpPr>
              <p:nvPr/>
            </p:nvSpPr>
            <p:spPr bwMode="auto">
              <a:xfrm>
                <a:off x="2026212" y="5247317"/>
                <a:ext cx="54000" cy="54000"/>
              </a:xfrm>
              <a:prstGeom prst="ellipse">
                <a:avLst/>
              </a:prstGeom>
              <a:noFill/>
              <a:ln w="15875"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8" name="Line 147"/>
              <p:cNvSpPr>
                <a:spLocks noChangeShapeType="1"/>
              </p:cNvSpPr>
              <p:nvPr/>
            </p:nvSpPr>
            <p:spPr bwMode="auto">
              <a:xfrm>
                <a:off x="2562849" y="4788202"/>
                <a:ext cx="533400" cy="0"/>
              </a:xfrm>
              <a:prstGeom prst="line">
                <a:avLst/>
              </a:prstGeom>
              <a:noFill/>
              <a:ln w="31750" cap="flat">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29" name="Line 150"/>
              <p:cNvSpPr>
                <a:spLocks noChangeShapeType="1"/>
              </p:cNvSpPr>
              <p:nvPr/>
            </p:nvSpPr>
            <p:spPr bwMode="auto">
              <a:xfrm>
                <a:off x="2696199" y="4927328"/>
                <a:ext cx="266700" cy="0"/>
              </a:xfrm>
              <a:prstGeom prst="line">
                <a:avLst/>
              </a:prstGeom>
              <a:noFill/>
              <a:ln w="19050" cap="rnd">
                <a:solidFill>
                  <a:srgbClr val="F000A0"/>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0" name="Line 151"/>
              <p:cNvSpPr>
                <a:spLocks noChangeShapeType="1"/>
              </p:cNvSpPr>
              <p:nvPr/>
            </p:nvSpPr>
            <p:spPr bwMode="auto">
              <a:xfrm>
                <a:off x="2696199" y="4419518"/>
                <a:ext cx="266700" cy="0"/>
              </a:xfrm>
              <a:prstGeom prst="line">
                <a:avLst/>
              </a:prstGeom>
              <a:noFill/>
              <a:ln w="19050" cap="rnd">
                <a:solidFill>
                  <a:srgbClr val="F000A0"/>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1" name="Oval 153"/>
              <p:cNvSpPr>
                <a:spLocks noChangeArrowheads="1"/>
              </p:cNvSpPr>
              <p:nvPr/>
            </p:nvSpPr>
            <p:spPr bwMode="auto">
              <a:xfrm>
                <a:off x="2800974" y="3953445"/>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2" name="Oval 154"/>
              <p:cNvSpPr>
                <a:spLocks noChangeArrowheads="1"/>
              </p:cNvSpPr>
              <p:nvPr/>
            </p:nvSpPr>
            <p:spPr bwMode="auto">
              <a:xfrm>
                <a:off x="2800974" y="3716931"/>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3" name="Oval 155"/>
              <p:cNvSpPr>
                <a:spLocks noChangeArrowheads="1"/>
              </p:cNvSpPr>
              <p:nvPr/>
            </p:nvSpPr>
            <p:spPr bwMode="auto">
              <a:xfrm>
                <a:off x="2800974" y="432908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4" name="Oval 156"/>
              <p:cNvSpPr>
                <a:spLocks noChangeArrowheads="1"/>
              </p:cNvSpPr>
              <p:nvPr/>
            </p:nvSpPr>
            <p:spPr bwMode="auto">
              <a:xfrm>
                <a:off x="2800974" y="3918664"/>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5" name="Oval 157"/>
              <p:cNvSpPr>
                <a:spLocks noChangeArrowheads="1"/>
              </p:cNvSpPr>
              <p:nvPr/>
            </p:nvSpPr>
            <p:spPr bwMode="auto">
              <a:xfrm>
                <a:off x="2800974" y="3883882"/>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6" name="Oval 158"/>
              <p:cNvSpPr>
                <a:spLocks noChangeArrowheads="1"/>
              </p:cNvSpPr>
              <p:nvPr/>
            </p:nvSpPr>
            <p:spPr bwMode="auto">
              <a:xfrm>
                <a:off x="2800974" y="432908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7" name="Oval 159"/>
              <p:cNvSpPr>
                <a:spLocks noChangeArrowheads="1"/>
              </p:cNvSpPr>
              <p:nvPr/>
            </p:nvSpPr>
            <p:spPr bwMode="auto">
              <a:xfrm>
                <a:off x="2800974" y="374475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8" name="Oval 160"/>
              <p:cNvSpPr>
                <a:spLocks noChangeArrowheads="1"/>
              </p:cNvSpPr>
              <p:nvPr/>
            </p:nvSpPr>
            <p:spPr bwMode="auto">
              <a:xfrm>
                <a:off x="2800974" y="432908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39" name="Oval 161"/>
              <p:cNvSpPr>
                <a:spLocks noChangeArrowheads="1"/>
              </p:cNvSpPr>
              <p:nvPr/>
            </p:nvSpPr>
            <p:spPr bwMode="auto">
              <a:xfrm>
                <a:off x="2800974" y="436386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0" name="Oval 162"/>
              <p:cNvSpPr>
                <a:spLocks noChangeArrowheads="1"/>
              </p:cNvSpPr>
              <p:nvPr/>
            </p:nvSpPr>
            <p:spPr bwMode="auto">
              <a:xfrm>
                <a:off x="2800974" y="4189960"/>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1" name="Oval 163"/>
              <p:cNvSpPr>
                <a:spLocks noChangeArrowheads="1"/>
              </p:cNvSpPr>
              <p:nvPr/>
            </p:nvSpPr>
            <p:spPr bwMode="auto">
              <a:xfrm>
                <a:off x="2800974" y="436386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2" name="Oval 164"/>
              <p:cNvSpPr>
                <a:spLocks noChangeArrowheads="1"/>
              </p:cNvSpPr>
              <p:nvPr/>
            </p:nvSpPr>
            <p:spPr bwMode="auto">
              <a:xfrm>
                <a:off x="2800974" y="4294304"/>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3" name="Oval 165"/>
              <p:cNvSpPr>
                <a:spLocks noChangeArrowheads="1"/>
              </p:cNvSpPr>
              <p:nvPr/>
            </p:nvSpPr>
            <p:spPr bwMode="auto">
              <a:xfrm>
                <a:off x="2800974" y="4294304"/>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4" name="Oval 166"/>
              <p:cNvSpPr>
                <a:spLocks noChangeArrowheads="1"/>
              </p:cNvSpPr>
              <p:nvPr/>
            </p:nvSpPr>
            <p:spPr bwMode="auto">
              <a:xfrm>
                <a:off x="2800974" y="436386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5" name="Oval 167"/>
              <p:cNvSpPr>
                <a:spLocks noChangeArrowheads="1"/>
              </p:cNvSpPr>
              <p:nvPr/>
            </p:nvSpPr>
            <p:spPr bwMode="auto">
              <a:xfrm>
                <a:off x="2800974" y="3682150"/>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6" name="Oval 168"/>
              <p:cNvSpPr>
                <a:spLocks noChangeArrowheads="1"/>
              </p:cNvSpPr>
              <p:nvPr/>
            </p:nvSpPr>
            <p:spPr bwMode="auto">
              <a:xfrm>
                <a:off x="2800974" y="361258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7" name="Oval 169"/>
              <p:cNvSpPr>
                <a:spLocks noChangeArrowheads="1"/>
              </p:cNvSpPr>
              <p:nvPr/>
            </p:nvSpPr>
            <p:spPr bwMode="auto">
              <a:xfrm>
                <a:off x="2800974" y="4085615"/>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8" name="Oval 170"/>
              <p:cNvSpPr>
                <a:spLocks noChangeArrowheads="1"/>
              </p:cNvSpPr>
              <p:nvPr/>
            </p:nvSpPr>
            <p:spPr bwMode="auto">
              <a:xfrm>
                <a:off x="2800974" y="3849101"/>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49" name="Oval 171"/>
              <p:cNvSpPr>
                <a:spLocks noChangeArrowheads="1"/>
              </p:cNvSpPr>
              <p:nvPr/>
            </p:nvSpPr>
            <p:spPr bwMode="auto">
              <a:xfrm>
                <a:off x="2800974" y="436386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0" name="Oval 172"/>
              <p:cNvSpPr>
                <a:spLocks noChangeArrowheads="1"/>
              </p:cNvSpPr>
              <p:nvPr/>
            </p:nvSpPr>
            <p:spPr bwMode="auto">
              <a:xfrm>
                <a:off x="2800974" y="3988227"/>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1" name="Oval 173"/>
              <p:cNvSpPr>
                <a:spLocks noChangeArrowheads="1"/>
              </p:cNvSpPr>
              <p:nvPr/>
            </p:nvSpPr>
            <p:spPr bwMode="auto">
              <a:xfrm>
                <a:off x="2800974" y="4329086"/>
                <a:ext cx="54000" cy="54000"/>
              </a:xfrm>
              <a:prstGeom prst="ellipse">
                <a:avLst/>
              </a:prstGeom>
              <a:noFill/>
              <a:ln w="15875" cap="rnd">
                <a:solidFill>
                  <a:srgbClr val="F000A0"/>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2" name="Line 174"/>
              <p:cNvSpPr>
                <a:spLocks noChangeShapeType="1"/>
              </p:cNvSpPr>
              <p:nvPr/>
            </p:nvSpPr>
            <p:spPr bwMode="auto">
              <a:xfrm>
                <a:off x="3229599" y="4516906"/>
                <a:ext cx="523875" cy="0"/>
              </a:xfrm>
              <a:prstGeom prst="line">
                <a:avLst/>
              </a:prstGeom>
              <a:noFill/>
              <a:ln w="31750" cap="flat">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3" name="Line 177"/>
              <p:cNvSpPr>
                <a:spLocks noChangeShapeType="1"/>
              </p:cNvSpPr>
              <p:nvPr/>
            </p:nvSpPr>
            <p:spPr bwMode="auto">
              <a:xfrm>
                <a:off x="3353424" y="5302968"/>
                <a:ext cx="266700" cy="0"/>
              </a:xfrm>
              <a:prstGeom prst="line">
                <a:avLst/>
              </a:prstGeom>
              <a:noFill/>
              <a:ln w="12700" cap="rnd">
                <a:solidFill>
                  <a:srgbClr val="2F9752"/>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4" name="Line 178"/>
              <p:cNvSpPr>
                <a:spLocks noChangeShapeType="1"/>
              </p:cNvSpPr>
              <p:nvPr/>
            </p:nvSpPr>
            <p:spPr bwMode="auto">
              <a:xfrm>
                <a:off x="3353424" y="3223034"/>
                <a:ext cx="266700" cy="0"/>
              </a:xfrm>
              <a:prstGeom prst="line">
                <a:avLst/>
              </a:prstGeom>
              <a:noFill/>
              <a:ln w="19050" cap="rnd">
                <a:solidFill>
                  <a:srgbClr val="2F9752"/>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5" name="Oval 180"/>
              <p:cNvSpPr>
                <a:spLocks noChangeArrowheads="1"/>
              </p:cNvSpPr>
              <p:nvPr/>
            </p:nvSpPr>
            <p:spPr bwMode="auto">
              <a:xfrm>
                <a:off x="3458199" y="2346540"/>
                <a:ext cx="54000" cy="54000"/>
              </a:xfrm>
              <a:prstGeom prst="ellipse">
                <a:avLst/>
              </a:prstGeom>
              <a:noFill/>
              <a:ln w="19050" cap="rnd">
                <a:solidFill>
                  <a:srgbClr val="2F975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6" name="Line 190"/>
              <p:cNvSpPr>
                <a:spLocks noChangeShapeType="1"/>
              </p:cNvSpPr>
              <p:nvPr/>
            </p:nvSpPr>
            <p:spPr bwMode="auto">
              <a:xfrm flipV="1">
                <a:off x="959412" y="2144738"/>
                <a:ext cx="0" cy="3492000"/>
              </a:xfrm>
              <a:prstGeom prst="line">
                <a:avLst/>
              </a:prstGeom>
              <a:noFill/>
              <a:ln w="19050" cap="rnd">
                <a:solidFill>
                  <a:schemeClr val="tx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7" name="Line 191"/>
              <p:cNvSpPr>
                <a:spLocks noChangeShapeType="1"/>
              </p:cNvSpPr>
              <p:nvPr/>
            </p:nvSpPr>
            <p:spPr bwMode="auto">
              <a:xfrm flipH="1">
                <a:off x="873687" y="5558532"/>
                <a:ext cx="85725" cy="0"/>
              </a:xfrm>
              <a:prstGeom prst="line">
                <a:avLst/>
              </a:prstGeom>
              <a:noFill/>
              <a:ln w="1905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8" name="Line 192"/>
              <p:cNvSpPr>
                <a:spLocks noChangeShapeType="1"/>
              </p:cNvSpPr>
              <p:nvPr/>
            </p:nvSpPr>
            <p:spPr bwMode="auto">
              <a:xfrm flipH="1">
                <a:off x="873687" y="4876815"/>
                <a:ext cx="85725" cy="0"/>
              </a:xfrm>
              <a:prstGeom prst="line">
                <a:avLst/>
              </a:prstGeom>
              <a:noFill/>
              <a:ln w="19050" cap="rnd">
                <a:solidFill>
                  <a:schemeClr val="tx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59" name="Line 193"/>
              <p:cNvSpPr>
                <a:spLocks noChangeShapeType="1"/>
              </p:cNvSpPr>
              <p:nvPr/>
            </p:nvSpPr>
            <p:spPr bwMode="auto">
              <a:xfrm flipH="1">
                <a:off x="873687" y="4195097"/>
                <a:ext cx="85725" cy="0"/>
              </a:xfrm>
              <a:prstGeom prst="line">
                <a:avLst/>
              </a:prstGeom>
              <a:noFill/>
              <a:ln w="19050" cap="rnd">
                <a:solidFill>
                  <a:schemeClr val="tx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60" name="Line 194"/>
              <p:cNvSpPr>
                <a:spLocks noChangeShapeType="1"/>
              </p:cNvSpPr>
              <p:nvPr/>
            </p:nvSpPr>
            <p:spPr bwMode="auto">
              <a:xfrm flipH="1">
                <a:off x="873687" y="3513380"/>
                <a:ext cx="85725" cy="0"/>
              </a:xfrm>
              <a:prstGeom prst="line">
                <a:avLst/>
              </a:prstGeom>
              <a:noFill/>
              <a:ln w="19050" cap="rnd">
                <a:solidFill>
                  <a:schemeClr val="tx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61" name="Line 195"/>
              <p:cNvSpPr>
                <a:spLocks noChangeShapeType="1"/>
              </p:cNvSpPr>
              <p:nvPr/>
            </p:nvSpPr>
            <p:spPr bwMode="auto">
              <a:xfrm flipH="1">
                <a:off x="873687" y="2831662"/>
                <a:ext cx="85725" cy="0"/>
              </a:xfrm>
              <a:prstGeom prst="line">
                <a:avLst/>
              </a:prstGeom>
              <a:noFill/>
              <a:ln w="19050" cap="rnd">
                <a:solidFill>
                  <a:schemeClr val="tx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62" name="Rectangle 196"/>
              <p:cNvSpPr>
                <a:spLocks noChangeArrowheads="1"/>
              </p:cNvSpPr>
              <p:nvPr/>
            </p:nvSpPr>
            <p:spPr bwMode="auto">
              <a:xfrm>
                <a:off x="649562" y="5402438"/>
                <a:ext cx="142468" cy="30780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p>
                <a:pPr algn="r"/>
                <a:r>
                  <a:rPr lang="en-US" sz="1778" dirty="0">
                    <a:latin typeface="Arial" pitchFamily="34" charset="0"/>
                    <a:cs typeface="Arial" pitchFamily="34" charset="0"/>
                  </a:rPr>
                  <a:t>0</a:t>
                </a:r>
              </a:p>
            </p:txBody>
          </p:sp>
          <p:sp>
            <p:nvSpPr>
              <p:cNvPr id="463" name="Rectangle 197"/>
              <p:cNvSpPr>
                <a:spLocks noChangeArrowheads="1"/>
              </p:cNvSpPr>
              <p:nvPr/>
            </p:nvSpPr>
            <p:spPr bwMode="auto">
              <a:xfrm>
                <a:off x="507095" y="4720721"/>
                <a:ext cx="284934" cy="30780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p>
                <a:pPr algn="r"/>
                <a:r>
                  <a:rPr lang="en-US" sz="1778" dirty="0">
                    <a:latin typeface="Arial" pitchFamily="34" charset="0"/>
                    <a:cs typeface="Arial" pitchFamily="34" charset="0"/>
                  </a:rPr>
                  <a:t>20</a:t>
                </a:r>
              </a:p>
            </p:txBody>
          </p:sp>
          <p:sp>
            <p:nvSpPr>
              <p:cNvPr id="464" name="Rectangle 198"/>
              <p:cNvSpPr>
                <a:spLocks noChangeArrowheads="1"/>
              </p:cNvSpPr>
              <p:nvPr/>
            </p:nvSpPr>
            <p:spPr bwMode="auto">
              <a:xfrm>
                <a:off x="507095" y="4039004"/>
                <a:ext cx="284934" cy="30780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p>
                <a:pPr algn="r"/>
                <a:r>
                  <a:rPr lang="en-US" sz="1778" dirty="0">
                    <a:latin typeface="Arial" pitchFamily="34" charset="0"/>
                    <a:cs typeface="Arial" pitchFamily="34" charset="0"/>
                  </a:rPr>
                  <a:t>40</a:t>
                </a:r>
              </a:p>
            </p:txBody>
          </p:sp>
          <p:sp>
            <p:nvSpPr>
              <p:cNvPr id="465" name="Rectangle 199"/>
              <p:cNvSpPr>
                <a:spLocks noChangeArrowheads="1"/>
              </p:cNvSpPr>
              <p:nvPr/>
            </p:nvSpPr>
            <p:spPr bwMode="auto">
              <a:xfrm>
                <a:off x="507095" y="3357285"/>
                <a:ext cx="284934" cy="30780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p>
                <a:pPr algn="r"/>
                <a:r>
                  <a:rPr lang="en-US" sz="1778" dirty="0">
                    <a:latin typeface="Arial" pitchFamily="34" charset="0"/>
                    <a:cs typeface="Arial" pitchFamily="34" charset="0"/>
                  </a:rPr>
                  <a:t>60</a:t>
                </a:r>
              </a:p>
            </p:txBody>
          </p:sp>
          <p:sp>
            <p:nvSpPr>
              <p:cNvPr id="466" name="Rectangle 200"/>
              <p:cNvSpPr>
                <a:spLocks noChangeArrowheads="1"/>
              </p:cNvSpPr>
              <p:nvPr/>
            </p:nvSpPr>
            <p:spPr bwMode="auto">
              <a:xfrm>
                <a:off x="507095" y="2675569"/>
                <a:ext cx="284934" cy="30780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p>
                <a:pPr algn="r"/>
                <a:r>
                  <a:rPr lang="en-US" sz="1778" dirty="0">
                    <a:latin typeface="Arial" pitchFamily="34" charset="0"/>
                    <a:cs typeface="Arial" pitchFamily="34" charset="0"/>
                  </a:rPr>
                  <a:t>80</a:t>
                </a:r>
              </a:p>
            </p:txBody>
          </p:sp>
          <p:sp>
            <p:nvSpPr>
              <p:cNvPr id="467" name="Line 195"/>
              <p:cNvSpPr>
                <a:spLocks noChangeShapeType="1"/>
              </p:cNvSpPr>
              <p:nvPr/>
            </p:nvSpPr>
            <p:spPr bwMode="auto">
              <a:xfrm flipH="1">
                <a:off x="873687" y="2144739"/>
                <a:ext cx="85725" cy="0"/>
              </a:xfrm>
              <a:prstGeom prst="line">
                <a:avLst/>
              </a:prstGeom>
              <a:noFill/>
              <a:ln w="19050" cap="rnd">
                <a:solidFill>
                  <a:schemeClr val="tx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68" name="Rectangle 200"/>
              <p:cNvSpPr>
                <a:spLocks noChangeArrowheads="1"/>
              </p:cNvSpPr>
              <p:nvPr/>
            </p:nvSpPr>
            <p:spPr bwMode="auto">
              <a:xfrm>
                <a:off x="364629" y="2001483"/>
                <a:ext cx="427401" cy="30780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p>
                <a:pPr algn="r"/>
                <a:r>
                  <a:rPr lang="en-US" sz="1778" dirty="0">
                    <a:latin typeface="Arial" pitchFamily="34" charset="0"/>
                    <a:cs typeface="Arial" pitchFamily="34" charset="0"/>
                  </a:rPr>
                  <a:t>100</a:t>
                </a:r>
              </a:p>
            </p:txBody>
          </p:sp>
          <p:cxnSp>
            <p:nvCxnSpPr>
              <p:cNvPr id="469" name="Gerade Verbindung 1219"/>
              <p:cNvCxnSpPr/>
              <p:nvPr/>
            </p:nvCxnSpPr>
            <p:spPr bwMode="auto">
              <a:xfrm flipV="1">
                <a:off x="959412" y="5558472"/>
                <a:ext cx="3010086" cy="2193"/>
              </a:xfrm>
              <a:prstGeom prst="line">
                <a:avLst/>
              </a:prstGeom>
              <a:solidFill>
                <a:schemeClr val="accent1"/>
              </a:solidFill>
              <a:ln w="19050" cap="sq" cmpd="sng" algn="ctr">
                <a:solidFill>
                  <a:schemeClr val="tx1"/>
                </a:solidFill>
                <a:prstDash val="solid"/>
                <a:round/>
                <a:headEnd type="none" w="med" len="med"/>
                <a:tailEnd type="none" w="med" len="med"/>
              </a:ln>
              <a:effectLst/>
            </p:spPr>
          </p:cxnSp>
          <p:sp>
            <p:nvSpPr>
              <p:cNvPr id="470" name="Line 195"/>
              <p:cNvSpPr>
                <a:spLocks noChangeShapeType="1"/>
              </p:cNvSpPr>
              <p:nvPr/>
            </p:nvSpPr>
            <p:spPr bwMode="auto">
              <a:xfrm rot="5400000" flipH="1">
                <a:off x="2423993" y="5608860"/>
                <a:ext cx="85725" cy="0"/>
              </a:xfrm>
              <a:prstGeom prst="line">
                <a:avLst/>
              </a:prstGeom>
              <a:noFill/>
              <a:ln w="1905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71" name="Line 195"/>
              <p:cNvSpPr>
                <a:spLocks noChangeShapeType="1"/>
              </p:cNvSpPr>
              <p:nvPr/>
            </p:nvSpPr>
            <p:spPr bwMode="auto">
              <a:xfrm rot="5400000" flipH="1">
                <a:off x="3926635" y="5608860"/>
                <a:ext cx="85725" cy="0"/>
              </a:xfrm>
              <a:prstGeom prst="line">
                <a:avLst/>
              </a:prstGeom>
              <a:noFill/>
              <a:ln w="1905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sp>
            <p:nvSpPr>
              <p:cNvPr id="472" name="Textfeld 1223"/>
              <p:cNvSpPr txBox="1"/>
              <p:nvPr/>
            </p:nvSpPr>
            <p:spPr>
              <a:xfrm>
                <a:off x="1091654" y="5610338"/>
                <a:ext cx="1254460" cy="411676"/>
              </a:xfrm>
              <a:prstGeom prst="rect">
                <a:avLst/>
              </a:prstGeom>
              <a:noFill/>
            </p:spPr>
            <p:txBody>
              <a:bodyPr wrap="square" rtlCol="0">
                <a:spAutoFit/>
              </a:bodyPr>
              <a:lstStyle/>
              <a:p>
                <a:pPr algn="ctr"/>
                <a:r>
                  <a:rPr lang="de-DE" sz="1778" dirty="0">
                    <a:latin typeface="Arial"/>
                    <a:cs typeface="Arial"/>
                  </a:rPr>
                  <a:t>Early</a:t>
                </a:r>
                <a:endParaRPr lang="en-US" sz="1778" dirty="0">
                  <a:latin typeface="Arial"/>
                  <a:cs typeface="Arial"/>
                </a:endParaRPr>
              </a:p>
            </p:txBody>
          </p:sp>
          <p:sp>
            <p:nvSpPr>
              <p:cNvPr id="473" name="Textfeld 238"/>
              <p:cNvSpPr txBox="1"/>
              <p:nvPr/>
            </p:nvSpPr>
            <p:spPr>
              <a:xfrm>
                <a:off x="2602369" y="5610338"/>
                <a:ext cx="1254460" cy="411676"/>
              </a:xfrm>
              <a:prstGeom prst="rect">
                <a:avLst/>
              </a:prstGeom>
              <a:noFill/>
            </p:spPr>
            <p:txBody>
              <a:bodyPr wrap="square" rtlCol="0">
                <a:spAutoFit/>
              </a:bodyPr>
              <a:lstStyle/>
              <a:p>
                <a:pPr algn="ctr"/>
                <a:r>
                  <a:rPr lang="de-DE" sz="1778" dirty="0" err="1">
                    <a:latin typeface="Arial"/>
                    <a:cs typeface="Arial"/>
                  </a:rPr>
                  <a:t>Delayed</a:t>
                </a:r>
                <a:endParaRPr lang="en-US" sz="1778" dirty="0">
                  <a:latin typeface="Arial"/>
                  <a:cs typeface="Arial"/>
                </a:endParaRPr>
              </a:p>
            </p:txBody>
          </p:sp>
          <p:sp>
            <p:nvSpPr>
              <p:cNvPr id="474" name="TextBox 1"/>
              <p:cNvSpPr txBox="1"/>
              <p:nvPr/>
            </p:nvSpPr>
            <p:spPr>
              <a:xfrm>
                <a:off x="1023944" y="3574504"/>
                <a:ext cx="1389880" cy="350072"/>
              </a:xfrm>
              <a:prstGeom prst="rect">
                <a:avLst/>
              </a:prstGeom>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422" i="1" dirty="0">
                    <a:latin typeface="Arial"/>
                    <a:cs typeface="Arial"/>
                  </a:rPr>
                  <a:t>p=</a:t>
                </a:r>
                <a:r>
                  <a:rPr lang="en-GB" sz="1422" dirty="0">
                    <a:latin typeface="Arial"/>
                    <a:cs typeface="Arial"/>
                  </a:rPr>
                  <a:t>0.628</a:t>
                </a:r>
              </a:p>
            </p:txBody>
          </p:sp>
          <p:sp>
            <p:nvSpPr>
              <p:cNvPr id="475" name="TextBox 1"/>
              <p:cNvSpPr txBox="1"/>
              <p:nvPr/>
            </p:nvSpPr>
            <p:spPr>
              <a:xfrm>
                <a:off x="2338612" y="2460138"/>
                <a:ext cx="1729332" cy="350072"/>
              </a:xfrm>
              <a:prstGeom prst="rect">
                <a:avLst/>
              </a:prstGeom>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422" i="1" dirty="0">
                    <a:latin typeface="Arial"/>
                    <a:cs typeface="Arial"/>
                  </a:rPr>
                  <a:t>p</a:t>
                </a:r>
                <a:r>
                  <a:rPr lang="en-GB" sz="1422" dirty="0">
                    <a:latin typeface="Arial"/>
                    <a:cs typeface="Arial"/>
                  </a:rPr>
                  <a:t>&lt;0.001 </a:t>
                </a:r>
              </a:p>
            </p:txBody>
          </p:sp>
          <p:grpSp>
            <p:nvGrpSpPr>
              <p:cNvPr id="476" name="Group 22"/>
              <p:cNvGrpSpPr/>
              <p:nvPr/>
            </p:nvGrpSpPr>
            <p:grpSpPr>
              <a:xfrm>
                <a:off x="2835924" y="2838994"/>
                <a:ext cx="660375" cy="648000"/>
                <a:chOff x="3023828" y="2681828"/>
                <a:chExt cx="540060" cy="648000"/>
              </a:xfrm>
            </p:grpSpPr>
            <p:cxnSp>
              <p:nvCxnSpPr>
                <p:cNvPr id="496" name="Straight Connector 3"/>
                <p:cNvCxnSpPr/>
                <p:nvPr/>
              </p:nvCxnSpPr>
              <p:spPr bwMode="auto">
                <a:xfrm flipV="1">
                  <a:off x="3023828" y="2681828"/>
                  <a:ext cx="0" cy="648000"/>
                </a:xfrm>
                <a:prstGeom prst="line">
                  <a:avLst/>
                </a:prstGeom>
                <a:solidFill>
                  <a:schemeClr val="accent1"/>
                </a:solidFill>
                <a:ln w="19050" cap="sq" cmpd="sng" algn="ctr">
                  <a:solidFill>
                    <a:srgbClr val="FFF028"/>
                  </a:solidFill>
                  <a:prstDash val="solid"/>
                  <a:round/>
                  <a:headEnd type="none" w="med" len="med"/>
                  <a:tailEnd type="none" w="med" len="med"/>
                </a:ln>
                <a:effectLst/>
              </p:spPr>
            </p:cxnSp>
            <p:cxnSp>
              <p:nvCxnSpPr>
                <p:cNvPr id="497" name="Straight Connector 19"/>
                <p:cNvCxnSpPr/>
                <p:nvPr/>
              </p:nvCxnSpPr>
              <p:spPr bwMode="auto">
                <a:xfrm>
                  <a:off x="3023828" y="2681829"/>
                  <a:ext cx="540060" cy="0"/>
                </a:xfrm>
                <a:prstGeom prst="line">
                  <a:avLst/>
                </a:prstGeom>
                <a:solidFill>
                  <a:schemeClr val="accent1"/>
                </a:solidFill>
                <a:ln w="19050" cap="sq" cmpd="sng" algn="ctr">
                  <a:solidFill>
                    <a:srgbClr val="FFF028"/>
                  </a:solidFill>
                  <a:prstDash val="solid"/>
                  <a:round/>
                  <a:headEnd type="none" w="med" len="med"/>
                  <a:tailEnd type="none" w="med" len="med"/>
                </a:ln>
                <a:effectLst/>
              </p:spPr>
            </p:cxnSp>
            <p:cxnSp>
              <p:nvCxnSpPr>
                <p:cNvPr id="498" name="Straight Connector 21"/>
                <p:cNvCxnSpPr/>
                <p:nvPr/>
              </p:nvCxnSpPr>
              <p:spPr bwMode="auto">
                <a:xfrm>
                  <a:off x="3563888" y="2681829"/>
                  <a:ext cx="0" cy="99099"/>
                </a:xfrm>
                <a:prstGeom prst="line">
                  <a:avLst/>
                </a:prstGeom>
                <a:solidFill>
                  <a:schemeClr val="accent1"/>
                </a:solidFill>
                <a:ln w="19050" cap="sq" cmpd="sng" algn="ctr">
                  <a:solidFill>
                    <a:srgbClr val="FFF028"/>
                  </a:solidFill>
                  <a:prstDash val="solid"/>
                  <a:round/>
                  <a:headEnd type="none" w="med" len="med"/>
                  <a:tailEnd type="none" w="med" len="med"/>
                </a:ln>
                <a:effectLst/>
              </p:spPr>
            </p:cxnSp>
          </p:grpSp>
          <p:grpSp>
            <p:nvGrpSpPr>
              <p:cNvPr id="477" name="Group 23"/>
              <p:cNvGrpSpPr/>
              <p:nvPr/>
            </p:nvGrpSpPr>
            <p:grpSpPr>
              <a:xfrm>
                <a:off x="1375362" y="4031694"/>
                <a:ext cx="695325" cy="845121"/>
                <a:chOff x="3023828" y="2681828"/>
                <a:chExt cx="540060" cy="1690242"/>
              </a:xfrm>
            </p:grpSpPr>
            <p:cxnSp>
              <p:nvCxnSpPr>
                <p:cNvPr id="493" name="Straight Connector 24"/>
                <p:cNvCxnSpPr/>
                <p:nvPr/>
              </p:nvCxnSpPr>
              <p:spPr bwMode="auto">
                <a:xfrm flipV="1">
                  <a:off x="3023828" y="2681828"/>
                  <a:ext cx="0" cy="1690242"/>
                </a:xfrm>
                <a:prstGeom prst="line">
                  <a:avLst/>
                </a:prstGeom>
                <a:solidFill>
                  <a:schemeClr val="accent1"/>
                </a:solidFill>
                <a:ln w="19050" cap="sq" cmpd="sng" algn="ctr">
                  <a:solidFill>
                    <a:srgbClr val="FFF028"/>
                  </a:solidFill>
                  <a:prstDash val="solid"/>
                  <a:round/>
                  <a:headEnd type="none" w="med" len="med"/>
                  <a:tailEnd type="none" w="med" len="med"/>
                </a:ln>
                <a:effectLst/>
              </p:spPr>
            </p:cxnSp>
            <p:cxnSp>
              <p:nvCxnSpPr>
                <p:cNvPr id="494" name="Straight Connector 26"/>
                <p:cNvCxnSpPr/>
                <p:nvPr/>
              </p:nvCxnSpPr>
              <p:spPr bwMode="auto">
                <a:xfrm>
                  <a:off x="3023828" y="2681829"/>
                  <a:ext cx="540060" cy="0"/>
                </a:xfrm>
                <a:prstGeom prst="line">
                  <a:avLst/>
                </a:prstGeom>
                <a:solidFill>
                  <a:schemeClr val="accent1"/>
                </a:solidFill>
                <a:ln w="19050" cap="sq" cmpd="sng" algn="ctr">
                  <a:solidFill>
                    <a:srgbClr val="FFF028"/>
                  </a:solidFill>
                  <a:prstDash val="solid"/>
                  <a:round/>
                  <a:headEnd type="none" w="med" len="med"/>
                  <a:tailEnd type="none" w="med" len="med"/>
                </a:ln>
                <a:effectLst/>
              </p:spPr>
            </p:cxnSp>
            <p:cxnSp>
              <p:nvCxnSpPr>
                <p:cNvPr id="495" name="Straight Connector 28"/>
                <p:cNvCxnSpPr/>
                <p:nvPr/>
              </p:nvCxnSpPr>
              <p:spPr bwMode="auto">
                <a:xfrm>
                  <a:off x="3563888" y="2681830"/>
                  <a:ext cx="0" cy="576000"/>
                </a:xfrm>
                <a:prstGeom prst="line">
                  <a:avLst/>
                </a:prstGeom>
                <a:solidFill>
                  <a:schemeClr val="accent1"/>
                </a:solidFill>
                <a:ln w="19050" cap="sq" cmpd="sng" algn="ctr">
                  <a:solidFill>
                    <a:srgbClr val="FFF028"/>
                  </a:solidFill>
                  <a:prstDash val="solid"/>
                  <a:round/>
                  <a:headEnd type="none" w="med" len="med"/>
                  <a:tailEnd type="none" w="med" len="med"/>
                </a:ln>
                <a:effectLst/>
              </p:spPr>
            </p:cxnSp>
          </p:grpSp>
          <p:cxnSp>
            <p:nvCxnSpPr>
              <p:cNvPr id="478" name="Straight Connector 477"/>
              <p:cNvCxnSpPr>
                <a:endCxn id="347" idx="0"/>
              </p:cNvCxnSpPr>
              <p:nvPr/>
            </p:nvCxnSpPr>
            <p:spPr bwMode="auto">
              <a:xfrm>
                <a:off x="3485199" y="3223034"/>
                <a:ext cx="6338" cy="883450"/>
              </a:xfrm>
              <a:prstGeom prst="line">
                <a:avLst/>
              </a:prstGeom>
              <a:solidFill>
                <a:schemeClr val="accent1"/>
              </a:solidFill>
              <a:ln w="19050" cap="sq" cmpd="sng" algn="ctr">
                <a:solidFill>
                  <a:srgbClr val="2F9752"/>
                </a:solidFill>
                <a:prstDash val="solid"/>
                <a:round/>
                <a:headEnd type="none" w="med" len="med"/>
                <a:tailEnd type="none" w="med" len="med"/>
              </a:ln>
              <a:effectLst/>
            </p:spPr>
          </p:cxnSp>
          <p:cxnSp>
            <p:nvCxnSpPr>
              <p:cNvPr id="479" name="Straight Connector 478"/>
              <p:cNvCxnSpPr>
                <a:stCxn id="347" idx="2"/>
              </p:cNvCxnSpPr>
              <p:nvPr/>
            </p:nvCxnSpPr>
            <p:spPr bwMode="auto">
              <a:xfrm>
                <a:off x="3491537" y="4760376"/>
                <a:ext cx="0" cy="532800"/>
              </a:xfrm>
              <a:prstGeom prst="line">
                <a:avLst/>
              </a:prstGeom>
              <a:solidFill>
                <a:schemeClr val="accent1"/>
              </a:solidFill>
              <a:ln w="19050" cap="sq" cmpd="sng" algn="ctr">
                <a:solidFill>
                  <a:srgbClr val="2F9752"/>
                </a:solidFill>
                <a:prstDash val="solid"/>
                <a:round/>
                <a:headEnd type="none" w="med" len="med"/>
                <a:tailEnd type="none" w="med" len="med"/>
              </a:ln>
              <a:effectLst/>
            </p:spPr>
          </p:cxnSp>
          <p:cxnSp>
            <p:nvCxnSpPr>
              <p:cNvPr id="480" name="Straight Connector 479"/>
              <p:cNvCxnSpPr>
                <a:stCxn id="344" idx="2"/>
              </p:cNvCxnSpPr>
              <p:nvPr/>
            </p:nvCxnSpPr>
            <p:spPr bwMode="auto">
              <a:xfrm>
                <a:off x="2829549" y="4822983"/>
                <a:ext cx="0" cy="104345"/>
              </a:xfrm>
              <a:prstGeom prst="line">
                <a:avLst/>
              </a:prstGeom>
              <a:solidFill>
                <a:schemeClr val="accent1"/>
              </a:solidFill>
              <a:ln w="19050" cap="sq" cmpd="sng" algn="ctr">
                <a:solidFill>
                  <a:srgbClr val="F000A0"/>
                </a:solidFill>
                <a:prstDash val="solid"/>
                <a:round/>
                <a:headEnd type="none" w="med" len="med"/>
                <a:tailEnd type="none" w="med" len="med"/>
              </a:ln>
              <a:effectLst/>
            </p:spPr>
          </p:cxnSp>
          <p:cxnSp>
            <p:nvCxnSpPr>
              <p:cNvPr id="481" name="Straight Connector 480"/>
              <p:cNvCxnSpPr>
                <a:endCxn id="344" idx="0"/>
              </p:cNvCxnSpPr>
              <p:nvPr/>
            </p:nvCxnSpPr>
            <p:spPr bwMode="auto">
              <a:xfrm>
                <a:off x="2829549" y="4419518"/>
                <a:ext cx="0" cy="236514"/>
              </a:xfrm>
              <a:prstGeom prst="line">
                <a:avLst/>
              </a:prstGeom>
              <a:solidFill>
                <a:schemeClr val="accent1"/>
              </a:solidFill>
              <a:ln w="19050" cap="sq" cmpd="sng" algn="ctr">
                <a:solidFill>
                  <a:srgbClr val="F000A0"/>
                </a:solidFill>
                <a:prstDash val="solid"/>
                <a:round/>
                <a:headEnd type="none" w="med" len="med"/>
                <a:tailEnd type="none" w="med" len="med"/>
              </a:ln>
              <a:effectLst/>
            </p:spPr>
          </p:cxnSp>
          <p:cxnSp>
            <p:nvCxnSpPr>
              <p:cNvPr id="482" name="Straight Connector 481"/>
              <p:cNvCxnSpPr/>
              <p:nvPr/>
            </p:nvCxnSpPr>
            <p:spPr bwMode="auto">
              <a:xfrm>
                <a:off x="2053212" y="5508177"/>
                <a:ext cx="0" cy="34782"/>
              </a:xfrm>
              <a:prstGeom prst="line">
                <a:avLst/>
              </a:prstGeom>
              <a:solidFill>
                <a:schemeClr val="accent1"/>
              </a:solidFill>
              <a:ln w="19050" cap="sq" cmpd="sng" algn="ctr">
                <a:solidFill>
                  <a:srgbClr val="2F9752"/>
                </a:solidFill>
                <a:prstDash val="solid"/>
                <a:round/>
                <a:headEnd type="none" w="med" len="med"/>
                <a:tailEnd type="none" w="med" len="med"/>
              </a:ln>
              <a:effectLst/>
            </p:spPr>
          </p:cxnSp>
          <p:sp>
            <p:nvSpPr>
              <p:cNvPr id="483" name="Line 134"/>
              <p:cNvSpPr>
                <a:spLocks noChangeShapeType="1"/>
              </p:cNvSpPr>
              <p:nvPr/>
            </p:nvSpPr>
            <p:spPr bwMode="auto">
              <a:xfrm>
                <a:off x="1797612" y="5504700"/>
                <a:ext cx="523875" cy="0"/>
              </a:xfrm>
              <a:prstGeom prst="line">
                <a:avLst/>
              </a:prstGeom>
              <a:noFill/>
              <a:ln w="25400" cap="flat">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cxnSp>
            <p:nvCxnSpPr>
              <p:cNvPr id="484" name="Straight Connector 483"/>
              <p:cNvCxnSpPr>
                <a:endCxn id="346" idx="0"/>
              </p:cNvCxnSpPr>
              <p:nvPr/>
            </p:nvCxnSpPr>
            <p:spPr bwMode="auto">
              <a:xfrm>
                <a:off x="2059550" y="5351662"/>
                <a:ext cx="0" cy="90432"/>
              </a:xfrm>
              <a:prstGeom prst="line">
                <a:avLst/>
              </a:prstGeom>
              <a:solidFill>
                <a:schemeClr val="accent1"/>
              </a:solidFill>
              <a:ln w="19050" cap="sq" cmpd="sng" algn="ctr">
                <a:solidFill>
                  <a:srgbClr val="2F9752"/>
                </a:solidFill>
                <a:prstDash val="solid"/>
                <a:round/>
                <a:headEnd type="none" w="med" len="med"/>
                <a:tailEnd type="none" w="med" len="med"/>
              </a:ln>
              <a:effectLst/>
            </p:spPr>
          </p:cxnSp>
          <p:cxnSp>
            <p:nvCxnSpPr>
              <p:cNvPr id="485" name="Straight Connector 484"/>
              <p:cNvCxnSpPr/>
              <p:nvPr/>
            </p:nvCxnSpPr>
            <p:spPr bwMode="auto">
              <a:xfrm>
                <a:off x="1395416" y="5515137"/>
                <a:ext cx="0" cy="27507"/>
              </a:xfrm>
              <a:prstGeom prst="line">
                <a:avLst/>
              </a:prstGeom>
              <a:solidFill>
                <a:schemeClr val="accent1"/>
              </a:solidFill>
              <a:ln w="19050" cap="sq" cmpd="sng" algn="ctr">
                <a:solidFill>
                  <a:srgbClr val="F000A0"/>
                </a:solidFill>
                <a:prstDash val="solid"/>
                <a:round/>
                <a:headEnd type="none" w="med" len="med"/>
                <a:tailEnd type="none" w="med" len="med"/>
              </a:ln>
              <a:effectLst/>
            </p:spPr>
          </p:cxnSp>
          <p:sp>
            <p:nvSpPr>
              <p:cNvPr id="486" name="Line 59"/>
              <p:cNvSpPr>
                <a:spLocks noChangeShapeType="1"/>
              </p:cNvSpPr>
              <p:nvPr/>
            </p:nvSpPr>
            <p:spPr bwMode="auto">
              <a:xfrm>
                <a:off x="1130862" y="5504700"/>
                <a:ext cx="533400" cy="0"/>
              </a:xfrm>
              <a:prstGeom prst="line">
                <a:avLst/>
              </a:prstGeom>
              <a:noFill/>
              <a:ln w="25400" cap="flat">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81280" tIns="40640" rIns="81280" bIns="40640" numCol="1" anchor="t" anchorCtr="0" compatLnSpc="1">
                <a:prstTxWarp prst="textNoShape">
                  <a:avLst/>
                </a:prstTxWarp>
              </a:bodyPr>
              <a:lstStyle/>
              <a:p>
                <a:endParaRPr lang="en-US" sz="1778" dirty="0">
                  <a:latin typeface="Arial"/>
                  <a:cs typeface="Arial"/>
                </a:endParaRPr>
              </a:p>
            </p:txBody>
          </p:sp>
          <p:cxnSp>
            <p:nvCxnSpPr>
              <p:cNvPr id="487" name="Straight Connector 486"/>
              <p:cNvCxnSpPr/>
              <p:nvPr/>
            </p:nvCxnSpPr>
            <p:spPr bwMode="auto">
              <a:xfrm>
                <a:off x="1395416" y="5442094"/>
                <a:ext cx="0" cy="20043"/>
              </a:xfrm>
              <a:prstGeom prst="line">
                <a:avLst/>
              </a:prstGeom>
              <a:solidFill>
                <a:schemeClr val="accent1"/>
              </a:solidFill>
              <a:ln w="19050" cap="sq" cmpd="sng" algn="ctr">
                <a:solidFill>
                  <a:srgbClr val="F000A0"/>
                </a:solidFill>
                <a:prstDash val="solid"/>
                <a:round/>
                <a:headEnd type="none" w="med" len="med"/>
                <a:tailEnd type="none" w="med" len="med"/>
              </a:ln>
              <a:effectLst/>
            </p:spPr>
          </p:cxnSp>
          <p:grpSp>
            <p:nvGrpSpPr>
              <p:cNvPr id="488" name="Group 487"/>
              <p:cNvGrpSpPr/>
              <p:nvPr/>
            </p:nvGrpSpPr>
            <p:grpSpPr>
              <a:xfrm>
                <a:off x="1155249" y="2132856"/>
                <a:ext cx="1460884" cy="603551"/>
                <a:chOff x="1155249" y="2132856"/>
                <a:chExt cx="1460884" cy="603551"/>
              </a:xfrm>
            </p:grpSpPr>
            <p:sp>
              <p:nvSpPr>
                <p:cNvPr id="489" name="TextBox 488"/>
                <p:cNvSpPr txBox="1"/>
                <p:nvPr/>
              </p:nvSpPr>
              <p:spPr>
                <a:xfrm>
                  <a:off x="1259632" y="2132856"/>
                  <a:ext cx="1356501" cy="350072"/>
                </a:xfrm>
                <a:prstGeom prst="rect">
                  <a:avLst/>
                </a:prstGeom>
                <a:noFill/>
              </p:spPr>
              <p:txBody>
                <a:bodyPr wrap="none" rtlCol="0">
                  <a:spAutoFit/>
                </a:bodyPr>
                <a:lstStyle/>
                <a:p>
                  <a:r>
                    <a:rPr lang="en-GB" sz="1422" dirty="0">
                      <a:latin typeface="Arial"/>
                      <a:cs typeface="Arial"/>
                    </a:rPr>
                    <a:t>Rivaroxaban</a:t>
                  </a:r>
                </a:p>
              </p:txBody>
            </p:sp>
            <p:sp>
              <p:nvSpPr>
                <p:cNvPr id="490" name="TextBox 489"/>
                <p:cNvSpPr txBox="1"/>
                <p:nvPr/>
              </p:nvSpPr>
              <p:spPr>
                <a:xfrm>
                  <a:off x="1259632" y="2386335"/>
                  <a:ext cx="618920" cy="350072"/>
                </a:xfrm>
                <a:prstGeom prst="rect">
                  <a:avLst/>
                </a:prstGeom>
                <a:noFill/>
              </p:spPr>
              <p:txBody>
                <a:bodyPr wrap="none" rtlCol="0">
                  <a:spAutoFit/>
                </a:bodyPr>
                <a:lstStyle/>
                <a:p>
                  <a:r>
                    <a:rPr lang="en-GB" sz="1422" dirty="0">
                      <a:latin typeface="Arial"/>
                      <a:cs typeface="Arial"/>
                    </a:rPr>
                    <a:t>VKA</a:t>
                  </a:r>
                </a:p>
              </p:txBody>
            </p:sp>
            <p:sp>
              <p:nvSpPr>
                <p:cNvPr id="491" name="Rectangle 490"/>
                <p:cNvSpPr/>
                <p:nvPr/>
              </p:nvSpPr>
              <p:spPr bwMode="auto">
                <a:xfrm>
                  <a:off x="1155249" y="2248127"/>
                  <a:ext cx="108012" cy="108012"/>
                </a:xfrm>
                <a:prstGeom prst="rect">
                  <a:avLst/>
                </a:prstGeom>
                <a:solidFill>
                  <a:srgbClr val="F000A0"/>
                </a:solidFill>
                <a:ln w="9525" cap="flat" cmpd="sng" algn="ctr">
                  <a:noFill/>
                  <a:prstDash val="solid"/>
                  <a:round/>
                  <a:headEnd type="none" w="med" len="med"/>
                  <a:tailEnd type="none" w="med" len="med"/>
                </a:ln>
                <a:effectLst/>
              </p:spPr>
              <p:txBody>
                <a:bodyPr rot="0" spcFirstLastPara="0" vert="horz" wrap="square" lIns="81280" tIns="40640" rIns="81280" bIns="40640" numCol="1" spcCol="0" rtlCol="0" fromWordArt="0" anchor="ctr" anchorCtr="0" forceAA="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978" dirty="0">
                    <a:latin typeface="Arial"/>
                    <a:cs typeface="Arial"/>
                  </a:endParaRPr>
                </a:p>
              </p:txBody>
            </p:sp>
            <p:sp>
              <p:nvSpPr>
                <p:cNvPr id="492" name="Rectangle 491"/>
                <p:cNvSpPr/>
                <p:nvPr/>
              </p:nvSpPr>
              <p:spPr bwMode="auto">
                <a:xfrm>
                  <a:off x="1155249" y="2510894"/>
                  <a:ext cx="108012" cy="108012"/>
                </a:xfrm>
                <a:prstGeom prst="rect">
                  <a:avLst/>
                </a:prstGeom>
                <a:solidFill>
                  <a:srgbClr val="2F9752"/>
                </a:solidFill>
                <a:ln w="9525" cap="flat" cmpd="sng" algn="ctr">
                  <a:noFill/>
                  <a:prstDash val="solid"/>
                  <a:round/>
                  <a:headEnd type="none" w="med" len="med"/>
                  <a:tailEnd type="none" w="med" len="med"/>
                </a:ln>
                <a:effectLst/>
              </p:spPr>
              <p:txBody>
                <a:bodyPr rot="0" spcFirstLastPara="0" vert="horz" wrap="square" lIns="81280" tIns="40640" rIns="81280" bIns="40640" numCol="1" spcCol="0" rtlCol="0" fromWordArt="0" anchor="ctr" anchorCtr="0" forceAA="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978" dirty="0">
                    <a:latin typeface="Arial"/>
                    <a:cs typeface="Arial"/>
                  </a:endParaRPr>
                </a:p>
              </p:txBody>
            </p:sp>
          </p:grpSp>
        </p:grpSp>
      </p:grpSp>
      <p:sp>
        <p:nvSpPr>
          <p:cNvPr id="178" name="TextBox 177"/>
          <p:cNvSpPr txBox="1"/>
          <p:nvPr/>
        </p:nvSpPr>
        <p:spPr>
          <a:xfrm>
            <a:off x="2710011" y="4293098"/>
            <a:ext cx="613852" cy="913135"/>
          </a:xfrm>
          <a:prstGeom prst="rect">
            <a:avLst/>
          </a:prstGeom>
          <a:solidFill>
            <a:srgbClr val="F000A0">
              <a:alpha val="80000"/>
            </a:srgbClr>
          </a:solidFill>
        </p:spPr>
        <p:txBody>
          <a:bodyPr wrap="square" rtlCol="0">
            <a:spAutoFit/>
          </a:bodyPr>
          <a:lstStyle/>
          <a:p>
            <a:pPr algn="ctr"/>
            <a:r>
              <a:rPr lang="en-GB" sz="1778" dirty="0">
                <a:latin typeface="Arial"/>
                <a:cs typeface="Arial"/>
              </a:rPr>
              <a:t>22 days</a:t>
            </a:r>
          </a:p>
        </p:txBody>
      </p:sp>
      <p:sp>
        <p:nvSpPr>
          <p:cNvPr id="179" name="TextBox 178"/>
          <p:cNvSpPr txBox="1"/>
          <p:nvPr/>
        </p:nvSpPr>
        <p:spPr>
          <a:xfrm>
            <a:off x="3317529" y="4039483"/>
            <a:ext cx="614400" cy="913135"/>
          </a:xfrm>
          <a:prstGeom prst="rect">
            <a:avLst/>
          </a:prstGeom>
          <a:solidFill>
            <a:srgbClr val="2F9752">
              <a:alpha val="80000"/>
            </a:srgbClr>
          </a:solidFill>
        </p:spPr>
        <p:txBody>
          <a:bodyPr wrap="square" rtlCol="0">
            <a:spAutoFit/>
          </a:bodyPr>
          <a:lstStyle/>
          <a:p>
            <a:pPr algn="ctr"/>
            <a:r>
              <a:rPr lang="en-GB" sz="1778" dirty="0">
                <a:latin typeface="Arial"/>
                <a:cs typeface="Arial"/>
              </a:rPr>
              <a:t>30 days</a:t>
            </a:r>
          </a:p>
        </p:txBody>
      </p:sp>
      <p:sp>
        <p:nvSpPr>
          <p:cNvPr id="180" name="TextBox 9"/>
          <p:cNvSpPr txBox="1"/>
          <p:nvPr/>
        </p:nvSpPr>
        <p:spPr>
          <a:xfrm>
            <a:off x="4445142" y="1806039"/>
            <a:ext cx="4063297" cy="365934"/>
          </a:xfrm>
          <a:prstGeom prst="rect">
            <a:avLst/>
          </a:prstGeom>
          <a:noFill/>
        </p:spPr>
        <p:txBody>
          <a:bodyPr wrap="square" rtlCol="0">
            <a:spAutoFit/>
          </a:bodyPr>
          <a:lstStyle/>
          <a:p>
            <a:pPr algn="ctr"/>
            <a:r>
              <a:rPr lang="en-GB" sz="1778" b="1" dirty="0">
                <a:latin typeface="Arial"/>
                <a:cs typeface="Arial"/>
              </a:rPr>
              <a:t>Patients cardioverted as scheduled*</a:t>
            </a:r>
          </a:p>
        </p:txBody>
      </p:sp>
      <p:sp>
        <p:nvSpPr>
          <p:cNvPr id="3" name="CasellaDiTesto 2"/>
          <p:cNvSpPr txBox="1"/>
          <p:nvPr/>
        </p:nvSpPr>
        <p:spPr>
          <a:xfrm>
            <a:off x="1785342" y="1249196"/>
            <a:ext cx="6614183" cy="420564"/>
          </a:xfrm>
          <a:prstGeom prst="rect">
            <a:avLst/>
          </a:prstGeom>
          <a:noFill/>
          <a:ln>
            <a:solidFill>
              <a:schemeClr val="tx1"/>
            </a:solidFill>
          </a:ln>
        </p:spPr>
        <p:txBody>
          <a:bodyPr wrap="none" rtlCol="0">
            <a:spAutoFit/>
          </a:bodyPr>
          <a:lstStyle/>
          <a:p>
            <a:r>
              <a:rPr lang="it-IT" sz="2133" dirty="0" err="1">
                <a:latin typeface="+mj-lt"/>
              </a:rPr>
              <a:t>Overall</a:t>
            </a:r>
            <a:r>
              <a:rPr lang="it-IT" sz="2133" dirty="0">
                <a:latin typeface="+mj-lt"/>
              </a:rPr>
              <a:t> </a:t>
            </a:r>
            <a:r>
              <a:rPr lang="it-IT" sz="2133" dirty="0" err="1">
                <a:latin typeface="+mj-lt"/>
              </a:rPr>
              <a:t>delayed</a:t>
            </a:r>
            <a:r>
              <a:rPr lang="it-IT" sz="2133" dirty="0">
                <a:latin typeface="+mj-lt"/>
              </a:rPr>
              <a:t> </a:t>
            </a:r>
            <a:r>
              <a:rPr lang="it-IT" sz="2133" dirty="0" err="1">
                <a:latin typeface="+mj-lt"/>
              </a:rPr>
              <a:t>cardioversion</a:t>
            </a:r>
            <a:r>
              <a:rPr lang="it-IT" sz="2133" dirty="0">
                <a:latin typeface="+mj-lt"/>
              </a:rPr>
              <a:t> </a:t>
            </a:r>
            <a:r>
              <a:rPr lang="it-IT" sz="2133" dirty="0" err="1">
                <a:latin typeface="+mj-lt"/>
              </a:rPr>
              <a:t>without</a:t>
            </a:r>
            <a:r>
              <a:rPr lang="it-IT" sz="2133" dirty="0">
                <a:latin typeface="+mj-lt"/>
              </a:rPr>
              <a:t> TEE = 568 </a:t>
            </a:r>
            <a:r>
              <a:rPr lang="it-IT" sz="2133" dirty="0" err="1">
                <a:latin typeface="+mj-lt"/>
              </a:rPr>
              <a:t>pts</a:t>
            </a:r>
            <a:r>
              <a:rPr lang="it-IT" sz="2133" dirty="0">
                <a:latin typeface="+mj-lt"/>
              </a:rPr>
              <a:t> </a:t>
            </a:r>
          </a:p>
        </p:txBody>
      </p:sp>
    </p:spTree>
    <p:extLst>
      <p:ext uri="{BB962C8B-B14F-4D97-AF65-F5344CB8AC3E}">
        <p14:creationId xmlns:p14="http://schemas.microsoft.com/office/powerpoint/2010/main" val="210787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88" t="19824" r="3623" b="8005"/>
          <a:stretch/>
        </p:blipFill>
        <p:spPr bwMode="auto">
          <a:xfrm>
            <a:off x="619519" y="1484784"/>
            <a:ext cx="8056938" cy="4630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CasellaDiTesto 3"/>
          <p:cNvSpPr txBox="1"/>
          <p:nvPr/>
        </p:nvSpPr>
        <p:spPr>
          <a:xfrm>
            <a:off x="-36512" y="260668"/>
            <a:ext cx="9141973" cy="954107"/>
          </a:xfrm>
          <a:prstGeom prst="rect">
            <a:avLst/>
          </a:prstGeom>
          <a:noFill/>
        </p:spPr>
        <p:txBody>
          <a:bodyPr wrap="square" rtlCol="0">
            <a:spAutoFit/>
          </a:bodyPr>
          <a:lstStyle/>
          <a:p>
            <a:pPr algn="ctr"/>
            <a:r>
              <a:rPr lang="en-US" sz="2800" dirty="0" smtClean="0">
                <a:solidFill>
                  <a:srgbClr val="000000"/>
                </a:solidFill>
                <a:latin typeface="Times New Roman"/>
                <a:cs typeface="Times New Roman"/>
              </a:rPr>
              <a:t>Warfarin for Atrial Fibrillation</a:t>
            </a:r>
          </a:p>
          <a:p>
            <a:pPr algn="ctr"/>
            <a:r>
              <a:rPr lang="en-US" sz="2800" dirty="0" smtClean="0">
                <a:solidFill>
                  <a:srgbClr val="000000"/>
                </a:solidFill>
                <a:latin typeface="Times New Roman"/>
                <a:cs typeface="Times New Roman"/>
              </a:rPr>
              <a:t>Limitation Lead to Under-treatment</a:t>
            </a:r>
            <a:endParaRPr lang="it-IT" sz="2800" dirty="0">
              <a:solidFill>
                <a:srgbClr val="000000"/>
              </a:solidFill>
              <a:latin typeface="Times New Roman"/>
              <a:cs typeface="Times New Roman"/>
            </a:endParaRPr>
          </a:p>
        </p:txBody>
      </p:sp>
      <p:sp>
        <p:nvSpPr>
          <p:cNvPr id="5" name="CasellaDiTesto 4"/>
          <p:cNvSpPr txBox="1"/>
          <p:nvPr/>
        </p:nvSpPr>
        <p:spPr>
          <a:xfrm>
            <a:off x="4139962" y="6372036"/>
            <a:ext cx="4893501" cy="369332"/>
          </a:xfrm>
          <a:prstGeom prst="rect">
            <a:avLst/>
          </a:prstGeom>
          <a:noFill/>
        </p:spPr>
        <p:txBody>
          <a:bodyPr wrap="square" rtlCol="0">
            <a:spAutoFit/>
          </a:bodyPr>
          <a:lstStyle/>
          <a:p>
            <a:pPr algn="ctr"/>
            <a:r>
              <a:rPr lang="en-US" sz="1800" dirty="0" smtClean="0">
                <a:solidFill>
                  <a:srgbClr val="000000"/>
                </a:solidFill>
                <a:latin typeface="Times New Roman"/>
                <a:cs typeface="Times New Roman"/>
              </a:rPr>
              <a:t>Go A. et al. </a:t>
            </a:r>
            <a:r>
              <a:rPr lang="en-US" sz="1800" i="1" dirty="0" smtClean="0">
                <a:solidFill>
                  <a:srgbClr val="000000"/>
                </a:solidFill>
                <a:latin typeface="Times New Roman"/>
                <a:cs typeface="Times New Roman"/>
              </a:rPr>
              <a:t>Ann Intern Med 1999</a:t>
            </a:r>
            <a:r>
              <a:rPr lang="en-US" sz="1800" dirty="0" smtClean="0">
                <a:solidFill>
                  <a:srgbClr val="000000"/>
                </a:solidFill>
                <a:latin typeface="Times New Roman"/>
                <a:cs typeface="Times New Roman"/>
              </a:rPr>
              <a:t>: 131: 927.</a:t>
            </a:r>
            <a:endParaRPr lang="it-IT" sz="1800" dirty="0">
              <a:solidFill>
                <a:srgbClr val="000000"/>
              </a:solidFill>
              <a:latin typeface="Times New Roman"/>
              <a:cs typeface="Times New Roman"/>
            </a:endParaRPr>
          </a:p>
        </p:txBody>
      </p:sp>
    </p:spTree>
    <p:extLst>
      <p:ext uri="{BB962C8B-B14F-4D97-AF65-F5344CB8AC3E}">
        <p14:creationId xmlns:p14="http://schemas.microsoft.com/office/powerpoint/2010/main" val="4264699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1144761" y="673008"/>
            <a:ext cx="6806686" cy="857250"/>
          </a:xfrm>
          <a:prstGeom prst="rect">
            <a:avLst/>
          </a:prstGeom>
        </p:spPr>
        <p:txBody>
          <a:bodyPr/>
          <a:lstStyle>
            <a:lvl1pPr algn="l" defTabSz="914400" rtl="0" eaLnBrk="1" latinLnBrk="0" hangingPunct="1">
              <a:lnSpc>
                <a:spcPct val="90000"/>
              </a:lnSpc>
              <a:spcBef>
                <a:spcPct val="0"/>
              </a:spcBef>
              <a:buNone/>
              <a:defRPr sz="2400" kern="1200" baseline="0">
                <a:solidFill>
                  <a:schemeClr val="tx1"/>
                </a:solidFill>
                <a:latin typeface="+mj-lt"/>
                <a:ea typeface="+mj-ea"/>
                <a:cs typeface="+mj-cs"/>
              </a:defRPr>
            </a:lvl1pPr>
          </a:lstStyle>
          <a:p>
            <a:pPr fontAlgn="auto">
              <a:spcAft>
                <a:spcPts val="0"/>
              </a:spcAft>
            </a:pPr>
            <a:r>
              <a:rPr lang="it-IT" sz="2133">
                <a:solidFill>
                  <a:srgbClr val="3C3C3C"/>
                </a:solidFill>
              </a:rPr>
              <a:t>ENSURE-AF: </a:t>
            </a:r>
            <a:r>
              <a:rPr lang="it-IT" sz="2133" dirty="0" err="1">
                <a:solidFill>
                  <a:srgbClr val="3C3C3C"/>
                </a:solidFill>
              </a:rPr>
              <a:t>Primary</a:t>
            </a:r>
            <a:r>
              <a:rPr lang="it-IT" sz="2133" dirty="0">
                <a:solidFill>
                  <a:srgbClr val="3C3C3C"/>
                </a:solidFill>
              </a:rPr>
              <a:t> </a:t>
            </a:r>
            <a:r>
              <a:rPr lang="it-IT" sz="2133" dirty="0" err="1">
                <a:solidFill>
                  <a:srgbClr val="3C3C3C"/>
                </a:solidFill>
              </a:rPr>
              <a:t>Efficacy</a:t>
            </a:r>
            <a:r>
              <a:rPr lang="it-IT" sz="2133" dirty="0">
                <a:solidFill>
                  <a:srgbClr val="3C3C3C"/>
                </a:solidFill>
              </a:rPr>
              <a:t> and </a:t>
            </a:r>
            <a:r>
              <a:rPr lang="it-IT" sz="2133" dirty="0" err="1">
                <a:solidFill>
                  <a:srgbClr val="3C3C3C"/>
                </a:solidFill>
              </a:rPr>
              <a:t>Safety</a:t>
            </a:r>
            <a:r>
              <a:rPr lang="it-IT" sz="2133" dirty="0">
                <a:solidFill>
                  <a:srgbClr val="3C3C3C"/>
                </a:solidFill>
              </a:rPr>
              <a:t> </a:t>
            </a:r>
            <a:r>
              <a:rPr lang="it-IT" sz="2133" dirty="0" err="1">
                <a:solidFill>
                  <a:srgbClr val="3C3C3C"/>
                </a:solidFill>
              </a:rPr>
              <a:t>endpoints</a:t>
            </a:r>
            <a:endParaRPr lang="it-IT" sz="2133" dirty="0">
              <a:solidFill>
                <a:srgbClr val="3C3C3C"/>
              </a:solidFill>
            </a:endParaRPr>
          </a:p>
        </p:txBody>
      </p:sp>
      <p:sp>
        <p:nvSpPr>
          <p:cNvPr id="4" name="CasellaDiTesto 3"/>
          <p:cNvSpPr txBox="1"/>
          <p:nvPr/>
        </p:nvSpPr>
        <p:spPr>
          <a:xfrm>
            <a:off x="1376787" y="6031408"/>
            <a:ext cx="4533613" cy="456087"/>
          </a:xfrm>
          <a:prstGeom prst="rect">
            <a:avLst/>
          </a:prstGeom>
          <a:noFill/>
        </p:spPr>
        <p:txBody>
          <a:bodyPr wrap="none" rtlCol="0">
            <a:spAutoFit/>
          </a:bodyPr>
          <a:lstStyle/>
          <a:p>
            <a:pPr fontAlgn="auto">
              <a:spcBef>
                <a:spcPts val="0"/>
              </a:spcBef>
              <a:spcAft>
                <a:spcPts val="0"/>
              </a:spcAft>
            </a:pPr>
            <a:r>
              <a:rPr lang="it-IT" sz="788" dirty="0">
                <a:solidFill>
                  <a:srgbClr val="3C3C3C"/>
                </a:solidFill>
                <a:latin typeface="Arial" panose="020B0604020202020204"/>
                <a:ea typeface=""/>
                <a:cs typeface=""/>
              </a:rPr>
              <a:t>*</a:t>
            </a:r>
            <a:r>
              <a:rPr lang="en-US" sz="788" dirty="0">
                <a:solidFill>
                  <a:srgbClr val="3C3C3C"/>
                </a:solidFill>
                <a:latin typeface="Arial" panose="020B0604020202020204"/>
                <a:ea typeface=""/>
                <a:cs typeface=""/>
              </a:rPr>
              <a:t>Composite of stroke, SEE, MI, CV mortality assessed in the ITT population during overall period</a:t>
            </a:r>
          </a:p>
          <a:p>
            <a:pPr fontAlgn="auto">
              <a:spcBef>
                <a:spcPts val="0"/>
              </a:spcBef>
              <a:spcAft>
                <a:spcPts val="0"/>
              </a:spcAft>
            </a:pPr>
            <a:r>
              <a:rPr lang="it-IT" sz="788" dirty="0">
                <a:solidFill>
                  <a:srgbClr val="3C3C3C"/>
                </a:solidFill>
                <a:latin typeface="Arial" panose="020B0604020202020204"/>
                <a:ea typeface=""/>
                <a:cs typeface=""/>
              </a:rPr>
              <a:t>**</a:t>
            </a:r>
            <a:r>
              <a:rPr lang="en-US" sz="788" dirty="0">
                <a:solidFill>
                  <a:srgbClr val="3C3C3C"/>
                </a:solidFill>
                <a:latin typeface="Arial" panose="020B0604020202020204"/>
                <a:ea typeface=""/>
                <a:cs typeface=""/>
              </a:rPr>
              <a:t>First Major or CRNM Bleeding</a:t>
            </a:r>
          </a:p>
          <a:p>
            <a:pPr fontAlgn="auto">
              <a:spcBef>
                <a:spcPts val="0"/>
              </a:spcBef>
              <a:spcAft>
                <a:spcPts val="0"/>
              </a:spcAft>
            </a:pPr>
            <a:endParaRPr lang="it-IT" sz="788" dirty="0">
              <a:solidFill>
                <a:srgbClr val="3C3C3C"/>
              </a:solidFill>
              <a:latin typeface="Arial" panose="020B0604020202020204"/>
              <a:ea typeface=""/>
              <a:cs typeface=""/>
            </a:endParaRPr>
          </a:p>
        </p:txBody>
      </p:sp>
      <p:sp>
        <p:nvSpPr>
          <p:cNvPr id="11" name="Rettangolo 10"/>
          <p:cNvSpPr/>
          <p:nvPr/>
        </p:nvSpPr>
        <p:spPr>
          <a:xfrm>
            <a:off x="6617899" y="6031408"/>
            <a:ext cx="1978415" cy="235898"/>
          </a:xfrm>
          <a:prstGeom prst="rect">
            <a:avLst/>
          </a:prstGeom>
        </p:spPr>
        <p:txBody>
          <a:bodyPr wrap="square">
            <a:spAutoFit/>
          </a:bodyPr>
          <a:lstStyle/>
          <a:p>
            <a:pPr fontAlgn="auto">
              <a:spcBef>
                <a:spcPts val="0"/>
              </a:spcBef>
              <a:spcAft>
                <a:spcPts val="0"/>
              </a:spcAft>
            </a:pPr>
            <a:r>
              <a:rPr lang="fr-FR" sz="933" dirty="0" err="1">
                <a:solidFill>
                  <a:srgbClr val="3C3C3C"/>
                </a:solidFill>
                <a:latin typeface="Arial" panose="020B0604020202020204"/>
                <a:ea typeface=""/>
                <a:cs typeface=""/>
              </a:rPr>
              <a:t>Goette</a:t>
            </a:r>
            <a:r>
              <a:rPr lang="fr-FR" sz="933" dirty="0">
                <a:solidFill>
                  <a:srgbClr val="3C3C3C"/>
                </a:solidFill>
                <a:latin typeface="Arial" panose="020B0604020202020204"/>
                <a:ea typeface=""/>
                <a:cs typeface=""/>
              </a:rPr>
              <a:t> A, et al. </a:t>
            </a:r>
            <a:r>
              <a:rPr lang="fr-FR" sz="933" i="1" dirty="0">
                <a:solidFill>
                  <a:srgbClr val="3C3C3C"/>
                </a:solidFill>
                <a:latin typeface="Arial" panose="020B0604020202020204"/>
                <a:ea typeface=""/>
                <a:cs typeface=""/>
              </a:rPr>
              <a:t>Lancet</a:t>
            </a:r>
            <a:r>
              <a:rPr lang="fr-FR" sz="933" dirty="0">
                <a:solidFill>
                  <a:srgbClr val="3C3C3C"/>
                </a:solidFill>
                <a:latin typeface="Arial" panose="020B0604020202020204"/>
                <a:ea typeface=""/>
                <a:cs typeface=""/>
              </a:rPr>
              <a:t>. 2016</a:t>
            </a:r>
            <a:endParaRPr lang="en-US" sz="933" dirty="0">
              <a:solidFill>
                <a:srgbClr val="3C3C3C"/>
              </a:solidFill>
              <a:latin typeface="Arial" panose="020B0604020202020204"/>
              <a:ea typeface=""/>
              <a:cs typeface=""/>
            </a:endParaRPr>
          </a:p>
        </p:txBody>
      </p:sp>
      <p:grpSp>
        <p:nvGrpSpPr>
          <p:cNvPr id="22" name="Gruppo 21"/>
          <p:cNvGrpSpPr/>
          <p:nvPr/>
        </p:nvGrpSpPr>
        <p:grpSpPr>
          <a:xfrm>
            <a:off x="1144762" y="1902290"/>
            <a:ext cx="6969524" cy="3932545"/>
            <a:chOff x="1760411" y="2158639"/>
            <a:chExt cx="6815138" cy="3690194"/>
          </a:xfrm>
        </p:grpSpPr>
        <p:graphicFrame>
          <p:nvGraphicFramePr>
            <p:cNvPr id="3" name="Segnaposto contenuto 15"/>
            <p:cNvGraphicFramePr>
              <a:graphicFrameLocks/>
            </p:cNvGraphicFramePr>
            <p:nvPr>
              <p:extLst/>
            </p:nvPr>
          </p:nvGraphicFramePr>
          <p:xfrm>
            <a:off x="1760411" y="2158639"/>
            <a:ext cx="6815138" cy="369019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32"/>
            <p:cNvSpPr txBox="1"/>
            <p:nvPr/>
          </p:nvSpPr>
          <p:spPr>
            <a:xfrm>
              <a:off x="2558533" y="3260967"/>
              <a:ext cx="1008213" cy="346571"/>
            </a:xfrm>
            <a:prstGeom prst="rect">
              <a:avLst/>
            </a:prstGeom>
            <a:noFill/>
          </p:spPr>
          <p:txBody>
            <a:bodyPr wrap="none" rtlCol="0">
              <a:spAutoFit/>
            </a:bodyPr>
            <a:lstStyle/>
            <a:p>
              <a:pPr algn="ctr" fontAlgn="auto">
                <a:spcBef>
                  <a:spcPts val="0"/>
                </a:spcBef>
                <a:spcAft>
                  <a:spcPts val="0"/>
                </a:spcAft>
              </a:pPr>
              <a:r>
                <a:rPr lang="en-US" sz="900" dirty="0">
                  <a:solidFill>
                    <a:srgbClr val="3C3C3C"/>
                  </a:solidFill>
                  <a:latin typeface="Arial" panose="020B0604020202020204"/>
                  <a:ea typeface=""/>
                  <a:cs typeface=""/>
                </a:rPr>
                <a:t>OR (95% CI): </a:t>
              </a:r>
            </a:p>
            <a:p>
              <a:pPr algn="ctr" fontAlgn="auto">
                <a:spcBef>
                  <a:spcPts val="0"/>
                </a:spcBef>
                <a:spcAft>
                  <a:spcPts val="0"/>
                </a:spcAft>
              </a:pPr>
              <a:r>
                <a:rPr lang="en-US" sz="900" dirty="0">
                  <a:solidFill>
                    <a:srgbClr val="3C3C3C"/>
                  </a:solidFill>
                  <a:latin typeface="Arial" panose="020B0604020202020204"/>
                  <a:ea typeface=""/>
                  <a:cs typeface=""/>
                </a:rPr>
                <a:t>0.46 (0.12–1.43)</a:t>
              </a:r>
            </a:p>
          </p:txBody>
        </p:sp>
        <p:sp>
          <p:nvSpPr>
            <p:cNvPr id="7" name="TextBox 18"/>
            <p:cNvSpPr txBox="1"/>
            <p:nvPr/>
          </p:nvSpPr>
          <p:spPr>
            <a:xfrm>
              <a:off x="2577891" y="4490346"/>
              <a:ext cx="534830" cy="266307"/>
            </a:xfrm>
            <a:prstGeom prst="rect">
              <a:avLst/>
            </a:prstGeom>
            <a:noFill/>
          </p:spPr>
          <p:txBody>
            <a:bodyPr wrap="none" rtlCol="0">
              <a:spAutoFit/>
            </a:bodyPr>
            <a:lstStyle/>
            <a:p>
              <a:pPr algn="ctr" fontAlgn="auto">
                <a:spcBef>
                  <a:spcPts val="0"/>
                </a:spcBef>
                <a:spcAft>
                  <a:spcPts val="0"/>
                </a:spcAft>
              </a:pPr>
              <a:r>
                <a:rPr lang="en-US" sz="1244" b="1" dirty="0">
                  <a:solidFill>
                    <a:srgbClr val="3C3C3C"/>
                  </a:solidFill>
                  <a:latin typeface="Arial" panose="020B0604020202020204"/>
                  <a:ea typeface=""/>
                  <a:cs typeface=""/>
                </a:rPr>
                <a:t>0.5%</a:t>
              </a:r>
            </a:p>
          </p:txBody>
        </p:sp>
        <p:sp>
          <p:nvSpPr>
            <p:cNvPr id="8" name="TextBox 27"/>
            <p:cNvSpPr txBox="1"/>
            <p:nvPr/>
          </p:nvSpPr>
          <p:spPr>
            <a:xfrm>
              <a:off x="3219610" y="4282784"/>
              <a:ext cx="534830" cy="266307"/>
            </a:xfrm>
            <a:prstGeom prst="rect">
              <a:avLst/>
            </a:prstGeom>
            <a:noFill/>
          </p:spPr>
          <p:txBody>
            <a:bodyPr wrap="none" rtlCol="0">
              <a:spAutoFit/>
            </a:bodyPr>
            <a:lstStyle>
              <a:defPPr>
                <a:defRPr lang="it-IT"/>
              </a:defPPr>
              <a:lvl1pPr algn="ctr">
                <a:defRPr sz="1100" b="1"/>
              </a:lvl1pPr>
            </a:lstStyle>
            <a:p>
              <a:pPr fontAlgn="auto">
                <a:spcBef>
                  <a:spcPts val="0"/>
                </a:spcBef>
                <a:spcAft>
                  <a:spcPts val="0"/>
                </a:spcAft>
              </a:pPr>
              <a:r>
                <a:rPr lang="en-US" sz="1244" dirty="0">
                  <a:solidFill>
                    <a:srgbClr val="3C3C3C"/>
                  </a:solidFill>
                  <a:latin typeface="Arial" panose="020B0604020202020204"/>
                  <a:ea typeface=""/>
                  <a:cs typeface=""/>
                </a:rPr>
                <a:t>1.0%</a:t>
              </a:r>
            </a:p>
          </p:txBody>
        </p:sp>
        <p:sp>
          <p:nvSpPr>
            <p:cNvPr id="9" name="CasellaDiTesto 8"/>
            <p:cNvSpPr txBox="1"/>
            <p:nvPr/>
          </p:nvSpPr>
          <p:spPr>
            <a:xfrm>
              <a:off x="2712962" y="4779436"/>
              <a:ext cx="390619" cy="227859"/>
            </a:xfrm>
            <a:prstGeom prst="rect">
              <a:avLst/>
            </a:prstGeom>
            <a:noFill/>
          </p:spPr>
          <p:txBody>
            <a:bodyPr wrap="none" rtlCol="0">
              <a:spAutoFit/>
            </a:bodyPr>
            <a:lstStyle/>
            <a:p>
              <a:pPr fontAlgn="auto">
                <a:spcBef>
                  <a:spcPts val="0"/>
                </a:spcBef>
                <a:spcAft>
                  <a:spcPts val="0"/>
                </a:spcAft>
              </a:pPr>
              <a:r>
                <a:rPr lang="it-IT" sz="978" dirty="0">
                  <a:solidFill>
                    <a:srgbClr val="3C3C3C"/>
                  </a:solidFill>
                  <a:latin typeface="Arial" panose="020B0604020202020204"/>
                  <a:ea typeface=""/>
                  <a:cs typeface=""/>
                </a:rPr>
                <a:t>n=5</a:t>
              </a:r>
            </a:p>
          </p:txBody>
        </p:sp>
        <p:sp>
          <p:nvSpPr>
            <p:cNvPr id="10" name="CasellaDiTesto 9"/>
            <p:cNvSpPr txBox="1"/>
            <p:nvPr/>
          </p:nvSpPr>
          <p:spPr>
            <a:xfrm>
              <a:off x="5487297" y="4499662"/>
              <a:ext cx="371809" cy="184116"/>
            </a:xfrm>
            <a:prstGeom prst="rect">
              <a:avLst/>
            </a:prstGeom>
            <a:noFill/>
          </p:spPr>
          <p:txBody>
            <a:bodyPr wrap="none" rtlCol="0">
              <a:spAutoFit/>
            </a:bodyPr>
            <a:lstStyle/>
            <a:p>
              <a:pPr fontAlgn="auto">
                <a:spcBef>
                  <a:spcPts val="0"/>
                </a:spcBef>
                <a:spcAft>
                  <a:spcPts val="0"/>
                </a:spcAft>
              </a:pPr>
              <a:r>
                <a:rPr lang="it-IT" sz="675" dirty="0">
                  <a:solidFill>
                    <a:srgbClr val="000000"/>
                  </a:solidFill>
                  <a:latin typeface="Arial" panose="020B0604020202020204"/>
                  <a:ea typeface=""/>
                  <a:cs typeface=""/>
                </a:rPr>
                <a:t>n=11</a:t>
              </a:r>
            </a:p>
          </p:txBody>
        </p:sp>
        <p:sp>
          <p:nvSpPr>
            <p:cNvPr id="12" name="TextBox 32"/>
            <p:cNvSpPr txBox="1"/>
            <p:nvPr/>
          </p:nvSpPr>
          <p:spPr>
            <a:xfrm>
              <a:off x="4712730" y="3242316"/>
              <a:ext cx="1008213" cy="346571"/>
            </a:xfrm>
            <a:prstGeom prst="rect">
              <a:avLst/>
            </a:prstGeom>
            <a:noFill/>
          </p:spPr>
          <p:txBody>
            <a:bodyPr wrap="none" rtlCol="0">
              <a:spAutoFit/>
            </a:bodyPr>
            <a:lstStyle/>
            <a:p>
              <a:pPr algn="ctr" fontAlgn="auto">
                <a:spcBef>
                  <a:spcPts val="0"/>
                </a:spcBef>
                <a:spcAft>
                  <a:spcPts val="0"/>
                </a:spcAft>
              </a:pPr>
              <a:r>
                <a:rPr lang="en-US" sz="900" dirty="0">
                  <a:solidFill>
                    <a:srgbClr val="3C3C3C"/>
                  </a:solidFill>
                  <a:latin typeface="Arial" panose="020B0604020202020204"/>
                  <a:ea typeface=""/>
                  <a:cs typeface=""/>
                </a:rPr>
                <a:t>OR (95% CI): </a:t>
              </a:r>
            </a:p>
            <a:p>
              <a:pPr algn="ctr" fontAlgn="auto">
                <a:spcBef>
                  <a:spcPts val="0"/>
                </a:spcBef>
                <a:spcAft>
                  <a:spcPts val="0"/>
                </a:spcAft>
              </a:pPr>
              <a:r>
                <a:rPr lang="en-US" sz="900" dirty="0">
                  <a:solidFill>
                    <a:srgbClr val="3C3C3C"/>
                  </a:solidFill>
                  <a:latin typeface="Arial" panose="020B0604020202020204"/>
                  <a:ea typeface=""/>
                  <a:cs typeface=""/>
                </a:rPr>
                <a:t>1.48 (0.64–3.55)</a:t>
              </a:r>
            </a:p>
          </p:txBody>
        </p:sp>
        <p:sp>
          <p:nvSpPr>
            <p:cNvPr id="13" name="TextBox 18"/>
            <p:cNvSpPr txBox="1"/>
            <p:nvPr/>
          </p:nvSpPr>
          <p:spPr>
            <a:xfrm>
              <a:off x="4768155" y="4098163"/>
              <a:ext cx="534830" cy="266307"/>
            </a:xfrm>
            <a:prstGeom prst="rect">
              <a:avLst/>
            </a:prstGeom>
            <a:noFill/>
          </p:spPr>
          <p:txBody>
            <a:bodyPr wrap="none" rtlCol="0">
              <a:spAutoFit/>
            </a:bodyPr>
            <a:lstStyle>
              <a:defPPr>
                <a:defRPr lang="it-IT"/>
              </a:defPPr>
              <a:lvl1pPr algn="ctr">
                <a:defRPr sz="1100" b="1"/>
              </a:lvl1pPr>
            </a:lstStyle>
            <a:p>
              <a:pPr fontAlgn="auto">
                <a:spcBef>
                  <a:spcPts val="0"/>
                </a:spcBef>
                <a:spcAft>
                  <a:spcPts val="0"/>
                </a:spcAft>
              </a:pPr>
              <a:r>
                <a:rPr lang="en-US" sz="1244" dirty="0">
                  <a:solidFill>
                    <a:srgbClr val="3C3C3C"/>
                  </a:solidFill>
                  <a:latin typeface="Arial" panose="020B0604020202020204"/>
                  <a:ea typeface=""/>
                  <a:cs typeface=""/>
                </a:rPr>
                <a:t>1.5%</a:t>
              </a:r>
            </a:p>
          </p:txBody>
        </p:sp>
        <p:sp>
          <p:nvSpPr>
            <p:cNvPr id="14" name="TextBox 27"/>
            <p:cNvSpPr txBox="1"/>
            <p:nvPr/>
          </p:nvSpPr>
          <p:spPr>
            <a:xfrm>
              <a:off x="5382674" y="4181180"/>
              <a:ext cx="534830" cy="266307"/>
            </a:xfrm>
            <a:prstGeom prst="rect">
              <a:avLst/>
            </a:prstGeom>
            <a:noFill/>
          </p:spPr>
          <p:txBody>
            <a:bodyPr wrap="none" rtlCol="0">
              <a:spAutoFit/>
            </a:bodyPr>
            <a:lstStyle>
              <a:defPPr>
                <a:defRPr lang="it-IT"/>
              </a:defPPr>
              <a:lvl1pPr algn="ctr">
                <a:defRPr sz="1100" b="1"/>
              </a:lvl1pPr>
            </a:lstStyle>
            <a:p>
              <a:pPr fontAlgn="auto">
                <a:spcBef>
                  <a:spcPts val="0"/>
                </a:spcBef>
                <a:spcAft>
                  <a:spcPts val="0"/>
                </a:spcAft>
              </a:pPr>
              <a:r>
                <a:rPr lang="en-US" sz="1244" dirty="0">
                  <a:solidFill>
                    <a:srgbClr val="3C3C3C"/>
                  </a:solidFill>
                  <a:latin typeface="Arial" panose="020B0604020202020204"/>
                  <a:ea typeface=""/>
                  <a:cs typeface=""/>
                </a:rPr>
                <a:t>1.0%</a:t>
              </a:r>
            </a:p>
          </p:txBody>
        </p:sp>
        <p:sp>
          <p:nvSpPr>
            <p:cNvPr id="15" name="CasellaDiTesto 14"/>
            <p:cNvSpPr txBox="1"/>
            <p:nvPr/>
          </p:nvSpPr>
          <p:spPr>
            <a:xfrm>
              <a:off x="4785191" y="4392884"/>
              <a:ext cx="459589" cy="227859"/>
            </a:xfrm>
            <a:prstGeom prst="rect">
              <a:avLst/>
            </a:prstGeom>
            <a:noFill/>
          </p:spPr>
          <p:txBody>
            <a:bodyPr wrap="none" rtlCol="0">
              <a:spAutoFit/>
            </a:bodyPr>
            <a:lstStyle/>
            <a:p>
              <a:pPr fontAlgn="auto">
                <a:spcBef>
                  <a:spcPts val="0"/>
                </a:spcBef>
                <a:spcAft>
                  <a:spcPts val="0"/>
                </a:spcAft>
              </a:pPr>
              <a:r>
                <a:rPr lang="it-IT" sz="978" dirty="0">
                  <a:solidFill>
                    <a:srgbClr val="3C3C3C"/>
                  </a:solidFill>
                  <a:latin typeface="Arial" panose="020B0604020202020204"/>
                  <a:ea typeface=""/>
                  <a:cs typeface=""/>
                </a:rPr>
                <a:t>n=16</a:t>
              </a:r>
            </a:p>
          </p:txBody>
        </p:sp>
        <p:sp>
          <p:nvSpPr>
            <p:cNvPr id="16" name="CasellaDiTesto 15"/>
            <p:cNvSpPr txBox="1"/>
            <p:nvPr/>
          </p:nvSpPr>
          <p:spPr>
            <a:xfrm>
              <a:off x="3292001" y="4581133"/>
              <a:ext cx="459589" cy="227859"/>
            </a:xfrm>
            <a:prstGeom prst="rect">
              <a:avLst/>
            </a:prstGeom>
            <a:noFill/>
          </p:spPr>
          <p:txBody>
            <a:bodyPr wrap="none" rtlCol="0">
              <a:spAutoFit/>
            </a:bodyPr>
            <a:lstStyle/>
            <a:p>
              <a:pPr fontAlgn="auto">
                <a:spcBef>
                  <a:spcPts val="0"/>
                </a:spcBef>
                <a:spcAft>
                  <a:spcPts val="0"/>
                </a:spcAft>
              </a:pPr>
              <a:r>
                <a:rPr lang="it-IT" sz="978" dirty="0">
                  <a:solidFill>
                    <a:srgbClr val="000000"/>
                  </a:solidFill>
                  <a:latin typeface="Arial" panose="020B0604020202020204"/>
                  <a:ea typeface=""/>
                  <a:cs typeface=""/>
                </a:rPr>
                <a:t>n=11</a:t>
              </a:r>
            </a:p>
          </p:txBody>
        </p:sp>
        <p:sp>
          <p:nvSpPr>
            <p:cNvPr id="17" name="TextBox 32"/>
            <p:cNvSpPr txBox="1"/>
            <p:nvPr/>
          </p:nvSpPr>
          <p:spPr>
            <a:xfrm>
              <a:off x="6828522" y="3216628"/>
              <a:ext cx="1008213" cy="346571"/>
            </a:xfrm>
            <a:prstGeom prst="rect">
              <a:avLst/>
            </a:prstGeom>
            <a:noFill/>
          </p:spPr>
          <p:txBody>
            <a:bodyPr wrap="none" rtlCol="0">
              <a:spAutoFit/>
            </a:bodyPr>
            <a:lstStyle/>
            <a:p>
              <a:pPr algn="ctr" fontAlgn="auto">
                <a:spcBef>
                  <a:spcPts val="0"/>
                </a:spcBef>
                <a:spcAft>
                  <a:spcPts val="0"/>
                </a:spcAft>
              </a:pPr>
              <a:r>
                <a:rPr lang="en-US" sz="900" dirty="0">
                  <a:solidFill>
                    <a:srgbClr val="3C3C3C"/>
                  </a:solidFill>
                  <a:latin typeface="Arial" panose="020B0604020202020204"/>
                  <a:ea typeface=""/>
                  <a:cs typeface=""/>
                </a:rPr>
                <a:t>OR (95% CI): </a:t>
              </a:r>
            </a:p>
            <a:p>
              <a:pPr algn="ctr" fontAlgn="auto">
                <a:spcBef>
                  <a:spcPts val="0"/>
                </a:spcBef>
                <a:spcAft>
                  <a:spcPts val="0"/>
                </a:spcAft>
              </a:pPr>
              <a:r>
                <a:rPr lang="en-US" sz="900" dirty="0">
                  <a:solidFill>
                    <a:srgbClr val="3C3C3C"/>
                  </a:solidFill>
                  <a:latin typeface="Arial" panose="020B0604020202020204"/>
                  <a:ea typeface=""/>
                  <a:cs typeface=""/>
                </a:rPr>
                <a:t>0.61 (0.09–3.13)</a:t>
              </a:r>
            </a:p>
          </p:txBody>
        </p:sp>
        <p:sp>
          <p:nvSpPr>
            <p:cNvPr id="18" name="TextBox 18"/>
            <p:cNvSpPr txBox="1"/>
            <p:nvPr/>
          </p:nvSpPr>
          <p:spPr>
            <a:xfrm>
              <a:off x="6905490" y="4647962"/>
              <a:ext cx="534830" cy="266307"/>
            </a:xfrm>
            <a:prstGeom prst="rect">
              <a:avLst/>
            </a:prstGeom>
            <a:noFill/>
          </p:spPr>
          <p:txBody>
            <a:bodyPr wrap="none" rtlCol="0">
              <a:spAutoFit/>
            </a:bodyPr>
            <a:lstStyle>
              <a:defPPr>
                <a:defRPr lang="it-IT"/>
              </a:defPPr>
              <a:lvl1pPr algn="ctr">
                <a:defRPr sz="1100" b="1"/>
              </a:lvl1pPr>
            </a:lstStyle>
            <a:p>
              <a:pPr fontAlgn="auto">
                <a:spcBef>
                  <a:spcPts val="0"/>
                </a:spcBef>
                <a:spcAft>
                  <a:spcPts val="0"/>
                </a:spcAft>
              </a:pPr>
              <a:r>
                <a:rPr lang="en-US" sz="1244" dirty="0">
                  <a:solidFill>
                    <a:srgbClr val="3C3C3C"/>
                  </a:solidFill>
                  <a:latin typeface="Arial" panose="020B0604020202020204"/>
                  <a:ea typeface=""/>
                  <a:cs typeface=""/>
                </a:rPr>
                <a:t>0.3%</a:t>
              </a:r>
            </a:p>
          </p:txBody>
        </p:sp>
        <p:sp>
          <p:nvSpPr>
            <p:cNvPr id="19" name="TextBox 27"/>
            <p:cNvSpPr txBox="1"/>
            <p:nvPr/>
          </p:nvSpPr>
          <p:spPr>
            <a:xfrm>
              <a:off x="7500884" y="4536629"/>
              <a:ext cx="534830" cy="266307"/>
            </a:xfrm>
            <a:prstGeom prst="rect">
              <a:avLst/>
            </a:prstGeom>
            <a:noFill/>
          </p:spPr>
          <p:txBody>
            <a:bodyPr wrap="none" rtlCol="0">
              <a:spAutoFit/>
            </a:bodyPr>
            <a:lstStyle>
              <a:defPPr>
                <a:defRPr lang="it-IT"/>
              </a:defPPr>
              <a:lvl1pPr algn="ctr">
                <a:defRPr sz="1100" b="1"/>
              </a:lvl1pPr>
            </a:lstStyle>
            <a:p>
              <a:pPr fontAlgn="auto">
                <a:spcBef>
                  <a:spcPts val="0"/>
                </a:spcBef>
                <a:spcAft>
                  <a:spcPts val="0"/>
                </a:spcAft>
              </a:pPr>
              <a:r>
                <a:rPr lang="en-US" sz="1244" dirty="0">
                  <a:solidFill>
                    <a:srgbClr val="3C3C3C"/>
                  </a:solidFill>
                  <a:latin typeface="Arial" panose="020B0604020202020204"/>
                  <a:ea typeface=""/>
                  <a:cs typeface=""/>
                </a:rPr>
                <a:t>0.5%</a:t>
              </a:r>
            </a:p>
          </p:txBody>
        </p:sp>
        <p:sp>
          <p:nvSpPr>
            <p:cNvPr id="20" name="CasellaDiTesto 19"/>
            <p:cNvSpPr txBox="1"/>
            <p:nvPr/>
          </p:nvSpPr>
          <p:spPr>
            <a:xfrm>
              <a:off x="7606196" y="4713202"/>
              <a:ext cx="390619" cy="227859"/>
            </a:xfrm>
            <a:prstGeom prst="rect">
              <a:avLst/>
            </a:prstGeom>
            <a:noFill/>
          </p:spPr>
          <p:txBody>
            <a:bodyPr wrap="none" rtlCol="0">
              <a:spAutoFit/>
            </a:bodyPr>
            <a:lstStyle/>
            <a:p>
              <a:pPr fontAlgn="auto">
                <a:spcBef>
                  <a:spcPts val="0"/>
                </a:spcBef>
                <a:spcAft>
                  <a:spcPts val="0"/>
                </a:spcAft>
              </a:pPr>
              <a:r>
                <a:rPr lang="it-IT" sz="978" dirty="0">
                  <a:solidFill>
                    <a:srgbClr val="000000"/>
                  </a:solidFill>
                  <a:latin typeface="Arial" panose="020B0604020202020204"/>
                  <a:ea typeface=""/>
                  <a:cs typeface=""/>
                </a:rPr>
                <a:t>n=5</a:t>
              </a:r>
            </a:p>
          </p:txBody>
        </p:sp>
        <p:sp>
          <p:nvSpPr>
            <p:cNvPr id="21" name="CasellaDiTesto 20"/>
            <p:cNvSpPr txBox="1"/>
            <p:nvPr/>
          </p:nvSpPr>
          <p:spPr>
            <a:xfrm>
              <a:off x="7008186" y="4825262"/>
              <a:ext cx="390619" cy="227859"/>
            </a:xfrm>
            <a:prstGeom prst="rect">
              <a:avLst/>
            </a:prstGeom>
            <a:noFill/>
          </p:spPr>
          <p:txBody>
            <a:bodyPr wrap="none" rtlCol="0">
              <a:spAutoFit/>
            </a:bodyPr>
            <a:lstStyle/>
            <a:p>
              <a:pPr fontAlgn="auto">
                <a:spcBef>
                  <a:spcPts val="0"/>
                </a:spcBef>
                <a:spcAft>
                  <a:spcPts val="0"/>
                </a:spcAft>
              </a:pPr>
              <a:r>
                <a:rPr lang="it-IT" sz="978" dirty="0">
                  <a:solidFill>
                    <a:srgbClr val="3C3C3C"/>
                  </a:solidFill>
                  <a:latin typeface="Arial" panose="020B0604020202020204"/>
                  <a:ea typeface=""/>
                  <a:cs typeface=""/>
                </a:rPr>
                <a:t>n=3</a:t>
              </a:r>
            </a:p>
          </p:txBody>
        </p:sp>
      </p:grpSp>
      <p:sp>
        <p:nvSpPr>
          <p:cNvPr id="23" name="CasellaDiTesto 22"/>
          <p:cNvSpPr txBox="1"/>
          <p:nvPr/>
        </p:nvSpPr>
        <p:spPr>
          <a:xfrm>
            <a:off x="1785342" y="1249196"/>
            <a:ext cx="5732531" cy="420564"/>
          </a:xfrm>
          <a:prstGeom prst="rect">
            <a:avLst/>
          </a:prstGeom>
          <a:noFill/>
          <a:ln>
            <a:solidFill>
              <a:schemeClr val="tx1"/>
            </a:solidFill>
          </a:ln>
        </p:spPr>
        <p:txBody>
          <a:bodyPr wrap="none" rtlCol="0">
            <a:spAutoFit/>
          </a:bodyPr>
          <a:lstStyle/>
          <a:p>
            <a:r>
              <a:rPr lang="it-IT" sz="2133" dirty="0" err="1">
                <a:latin typeface="+mj-lt"/>
              </a:rPr>
              <a:t>Overall</a:t>
            </a:r>
            <a:r>
              <a:rPr lang="it-IT" sz="2133" dirty="0">
                <a:latin typeface="+mj-lt"/>
              </a:rPr>
              <a:t> </a:t>
            </a:r>
            <a:r>
              <a:rPr lang="it-IT" sz="2133" dirty="0" err="1">
                <a:latin typeface="+mj-lt"/>
              </a:rPr>
              <a:t>cardioversion</a:t>
            </a:r>
            <a:r>
              <a:rPr lang="it-IT" sz="2133" dirty="0">
                <a:latin typeface="+mj-lt"/>
              </a:rPr>
              <a:t> </a:t>
            </a:r>
            <a:r>
              <a:rPr lang="it-IT" sz="2133" dirty="0" err="1">
                <a:latin typeface="+mj-lt"/>
              </a:rPr>
              <a:t>without</a:t>
            </a:r>
            <a:r>
              <a:rPr lang="it-IT" sz="2133" dirty="0">
                <a:latin typeface="+mj-lt"/>
              </a:rPr>
              <a:t> TEE = 1016 </a:t>
            </a:r>
            <a:r>
              <a:rPr lang="it-IT" sz="2133" dirty="0" err="1">
                <a:latin typeface="+mj-lt"/>
              </a:rPr>
              <a:t>pts</a:t>
            </a:r>
            <a:r>
              <a:rPr lang="it-IT" sz="2133" dirty="0">
                <a:latin typeface="+mj-lt"/>
              </a:rPr>
              <a:t> </a:t>
            </a:r>
          </a:p>
        </p:txBody>
      </p:sp>
    </p:spTree>
    <p:extLst>
      <p:ext uri="{BB962C8B-B14F-4D97-AF65-F5344CB8AC3E}">
        <p14:creationId xmlns:p14="http://schemas.microsoft.com/office/powerpoint/2010/main" val="976115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73711" y="2065525"/>
            <a:ext cx="7340441" cy="430887"/>
          </a:xfrm>
          <a:prstGeom prst="rect">
            <a:avLst/>
          </a:prstGeom>
        </p:spPr>
        <p:txBody>
          <a:bodyPr vert="horz" wrap="square" lIns="0" tIns="0" rIns="0" bIns="0" rtlCol="0">
            <a:spAutoFit/>
          </a:bodyPr>
          <a:lstStyle/>
          <a:p>
            <a:pPr marL="9525" algn="ctr"/>
            <a:r>
              <a:rPr sz="2800" dirty="0">
                <a:latin typeface="Calibri"/>
                <a:cs typeface="Calibri"/>
              </a:rPr>
              <a:t>Stroke/Systemic</a:t>
            </a:r>
            <a:r>
              <a:rPr sz="2800" spc="4" dirty="0">
                <a:latin typeface="Calibri"/>
                <a:cs typeface="Calibri"/>
              </a:rPr>
              <a:t> </a:t>
            </a:r>
            <a:r>
              <a:rPr sz="2800" dirty="0">
                <a:latin typeface="Calibri"/>
                <a:cs typeface="Calibri"/>
              </a:rPr>
              <a:t>Embolic</a:t>
            </a:r>
            <a:r>
              <a:rPr sz="2800" spc="4" dirty="0">
                <a:latin typeface="Calibri"/>
                <a:cs typeface="Calibri"/>
              </a:rPr>
              <a:t> </a:t>
            </a:r>
            <a:r>
              <a:rPr sz="2800" dirty="0">
                <a:latin typeface="Calibri"/>
                <a:cs typeface="Calibri"/>
              </a:rPr>
              <a:t>Outcomes</a:t>
            </a:r>
            <a:endParaRPr sz="2800">
              <a:latin typeface="Calibri"/>
              <a:cs typeface="Calibri"/>
            </a:endParaRPr>
          </a:p>
        </p:txBody>
      </p:sp>
      <p:sp>
        <p:nvSpPr>
          <p:cNvPr id="3" name="object 3"/>
          <p:cNvSpPr txBox="1"/>
          <p:nvPr/>
        </p:nvSpPr>
        <p:spPr>
          <a:xfrm>
            <a:off x="434228" y="6202179"/>
            <a:ext cx="7728109" cy="323165"/>
          </a:xfrm>
          <a:prstGeom prst="rect">
            <a:avLst/>
          </a:prstGeom>
        </p:spPr>
        <p:txBody>
          <a:bodyPr vert="horz" wrap="square" lIns="0" tIns="0" rIns="0" bIns="0" rtlCol="0">
            <a:spAutoFit/>
          </a:bodyPr>
          <a:lstStyle/>
          <a:p>
            <a:pPr marL="39529" marR="3810" indent="-30480"/>
            <a:r>
              <a:rPr sz="1050" spc="-8" dirty="0">
                <a:latin typeface="Calibri"/>
                <a:cs typeface="Calibri"/>
              </a:rPr>
              <a:t>One patient’s adjudicated stroke date was one day prior to randomization; thus at Day 0, only 1499 were at </a:t>
            </a:r>
            <a:r>
              <a:rPr sz="1050" spc="-4" dirty="0">
                <a:latin typeface="Calibri"/>
                <a:cs typeface="Calibri"/>
              </a:rPr>
              <a:t>risk </a:t>
            </a:r>
            <a:r>
              <a:rPr sz="1050" spc="-8" dirty="0">
                <a:latin typeface="Calibri"/>
                <a:cs typeface="Calibri"/>
              </a:rPr>
              <a:t>for stroke. No patients had SE. ITT population.  SE = systemic embolism</a:t>
            </a:r>
            <a:endParaRPr sz="1050">
              <a:latin typeface="Calibri"/>
              <a:cs typeface="Calibri"/>
            </a:endParaRPr>
          </a:p>
        </p:txBody>
      </p:sp>
      <p:sp>
        <p:nvSpPr>
          <p:cNvPr id="4" name="object 4"/>
          <p:cNvSpPr txBox="1"/>
          <p:nvPr/>
        </p:nvSpPr>
        <p:spPr>
          <a:xfrm>
            <a:off x="340196" y="5590450"/>
            <a:ext cx="1168241" cy="184666"/>
          </a:xfrm>
          <a:prstGeom prst="rect">
            <a:avLst/>
          </a:prstGeom>
        </p:spPr>
        <p:txBody>
          <a:bodyPr vert="horz" wrap="square" lIns="0" tIns="0" rIns="0" bIns="0" rtlCol="0">
            <a:spAutoFit/>
          </a:bodyPr>
          <a:lstStyle/>
          <a:p>
            <a:pPr marL="9525"/>
            <a:r>
              <a:rPr sz="1200" b="1" u="heavy" spc="-11" dirty="0">
                <a:latin typeface="Microsoft YaHei"/>
                <a:cs typeface="Microsoft YaHei"/>
              </a:rPr>
              <a:t>Number</a:t>
            </a:r>
            <a:r>
              <a:rPr sz="1200" u="heavy" spc="56" dirty="0">
                <a:latin typeface="Times New Roman"/>
                <a:cs typeface="Times New Roman"/>
              </a:rPr>
              <a:t> </a:t>
            </a:r>
            <a:r>
              <a:rPr sz="1200" b="1" u="heavy" spc="-8" dirty="0">
                <a:latin typeface="Microsoft YaHei"/>
                <a:cs typeface="Microsoft YaHei"/>
              </a:rPr>
              <a:t>at</a:t>
            </a:r>
            <a:r>
              <a:rPr sz="1200" u="heavy" spc="56" dirty="0">
                <a:latin typeface="Times New Roman"/>
                <a:cs typeface="Times New Roman"/>
              </a:rPr>
              <a:t> </a:t>
            </a:r>
            <a:r>
              <a:rPr sz="1200" b="1" u="heavy" spc="-8" dirty="0">
                <a:latin typeface="Microsoft YaHei"/>
                <a:cs typeface="Microsoft YaHei"/>
              </a:rPr>
              <a:t>risk</a:t>
            </a:r>
            <a:endParaRPr sz="1200">
              <a:latin typeface="Microsoft YaHei"/>
              <a:cs typeface="Microsoft YaHei"/>
            </a:endParaRPr>
          </a:p>
        </p:txBody>
      </p:sp>
      <p:sp>
        <p:nvSpPr>
          <p:cNvPr id="5" name="object 5"/>
          <p:cNvSpPr/>
          <p:nvPr/>
        </p:nvSpPr>
        <p:spPr>
          <a:xfrm>
            <a:off x="2080377" y="3574742"/>
            <a:ext cx="75724" cy="0"/>
          </a:xfrm>
          <a:custGeom>
            <a:avLst/>
            <a:gdLst/>
            <a:ahLst/>
            <a:cxnLst/>
            <a:rect l="l" t="t" r="r" b="b"/>
            <a:pathLst>
              <a:path w="100964">
                <a:moveTo>
                  <a:pt x="100738" y="0"/>
                </a:moveTo>
                <a:lnTo>
                  <a:pt x="0" y="0"/>
                </a:lnTo>
              </a:path>
            </a:pathLst>
          </a:custGeom>
          <a:ln w="19050">
            <a:solidFill>
              <a:srgbClr val="000000"/>
            </a:solidFill>
          </a:ln>
        </p:spPr>
        <p:txBody>
          <a:bodyPr wrap="square" lIns="0" tIns="0" rIns="0" bIns="0" rtlCol="0"/>
          <a:lstStyle/>
          <a:p>
            <a:endParaRPr sz="1500"/>
          </a:p>
        </p:txBody>
      </p:sp>
      <p:sp>
        <p:nvSpPr>
          <p:cNvPr id="6" name="object 6"/>
          <p:cNvSpPr/>
          <p:nvPr/>
        </p:nvSpPr>
        <p:spPr>
          <a:xfrm>
            <a:off x="2082951" y="4020831"/>
            <a:ext cx="70009" cy="0"/>
          </a:xfrm>
          <a:custGeom>
            <a:avLst/>
            <a:gdLst/>
            <a:ahLst/>
            <a:cxnLst/>
            <a:rect l="l" t="t" r="r" b="b"/>
            <a:pathLst>
              <a:path w="93344">
                <a:moveTo>
                  <a:pt x="92988" y="0"/>
                </a:moveTo>
                <a:lnTo>
                  <a:pt x="0" y="0"/>
                </a:lnTo>
              </a:path>
            </a:pathLst>
          </a:custGeom>
          <a:ln w="19050">
            <a:solidFill>
              <a:srgbClr val="000000"/>
            </a:solidFill>
          </a:ln>
        </p:spPr>
        <p:txBody>
          <a:bodyPr wrap="square" lIns="0" tIns="0" rIns="0" bIns="0" rtlCol="0"/>
          <a:lstStyle/>
          <a:p>
            <a:endParaRPr sz="1500"/>
          </a:p>
        </p:txBody>
      </p:sp>
      <p:sp>
        <p:nvSpPr>
          <p:cNvPr id="7" name="object 7"/>
          <p:cNvSpPr/>
          <p:nvPr/>
        </p:nvSpPr>
        <p:spPr>
          <a:xfrm>
            <a:off x="2084924" y="4470093"/>
            <a:ext cx="58579" cy="0"/>
          </a:xfrm>
          <a:custGeom>
            <a:avLst/>
            <a:gdLst/>
            <a:ahLst/>
            <a:cxnLst/>
            <a:rect l="l" t="t" r="r" b="b"/>
            <a:pathLst>
              <a:path w="78105">
                <a:moveTo>
                  <a:pt x="77488" y="0"/>
                </a:moveTo>
                <a:lnTo>
                  <a:pt x="0" y="0"/>
                </a:lnTo>
              </a:path>
            </a:pathLst>
          </a:custGeom>
          <a:ln w="19050">
            <a:solidFill>
              <a:srgbClr val="000000"/>
            </a:solidFill>
          </a:ln>
        </p:spPr>
        <p:txBody>
          <a:bodyPr wrap="square" lIns="0" tIns="0" rIns="0" bIns="0" rtlCol="0"/>
          <a:lstStyle/>
          <a:p>
            <a:endParaRPr sz="1500"/>
          </a:p>
        </p:txBody>
      </p:sp>
      <p:sp>
        <p:nvSpPr>
          <p:cNvPr id="8" name="object 8"/>
          <p:cNvSpPr/>
          <p:nvPr/>
        </p:nvSpPr>
        <p:spPr>
          <a:xfrm>
            <a:off x="2093982" y="4924118"/>
            <a:ext cx="52388" cy="0"/>
          </a:xfrm>
          <a:custGeom>
            <a:avLst/>
            <a:gdLst/>
            <a:ahLst/>
            <a:cxnLst/>
            <a:rect l="l" t="t" r="r" b="b"/>
            <a:pathLst>
              <a:path w="69850">
                <a:moveTo>
                  <a:pt x="69745" y="0"/>
                </a:moveTo>
                <a:lnTo>
                  <a:pt x="0" y="0"/>
                </a:lnTo>
              </a:path>
            </a:pathLst>
          </a:custGeom>
          <a:ln w="19050">
            <a:solidFill>
              <a:srgbClr val="000000"/>
            </a:solidFill>
          </a:ln>
        </p:spPr>
        <p:txBody>
          <a:bodyPr wrap="square" lIns="0" tIns="0" rIns="0" bIns="0" rtlCol="0"/>
          <a:lstStyle/>
          <a:p>
            <a:endParaRPr sz="1500"/>
          </a:p>
        </p:txBody>
      </p:sp>
      <p:sp>
        <p:nvSpPr>
          <p:cNvPr id="9" name="object 9"/>
          <p:cNvSpPr/>
          <p:nvPr/>
        </p:nvSpPr>
        <p:spPr>
          <a:xfrm>
            <a:off x="2261213" y="2890645"/>
            <a:ext cx="509111" cy="0"/>
          </a:xfrm>
          <a:custGeom>
            <a:avLst/>
            <a:gdLst/>
            <a:ahLst/>
            <a:cxnLst/>
            <a:rect l="l" t="t" r="r" b="b"/>
            <a:pathLst>
              <a:path w="678814">
                <a:moveTo>
                  <a:pt x="0" y="0"/>
                </a:moveTo>
                <a:lnTo>
                  <a:pt x="678523" y="0"/>
                </a:lnTo>
              </a:path>
            </a:pathLst>
          </a:custGeom>
          <a:ln w="19050">
            <a:solidFill>
              <a:srgbClr val="ED1B24"/>
            </a:solidFill>
          </a:ln>
        </p:spPr>
        <p:txBody>
          <a:bodyPr wrap="square" lIns="0" tIns="0" rIns="0" bIns="0" rtlCol="0"/>
          <a:lstStyle/>
          <a:p>
            <a:endParaRPr sz="1500"/>
          </a:p>
        </p:txBody>
      </p:sp>
      <p:sp>
        <p:nvSpPr>
          <p:cNvPr id="10" name="object 10"/>
          <p:cNvSpPr/>
          <p:nvPr/>
        </p:nvSpPr>
        <p:spPr>
          <a:xfrm>
            <a:off x="2250661" y="3127863"/>
            <a:ext cx="509111" cy="0"/>
          </a:xfrm>
          <a:custGeom>
            <a:avLst/>
            <a:gdLst/>
            <a:ahLst/>
            <a:cxnLst/>
            <a:rect l="l" t="t" r="r" b="b"/>
            <a:pathLst>
              <a:path w="678814">
                <a:moveTo>
                  <a:pt x="0" y="0"/>
                </a:moveTo>
                <a:lnTo>
                  <a:pt x="678524" y="0"/>
                </a:lnTo>
              </a:path>
            </a:pathLst>
          </a:custGeom>
          <a:ln w="19050">
            <a:solidFill>
              <a:srgbClr val="1A75BC"/>
            </a:solidFill>
          </a:ln>
        </p:spPr>
        <p:txBody>
          <a:bodyPr wrap="square" lIns="0" tIns="0" rIns="0" bIns="0" rtlCol="0"/>
          <a:lstStyle/>
          <a:p>
            <a:endParaRPr sz="1500"/>
          </a:p>
        </p:txBody>
      </p:sp>
      <p:sp>
        <p:nvSpPr>
          <p:cNvPr id="11" name="object 11"/>
          <p:cNvSpPr/>
          <p:nvPr/>
        </p:nvSpPr>
        <p:spPr>
          <a:xfrm>
            <a:off x="2071700" y="3146195"/>
            <a:ext cx="6237923" cy="1780223"/>
          </a:xfrm>
          <a:custGeom>
            <a:avLst/>
            <a:gdLst/>
            <a:ahLst/>
            <a:cxnLst/>
            <a:rect l="l" t="t" r="r" b="b"/>
            <a:pathLst>
              <a:path w="8317230" h="2373629">
                <a:moveTo>
                  <a:pt x="8317137" y="2373481"/>
                </a:moveTo>
                <a:lnTo>
                  <a:pt x="134629" y="2373481"/>
                </a:lnTo>
                <a:lnTo>
                  <a:pt x="134629" y="550093"/>
                </a:lnTo>
                <a:lnTo>
                  <a:pt x="134629" y="0"/>
                </a:lnTo>
                <a:lnTo>
                  <a:pt x="0" y="0"/>
                </a:lnTo>
              </a:path>
            </a:pathLst>
          </a:custGeom>
          <a:ln w="19050">
            <a:solidFill>
              <a:srgbClr val="000000"/>
            </a:solidFill>
          </a:ln>
        </p:spPr>
        <p:txBody>
          <a:bodyPr wrap="square" lIns="0" tIns="0" rIns="0" bIns="0" rtlCol="0"/>
          <a:lstStyle/>
          <a:p>
            <a:endParaRPr sz="1500"/>
          </a:p>
        </p:txBody>
      </p:sp>
      <p:sp>
        <p:nvSpPr>
          <p:cNvPr id="12" name="object 12"/>
          <p:cNvSpPr/>
          <p:nvPr/>
        </p:nvSpPr>
        <p:spPr>
          <a:xfrm>
            <a:off x="2582175" y="4926306"/>
            <a:ext cx="0" cy="29051"/>
          </a:xfrm>
          <a:custGeom>
            <a:avLst/>
            <a:gdLst/>
            <a:ahLst/>
            <a:cxnLst/>
            <a:rect l="l" t="t" r="r" b="b"/>
            <a:pathLst>
              <a:path h="38735">
                <a:moveTo>
                  <a:pt x="0" y="0"/>
                </a:moveTo>
                <a:lnTo>
                  <a:pt x="0" y="38467"/>
                </a:lnTo>
              </a:path>
            </a:pathLst>
          </a:custGeom>
          <a:ln w="19050">
            <a:solidFill>
              <a:srgbClr val="000000"/>
            </a:solidFill>
          </a:ln>
        </p:spPr>
        <p:txBody>
          <a:bodyPr wrap="square" lIns="0" tIns="0" rIns="0" bIns="0" rtlCol="0"/>
          <a:lstStyle/>
          <a:p>
            <a:endParaRPr sz="1500"/>
          </a:p>
        </p:txBody>
      </p:sp>
      <p:sp>
        <p:nvSpPr>
          <p:cNvPr id="13" name="object 13"/>
          <p:cNvSpPr/>
          <p:nvPr/>
        </p:nvSpPr>
        <p:spPr>
          <a:xfrm>
            <a:off x="6407905" y="4926306"/>
            <a:ext cx="0" cy="29051"/>
          </a:xfrm>
          <a:custGeom>
            <a:avLst/>
            <a:gdLst/>
            <a:ahLst/>
            <a:cxnLst/>
            <a:rect l="l" t="t" r="r" b="b"/>
            <a:pathLst>
              <a:path h="38735">
                <a:moveTo>
                  <a:pt x="0" y="0"/>
                </a:moveTo>
                <a:lnTo>
                  <a:pt x="0" y="38467"/>
                </a:lnTo>
              </a:path>
            </a:pathLst>
          </a:custGeom>
          <a:ln w="19050">
            <a:solidFill>
              <a:srgbClr val="000000"/>
            </a:solidFill>
          </a:ln>
        </p:spPr>
        <p:txBody>
          <a:bodyPr wrap="square" lIns="0" tIns="0" rIns="0" bIns="0" rtlCol="0"/>
          <a:lstStyle/>
          <a:p>
            <a:endParaRPr sz="1500"/>
          </a:p>
        </p:txBody>
      </p:sp>
      <p:sp>
        <p:nvSpPr>
          <p:cNvPr id="14" name="object 14"/>
          <p:cNvSpPr/>
          <p:nvPr/>
        </p:nvSpPr>
        <p:spPr>
          <a:xfrm>
            <a:off x="8320775" y="4926307"/>
            <a:ext cx="0" cy="29051"/>
          </a:xfrm>
          <a:custGeom>
            <a:avLst/>
            <a:gdLst/>
            <a:ahLst/>
            <a:cxnLst/>
            <a:rect l="l" t="t" r="r" b="b"/>
            <a:pathLst>
              <a:path h="38735">
                <a:moveTo>
                  <a:pt x="0" y="0"/>
                </a:moveTo>
                <a:lnTo>
                  <a:pt x="0" y="38467"/>
                </a:lnTo>
              </a:path>
            </a:pathLst>
          </a:custGeom>
          <a:ln w="19050">
            <a:solidFill>
              <a:srgbClr val="000000"/>
            </a:solidFill>
          </a:ln>
        </p:spPr>
        <p:txBody>
          <a:bodyPr wrap="square" lIns="0" tIns="0" rIns="0" bIns="0" rtlCol="0"/>
          <a:lstStyle/>
          <a:p>
            <a:endParaRPr sz="1500"/>
          </a:p>
        </p:txBody>
      </p:sp>
      <p:sp>
        <p:nvSpPr>
          <p:cNvPr id="15" name="object 15"/>
          <p:cNvSpPr/>
          <p:nvPr/>
        </p:nvSpPr>
        <p:spPr>
          <a:xfrm>
            <a:off x="2582174" y="4784936"/>
            <a:ext cx="5772626" cy="0"/>
          </a:xfrm>
          <a:custGeom>
            <a:avLst/>
            <a:gdLst/>
            <a:ahLst/>
            <a:cxnLst/>
            <a:rect l="l" t="t" r="r" b="b"/>
            <a:pathLst>
              <a:path w="7696834">
                <a:moveTo>
                  <a:pt x="0" y="0"/>
                </a:moveTo>
                <a:lnTo>
                  <a:pt x="7696347" y="0"/>
                </a:lnTo>
              </a:path>
            </a:pathLst>
          </a:custGeom>
          <a:ln w="19050">
            <a:solidFill>
              <a:srgbClr val="ED1B24"/>
            </a:solidFill>
          </a:ln>
        </p:spPr>
        <p:txBody>
          <a:bodyPr wrap="square" lIns="0" tIns="0" rIns="0" bIns="0" rtlCol="0"/>
          <a:lstStyle/>
          <a:p>
            <a:endParaRPr sz="1500"/>
          </a:p>
        </p:txBody>
      </p:sp>
      <p:sp>
        <p:nvSpPr>
          <p:cNvPr id="16" name="object 16"/>
          <p:cNvSpPr/>
          <p:nvPr/>
        </p:nvSpPr>
        <p:spPr>
          <a:xfrm>
            <a:off x="2761681" y="3658302"/>
            <a:ext cx="5593080" cy="1126808"/>
          </a:xfrm>
          <a:custGeom>
            <a:avLst/>
            <a:gdLst/>
            <a:ahLst/>
            <a:cxnLst/>
            <a:rect l="l" t="t" r="r" b="b"/>
            <a:pathLst>
              <a:path w="7457440" h="1502410">
                <a:moveTo>
                  <a:pt x="0" y="1502180"/>
                </a:moveTo>
                <a:lnTo>
                  <a:pt x="0" y="1352154"/>
                </a:lnTo>
                <a:lnTo>
                  <a:pt x="97232" y="1352154"/>
                </a:lnTo>
                <a:lnTo>
                  <a:pt x="97232" y="1194435"/>
                </a:lnTo>
                <a:lnTo>
                  <a:pt x="179506" y="1194435"/>
                </a:lnTo>
                <a:lnTo>
                  <a:pt x="179506" y="1038639"/>
                </a:lnTo>
                <a:lnTo>
                  <a:pt x="516081" y="1038639"/>
                </a:lnTo>
                <a:lnTo>
                  <a:pt x="516081" y="884766"/>
                </a:lnTo>
                <a:lnTo>
                  <a:pt x="1555724" y="884766"/>
                </a:lnTo>
                <a:lnTo>
                  <a:pt x="1555724" y="727047"/>
                </a:lnTo>
                <a:lnTo>
                  <a:pt x="6230375" y="727047"/>
                </a:lnTo>
                <a:lnTo>
                  <a:pt x="6230375" y="0"/>
                </a:lnTo>
                <a:lnTo>
                  <a:pt x="7457004" y="0"/>
                </a:lnTo>
              </a:path>
            </a:pathLst>
          </a:custGeom>
          <a:ln w="19050">
            <a:solidFill>
              <a:srgbClr val="1A75BC"/>
            </a:solidFill>
          </a:ln>
        </p:spPr>
        <p:txBody>
          <a:bodyPr wrap="square" lIns="0" tIns="0" rIns="0" bIns="0" rtlCol="0"/>
          <a:lstStyle/>
          <a:p>
            <a:endParaRPr sz="1500"/>
          </a:p>
        </p:txBody>
      </p:sp>
      <p:sp>
        <p:nvSpPr>
          <p:cNvPr id="18" name="object 18"/>
          <p:cNvSpPr txBox="1"/>
          <p:nvPr/>
        </p:nvSpPr>
        <p:spPr>
          <a:xfrm>
            <a:off x="4136385" y="5100547"/>
            <a:ext cx="1961198" cy="465640"/>
          </a:xfrm>
          <a:prstGeom prst="rect">
            <a:avLst/>
          </a:prstGeom>
        </p:spPr>
        <p:txBody>
          <a:bodyPr vert="horz" wrap="square" lIns="0" tIns="0" rIns="0" bIns="0" rtlCol="0">
            <a:spAutoFit/>
          </a:bodyPr>
          <a:lstStyle/>
          <a:p>
            <a:pPr marL="9525"/>
            <a:r>
              <a:rPr sz="1388" dirty="0">
                <a:solidFill>
                  <a:srgbClr val="231F20"/>
                </a:solidFill>
                <a:latin typeface="Calibri"/>
                <a:cs typeface="Calibri"/>
              </a:rPr>
              <a:t>30</a:t>
            </a:r>
            <a:endParaRPr sz="1388">
              <a:latin typeface="Calibri"/>
              <a:cs typeface="Calibri"/>
            </a:endParaRPr>
          </a:p>
          <a:p>
            <a:pPr marL="146685">
              <a:spcBef>
                <a:spcPts val="315"/>
              </a:spcBef>
            </a:pPr>
            <a:r>
              <a:rPr sz="1388" b="1" dirty="0">
                <a:solidFill>
                  <a:srgbClr val="231F20"/>
                </a:solidFill>
                <a:latin typeface="Calibri"/>
                <a:cs typeface="Calibri"/>
              </a:rPr>
              <a:t>Time to stroke/SE (days)</a:t>
            </a:r>
            <a:endParaRPr sz="1388">
              <a:latin typeface="Calibri"/>
              <a:cs typeface="Calibri"/>
            </a:endParaRPr>
          </a:p>
        </p:txBody>
      </p:sp>
      <p:sp>
        <p:nvSpPr>
          <p:cNvPr id="19" name="object 19"/>
          <p:cNvSpPr txBox="1"/>
          <p:nvPr/>
        </p:nvSpPr>
        <p:spPr>
          <a:xfrm>
            <a:off x="2148116" y="5100548"/>
            <a:ext cx="109061" cy="213585"/>
          </a:xfrm>
          <a:prstGeom prst="rect">
            <a:avLst/>
          </a:prstGeom>
        </p:spPr>
        <p:txBody>
          <a:bodyPr vert="horz" wrap="square" lIns="0" tIns="0" rIns="0" bIns="0" rtlCol="0">
            <a:spAutoFit/>
          </a:bodyPr>
          <a:lstStyle/>
          <a:p>
            <a:pPr marL="9525"/>
            <a:r>
              <a:rPr sz="1388" dirty="0">
                <a:solidFill>
                  <a:srgbClr val="231F20"/>
                </a:solidFill>
                <a:latin typeface="Calibri"/>
                <a:cs typeface="Calibri"/>
              </a:rPr>
              <a:t>0</a:t>
            </a:r>
            <a:endParaRPr sz="1388">
              <a:latin typeface="Calibri"/>
              <a:cs typeface="Calibri"/>
            </a:endParaRPr>
          </a:p>
        </p:txBody>
      </p:sp>
      <p:sp>
        <p:nvSpPr>
          <p:cNvPr id="20" name="object 20"/>
          <p:cNvSpPr txBox="1"/>
          <p:nvPr/>
        </p:nvSpPr>
        <p:spPr>
          <a:xfrm>
            <a:off x="6311927" y="5098947"/>
            <a:ext cx="199073" cy="213585"/>
          </a:xfrm>
          <a:prstGeom prst="rect">
            <a:avLst/>
          </a:prstGeom>
        </p:spPr>
        <p:txBody>
          <a:bodyPr vert="horz" wrap="square" lIns="0" tIns="0" rIns="0" bIns="0" rtlCol="0">
            <a:spAutoFit/>
          </a:bodyPr>
          <a:lstStyle/>
          <a:p>
            <a:pPr marL="9525"/>
            <a:r>
              <a:rPr sz="1388" dirty="0">
                <a:solidFill>
                  <a:srgbClr val="231F20"/>
                </a:solidFill>
                <a:latin typeface="Calibri"/>
                <a:cs typeface="Calibri"/>
              </a:rPr>
              <a:t>60</a:t>
            </a:r>
            <a:endParaRPr sz="1388">
              <a:latin typeface="Calibri"/>
              <a:cs typeface="Calibri"/>
            </a:endParaRPr>
          </a:p>
        </p:txBody>
      </p:sp>
      <p:sp>
        <p:nvSpPr>
          <p:cNvPr id="21" name="object 21"/>
          <p:cNvSpPr txBox="1"/>
          <p:nvPr/>
        </p:nvSpPr>
        <p:spPr>
          <a:xfrm>
            <a:off x="8246708" y="5206058"/>
            <a:ext cx="199073" cy="213585"/>
          </a:xfrm>
          <a:prstGeom prst="rect">
            <a:avLst/>
          </a:prstGeom>
        </p:spPr>
        <p:txBody>
          <a:bodyPr vert="horz" wrap="square" lIns="0" tIns="0" rIns="0" bIns="0" rtlCol="0">
            <a:spAutoFit/>
          </a:bodyPr>
          <a:lstStyle/>
          <a:p>
            <a:pPr marL="9525"/>
            <a:r>
              <a:rPr sz="1388" dirty="0">
                <a:solidFill>
                  <a:srgbClr val="231F20"/>
                </a:solidFill>
                <a:latin typeface="Calibri"/>
                <a:cs typeface="Calibri"/>
              </a:rPr>
              <a:t>90</a:t>
            </a:r>
            <a:endParaRPr sz="1388">
              <a:latin typeface="Calibri"/>
              <a:cs typeface="Calibri"/>
            </a:endParaRPr>
          </a:p>
        </p:txBody>
      </p:sp>
      <p:sp>
        <p:nvSpPr>
          <p:cNvPr id="22" name="object 22"/>
          <p:cNvSpPr txBox="1"/>
          <p:nvPr/>
        </p:nvSpPr>
        <p:spPr>
          <a:xfrm>
            <a:off x="1581167" y="3069449"/>
            <a:ext cx="423863" cy="213585"/>
          </a:xfrm>
          <a:prstGeom prst="rect">
            <a:avLst/>
          </a:prstGeom>
        </p:spPr>
        <p:txBody>
          <a:bodyPr vert="horz" wrap="square" lIns="0" tIns="0" rIns="0" bIns="0" rtlCol="0">
            <a:spAutoFit/>
          </a:bodyPr>
          <a:lstStyle/>
          <a:p>
            <a:pPr marL="9525"/>
            <a:r>
              <a:rPr sz="1388" dirty="0">
                <a:solidFill>
                  <a:srgbClr val="231F20"/>
                </a:solidFill>
                <a:latin typeface="Calibri"/>
                <a:cs typeface="Calibri"/>
              </a:rPr>
              <a:t>0.020</a:t>
            </a:r>
            <a:endParaRPr sz="1388">
              <a:latin typeface="Calibri"/>
              <a:cs typeface="Calibri"/>
            </a:endParaRPr>
          </a:p>
        </p:txBody>
      </p:sp>
      <p:sp>
        <p:nvSpPr>
          <p:cNvPr id="23" name="object 23"/>
          <p:cNvSpPr txBox="1"/>
          <p:nvPr/>
        </p:nvSpPr>
        <p:spPr>
          <a:xfrm>
            <a:off x="1571508" y="3233976"/>
            <a:ext cx="5305425" cy="912622"/>
          </a:xfrm>
          <a:prstGeom prst="rect">
            <a:avLst/>
          </a:prstGeom>
        </p:spPr>
        <p:txBody>
          <a:bodyPr vert="horz" wrap="square" lIns="0" tIns="0" rIns="0" bIns="0" rtlCol="0">
            <a:spAutoFit/>
          </a:bodyPr>
          <a:lstStyle/>
          <a:p>
            <a:pPr marL="1792129" indent="-214313">
              <a:buSzPct val="103571"/>
              <a:buFont typeface="Arial"/>
              <a:buChar char="•"/>
              <a:tabLst>
                <a:tab pos="1792605" algn="l"/>
              </a:tabLst>
            </a:pPr>
            <a:r>
              <a:rPr sz="1050" spc="-8" dirty="0">
                <a:latin typeface="Calibri"/>
                <a:cs typeface="Calibri"/>
              </a:rPr>
              <a:t>5 ischemic, 1 hemorrhagic stroke with 0 systemic embolic events</a:t>
            </a:r>
            <a:endParaRPr sz="1050">
              <a:latin typeface="Calibri"/>
              <a:cs typeface="Calibri"/>
            </a:endParaRPr>
          </a:p>
          <a:p>
            <a:pPr marL="19050">
              <a:spcBef>
                <a:spcPts val="472"/>
              </a:spcBef>
            </a:pPr>
            <a:r>
              <a:rPr sz="1388" dirty="0">
                <a:solidFill>
                  <a:srgbClr val="231F20"/>
                </a:solidFill>
                <a:latin typeface="Calibri"/>
                <a:cs typeface="Calibri"/>
              </a:rPr>
              <a:t>0.015</a:t>
            </a:r>
            <a:endParaRPr sz="1388">
              <a:latin typeface="Calibri"/>
              <a:cs typeface="Calibri"/>
            </a:endParaRPr>
          </a:p>
          <a:p>
            <a:pPr>
              <a:spcBef>
                <a:spcPts val="24"/>
              </a:spcBef>
            </a:pPr>
            <a:endParaRPr sz="1688">
              <a:latin typeface="Times New Roman"/>
              <a:cs typeface="Times New Roman"/>
            </a:endParaRPr>
          </a:p>
          <a:p>
            <a:pPr marL="9525"/>
            <a:r>
              <a:rPr sz="1388" dirty="0">
                <a:solidFill>
                  <a:srgbClr val="231F20"/>
                </a:solidFill>
                <a:latin typeface="Calibri"/>
                <a:cs typeface="Calibri"/>
              </a:rPr>
              <a:t>0.010</a:t>
            </a:r>
            <a:endParaRPr sz="1388">
              <a:latin typeface="Calibri"/>
              <a:cs typeface="Calibri"/>
            </a:endParaRPr>
          </a:p>
        </p:txBody>
      </p:sp>
      <p:sp>
        <p:nvSpPr>
          <p:cNvPr id="24" name="object 24"/>
          <p:cNvSpPr txBox="1"/>
          <p:nvPr/>
        </p:nvSpPr>
        <p:spPr>
          <a:xfrm>
            <a:off x="1571507" y="4373464"/>
            <a:ext cx="423863" cy="213585"/>
          </a:xfrm>
          <a:prstGeom prst="rect">
            <a:avLst/>
          </a:prstGeom>
        </p:spPr>
        <p:txBody>
          <a:bodyPr vert="horz" wrap="square" lIns="0" tIns="0" rIns="0" bIns="0" rtlCol="0">
            <a:spAutoFit/>
          </a:bodyPr>
          <a:lstStyle/>
          <a:p>
            <a:pPr marL="9525"/>
            <a:r>
              <a:rPr sz="1388" dirty="0">
                <a:solidFill>
                  <a:srgbClr val="231F20"/>
                </a:solidFill>
                <a:latin typeface="Calibri"/>
                <a:cs typeface="Calibri"/>
              </a:rPr>
              <a:t>0.005</a:t>
            </a:r>
            <a:endParaRPr sz="1388">
              <a:latin typeface="Calibri"/>
              <a:cs typeface="Calibri"/>
            </a:endParaRPr>
          </a:p>
        </p:txBody>
      </p:sp>
      <p:sp>
        <p:nvSpPr>
          <p:cNvPr id="25" name="object 25"/>
          <p:cNvSpPr txBox="1"/>
          <p:nvPr/>
        </p:nvSpPr>
        <p:spPr>
          <a:xfrm>
            <a:off x="1581167" y="4816555"/>
            <a:ext cx="423863" cy="213585"/>
          </a:xfrm>
          <a:prstGeom prst="rect">
            <a:avLst/>
          </a:prstGeom>
        </p:spPr>
        <p:txBody>
          <a:bodyPr vert="horz" wrap="square" lIns="0" tIns="0" rIns="0" bIns="0" rtlCol="0">
            <a:spAutoFit/>
          </a:bodyPr>
          <a:lstStyle/>
          <a:p>
            <a:pPr marL="9525"/>
            <a:r>
              <a:rPr sz="1388" dirty="0">
                <a:solidFill>
                  <a:srgbClr val="231F20"/>
                </a:solidFill>
                <a:latin typeface="Calibri"/>
                <a:cs typeface="Calibri"/>
              </a:rPr>
              <a:t>0.000</a:t>
            </a:r>
            <a:endParaRPr sz="1388">
              <a:latin typeface="Calibri"/>
              <a:cs typeface="Calibri"/>
            </a:endParaRPr>
          </a:p>
        </p:txBody>
      </p:sp>
      <p:sp>
        <p:nvSpPr>
          <p:cNvPr id="26" name="object 26"/>
          <p:cNvSpPr txBox="1"/>
          <p:nvPr/>
        </p:nvSpPr>
        <p:spPr>
          <a:xfrm>
            <a:off x="835729" y="3237183"/>
            <a:ext cx="431400" cy="1657826"/>
          </a:xfrm>
          <a:prstGeom prst="rect">
            <a:avLst/>
          </a:prstGeom>
        </p:spPr>
        <p:txBody>
          <a:bodyPr vert="vert270" wrap="square" lIns="0" tIns="0" rIns="0" bIns="0" rtlCol="0">
            <a:spAutoFit/>
          </a:bodyPr>
          <a:lstStyle/>
          <a:p>
            <a:pPr marL="286226" marR="3810" indent="-277178">
              <a:lnSpc>
                <a:spcPct val="100899"/>
              </a:lnSpc>
            </a:pPr>
            <a:r>
              <a:rPr sz="1388" b="1" dirty="0">
                <a:solidFill>
                  <a:srgbClr val="231F20"/>
                </a:solidFill>
                <a:latin typeface="Calibri"/>
                <a:cs typeface="Calibri"/>
              </a:rPr>
              <a:t>P</a:t>
            </a:r>
            <a:r>
              <a:rPr sz="1388" b="1" spc="-15" dirty="0">
                <a:solidFill>
                  <a:srgbClr val="231F20"/>
                </a:solidFill>
                <a:latin typeface="Calibri"/>
                <a:cs typeface="Calibri"/>
              </a:rPr>
              <a:t>r</a:t>
            </a:r>
            <a:r>
              <a:rPr sz="1388" b="1" dirty="0">
                <a:solidFill>
                  <a:srgbClr val="231F20"/>
                </a:solidFill>
                <a:latin typeface="Calibri"/>
                <a:cs typeface="Calibri"/>
              </a:rPr>
              <a:t>oportion of patients with</a:t>
            </a:r>
            <a:r>
              <a:rPr sz="1388" b="1" spc="4" dirty="0">
                <a:solidFill>
                  <a:srgbClr val="231F20"/>
                </a:solidFill>
                <a:latin typeface="Calibri"/>
                <a:cs typeface="Calibri"/>
              </a:rPr>
              <a:t> </a:t>
            </a:r>
            <a:r>
              <a:rPr sz="1388" b="1" dirty="0">
                <a:solidFill>
                  <a:srgbClr val="231F20"/>
                </a:solidFill>
                <a:latin typeface="Calibri"/>
                <a:cs typeface="Calibri"/>
              </a:rPr>
              <a:t>stroke/SE</a:t>
            </a:r>
            <a:endParaRPr sz="1388">
              <a:latin typeface="Calibri"/>
              <a:cs typeface="Calibri"/>
            </a:endParaRPr>
          </a:p>
        </p:txBody>
      </p:sp>
      <p:sp>
        <p:nvSpPr>
          <p:cNvPr id="27" name="object 27"/>
          <p:cNvSpPr txBox="1"/>
          <p:nvPr/>
        </p:nvSpPr>
        <p:spPr>
          <a:xfrm>
            <a:off x="2817203" y="2809881"/>
            <a:ext cx="2101215" cy="491288"/>
          </a:xfrm>
          <a:prstGeom prst="rect">
            <a:avLst/>
          </a:prstGeom>
        </p:spPr>
        <p:txBody>
          <a:bodyPr vert="horz" wrap="square" lIns="0" tIns="0" rIns="0" bIns="0" rtlCol="0">
            <a:spAutoFit/>
          </a:bodyPr>
          <a:lstStyle/>
          <a:p>
            <a:pPr marL="9525" marR="3810" indent="12859">
              <a:lnSpc>
                <a:spcPct val="115100"/>
              </a:lnSpc>
            </a:pPr>
            <a:r>
              <a:rPr sz="1388" dirty="0">
                <a:solidFill>
                  <a:srgbClr val="231F20"/>
                </a:solidFill>
                <a:latin typeface="Calibri"/>
                <a:cs typeface="Calibri"/>
              </a:rPr>
              <a:t>Apixaban (events: 0/753) Heparin/VKA (events: 6/747)</a:t>
            </a:r>
            <a:endParaRPr sz="1388">
              <a:latin typeface="Calibri"/>
              <a:cs typeface="Calibri"/>
            </a:endParaRPr>
          </a:p>
        </p:txBody>
      </p:sp>
      <p:sp>
        <p:nvSpPr>
          <p:cNvPr id="28" name="object 28"/>
          <p:cNvSpPr txBox="1"/>
          <p:nvPr/>
        </p:nvSpPr>
        <p:spPr>
          <a:xfrm>
            <a:off x="4774562" y="4382487"/>
            <a:ext cx="1017270" cy="213585"/>
          </a:xfrm>
          <a:prstGeom prst="rect">
            <a:avLst/>
          </a:prstGeom>
          <a:solidFill>
            <a:srgbClr val="522D5D"/>
          </a:solidFill>
          <a:ln w="9525">
            <a:solidFill>
              <a:srgbClr val="000000"/>
            </a:solidFill>
          </a:ln>
        </p:spPr>
        <p:txBody>
          <a:bodyPr vert="horz" wrap="square" lIns="0" tIns="0" rIns="0" bIns="0" rtlCol="0">
            <a:spAutoFit/>
          </a:bodyPr>
          <a:lstStyle/>
          <a:p>
            <a:pPr marL="163830"/>
            <a:r>
              <a:rPr sz="1388" b="1" i="1" dirty="0">
                <a:solidFill>
                  <a:srgbClr val="FFFFFF"/>
                </a:solidFill>
                <a:latin typeface="Calibri"/>
                <a:cs typeface="Calibri"/>
              </a:rPr>
              <a:t>P</a:t>
            </a:r>
            <a:r>
              <a:rPr sz="1388" b="1" dirty="0">
                <a:solidFill>
                  <a:srgbClr val="FFFFFF"/>
                </a:solidFill>
                <a:latin typeface="Calibri"/>
                <a:cs typeface="Calibri"/>
              </a:rPr>
              <a:t>=0.0164</a:t>
            </a:r>
            <a:endParaRPr sz="1388">
              <a:latin typeface="Calibri"/>
              <a:cs typeface="Calibri"/>
            </a:endParaRPr>
          </a:p>
        </p:txBody>
      </p:sp>
      <p:graphicFrame>
        <p:nvGraphicFramePr>
          <p:cNvPr id="17" name="object 17"/>
          <p:cNvGraphicFramePr>
            <a:graphicFrameLocks noGrp="1"/>
          </p:cNvGraphicFramePr>
          <p:nvPr>
            <p:extLst>
              <p:ext uri="{D42A27DB-BD31-4B8C-83A1-F6EECF244321}">
                <p14:modId xmlns:p14="http://schemas.microsoft.com/office/powerpoint/2010/main" val="530511967"/>
              </p:ext>
            </p:extLst>
          </p:nvPr>
        </p:nvGraphicFramePr>
        <p:xfrm>
          <a:off x="323528" y="5771878"/>
          <a:ext cx="8198922" cy="438837"/>
        </p:xfrm>
        <a:graphic>
          <a:graphicData uri="http://schemas.openxmlformats.org/drawingml/2006/table">
            <a:tbl>
              <a:tblPr firstRow="1" bandRow="1">
                <a:tableStyleId>{2D5ABB26-0587-4C30-8999-92F81FD0307C}</a:tableStyleId>
              </a:tblPr>
              <a:tblGrid>
                <a:gridCol w="2397854"/>
                <a:gridCol w="2565135"/>
                <a:gridCol w="2157041"/>
                <a:gridCol w="1078892"/>
              </a:tblGrid>
              <a:tr h="205740">
                <a:tc>
                  <a:txBody>
                    <a:bodyPr/>
                    <a:lstStyle/>
                    <a:p>
                      <a:pPr marL="34925">
                        <a:lnSpc>
                          <a:spcPct val="100000"/>
                        </a:lnSpc>
                        <a:tabLst>
                          <a:tab pos="2600325" algn="r"/>
                        </a:tabLst>
                      </a:pPr>
                      <a:r>
                        <a:rPr sz="1200" dirty="0">
                          <a:latin typeface="Microsoft YaHei"/>
                          <a:cs typeface="Microsoft YaHei"/>
                        </a:rPr>
                        <a:t>Apixaban</a:t>
                      </a:r>
                      <a:r>
                        <a:rPr sz="2000" baseline="15432" dirty="0">
                          <a:latin typeface="Times New Roman"/>
                          <a:cs typeface="Times New Roman"/>
                        </a:rPr>
                        <a:t> 	</a:t>
                      </a:r>
                      <a:r>
                        <a:rPr sz="2000" baseline="15432" dirty="0">
                          <a:latin typeface="Calibri"/>
                          <a:cs typeface="Calibri"/>
                        </a:rPr>
                        <a:t>752</a:t>
                      </a:r>
                      <a:endParaRPr sz="2000" baseline="15432">
                        <a:latin typeface="Calibri"/>
                        <a:cs typeface="Calibri"/>
                      </a:endParaRPr>
                    </a:p>
                  </a:txBody>
                  <a:tcPr marL="0" marR="0" marT="0" marB="0"/>
                </a:tc>
                <a:tc>
                  <a:txBody>
                    <a:bodyPr/>
                    <a:lstStyle/>
                    <a:p>
                      <a:pPr marL="1895475">
                        <a:lnSpc>
                          <a:spcPct val="100000"/>
                        </a:lnSpc>
                      </a:pPr>
                      <a:r>
                        <a:rPr sz="1400" dirty="0">
                          <a:latin typeface="Calibri"/>
                          <a:cs typeface="Calibri"/>
                        </a:rPr>
                        <a:t>6145</a:t>
                      </a:r>
                      <a:endParaRPr sz="1400">
                        <a:latin typeface="Calibri"/>
                        <a:cs typeface="Calibri"/>
                      </a:endParaRPr>
                    </a:p>
                  </a:txBody>
                  <a:tcPr marL="0" marR="0" marT="0" marB="0"/>
                </a:tc>
                <a:tc>
                  <a:txBody>
                    <a:bodyPr/>
                    <a:lstStyle/>
                    <a:p>
                      <a:pPr marL="67310" algn="ctr">
                        <a:lnSpc>
                          <a:spcPct val="100000"/>
                        </a:lnSpc>
                      </a:pPr>
                      <a:r>
                        <a:rPr sz="1200" dirty="0">
                          <a:latin typeface="Microsoft YaHei"/>
                          <a:cs typeface="Microsoft YaHei"/>
                        </a:rPr>
                        <a:t>199</a:t>
                      </a:r>
                      <a:endParaRPr sz="1200">
                        <a:latin typeface="Microsoft YaHei"/>
                        <a:cs typeface="Microsoft YaHei"/>
                      </a:endParaRPr>
                    </a:p>
                  </a:txBody>
                  <a:tcPr marL="0" marR="0" marT="0" marB="0"/>
                </a:tc>
                <a:tc>
                  <a:txBody>
                    <a:bodyPr/>
                    <a:lstStyle/>
                    <a:p>
                      <a:pPr marR="27305" algn="r">
                        <a:lnSpc>
                          <a:spcPct val="100000"/>
                        </a:lnSpc>
                      </a:pPr>
                      <a:r>
                        <a:rPr sz="1200" dirty="0">
                          <a:latin typeface="Microsoft YaHei"/>
                          <a:cs typeface="Microsoft YaHei"/>
                        </a:rPr>
                        <a:t>55</a:t>
                      </a:r>
                      <a:endParaRPr sz="1200">
                        <a:latin typeface="Microsoft YaHei"/>
                        <a:cs typeface="Microsoft YaHei"/>
                      </a:endParaRPr>
                    </a:p>
                  </a:txBody>
                  <a:tcPr marL="0" marR="0" marT="0" marB="0"/>
                </a:tc>
              </a:tr>
              <a:tr h="225477">
                <a:tc>
                  <a:txBody>
                    <a:bodyPr/>
                    <a:lstStyle/>
                    <a:p>
                      <a:pPr marL="34925">
                        <a:lnSpc>
                          <a:spcPct val="100000"/>
                        </a:lnSpc>
                        <a:tabLst>
                          <a:tab pos="2600325" algn="r"/>
                        </a:tabLst>
                      </a:pPr>
                      <a:r>
                        <a:rPr sz="1200" dirty="0">
                          <a:latin typeface="Microsoft YaHei"/>
                          <a:cs typeface="Microsoft YaHei"/>
                        </a:rPr>
                        <a:t>Heparin/VKA</a:t>
                      </a:r>
                      <a:r>
                        <a:rPr sz="2000" baseline="7716" dirty="0">
                          <a:latin typeface="Times New Roman"/>
                          <a:cs typeface="Times New Roman"/>
                        </a:rPr>
                        <a:t> 	</a:t>
                      </a:r>
                      <a:r>
                        <a:rPr sz="2000" baseline="7716" dirty="0">
                          <a:latin typeface="Calibri"/>
                          <a:cs typeface="Calibri"/>
                        </a:rPr>
                        <a:t>747</a:t>
                      </a:r>
                      <a:endParaRPr sz="2000" baseline="7716">
                        <a:latin typeface="Calibri"/>
                        <a:cs typeface="Calibri"/>
                      </a:endParaRPr>
                    </a:p>
                  </a:txBody>
                  <a:tcPr marL="0" marR="0" marT="0" marB="0"/>
                </a:tc>
                <a:tc>
                  <a:txBody>
                    <a:bodyPr/>
                    <a:lstStyle/>
                    <a:p>
                      <a:pPr marL="601980" algn="ctr">
                        <a:lnSpc>
                          <a:spcPct val="100000"/>
                        </a:lnSpc>
                      </a:pPr>
                      <a:r>
                        <a:rPr sz="1400" dirty="0">
                          <a:latin typeface="Calibri"/>
                          <a:cs typeface="Calibri"/>
                        </a:rPr>
                        <a:t>65</a:t>
                      </a:r>
                      <a:endParaRPr sz="1400">
                        <a:latin typeface="Calibri"/>
                        <a:cs typeface="Calibri"/>
                      </a:endParaRPr>
                    </a:p>
                  </a:txBody>
                  <a:tcPr marL="0" marR="0" marT="0" marB="0"/>
                </a:tc>
                <a:tc>
                  <a:txBody>
                    <a:bodyPr/>
                    <a:lstStyle/>
                    <a:p>
                      <a:pPr marL="187325" algn="ctr">
                        <a:lnSpc>
                          <a:spcPct val="100000"/>
                        </a:lnSpc>
                      </a:pPr>
                      <a:r>
                        <a:rPr sz="1200" dirty="0">
                          <a:latin typeface="Microsoft YaHei"/>
                          <a:cs typeface="Microsoft YaHei"/>
                        </a:rPr>
                        <a:t>231</a:t>
                      </a:r>
                      <a:endParaRPr sz="1200">
                        <a:latin typeface="Microsoft YaHei"/>
                        <a:cs typeface="Microsoft YaHei"/>
                      </a:endParaRPr>
                    </a:p>
                  </a:txBody>
                  <a:tcPr marL="0" marR="0" marT="0" marB="0"/>
                </a:tc>
                <a:tc>
                  <a:txBody>
                    <a:bodyPr/>
                    <a:lstStyle/>
                    <a:p>
                      <a:pPr marR="27305" algn="r">
                        <a:lnSpc>
                          <a:spcPct val="100000"/>
                        </a:lnSpc>
                      </a:pPr>
                      <a:r>
                        <a:rPr sz="1200" dirty="0">
                          <a:latin typeface="Microsoft YaHei"/>
                          <a:cs typeface="Microsoft YaHei"/>
                        </a:rPr>
                        <a:t>88</a:t>
                      </a:r>
                      <a:endParaRPr sz="1200">
                        <a:latin typeface="Microsoft YaHei"/>
                        <a:cs typeface="Microsoft YaHei"/>
                      </a:endParaRPr>
                    </a:p>
                  </a:txBody>
                  <a:tcPr marL="0" marR="0" marT="0" marB="0"/>
                </a:tc>
              </a:tr>
            </a:tbl>
          </a:graphicData>
        </a:graphic>
      </p:graphicFrame>
      <p:sp>
        <p:nvSpPr>
          <p:cNvPr id="30" name="object 3"/>
          <p:cNvSpPr txBox="1">
            <a:spLocks/>
          </p:cNvSpPr>
          <p:nvPr/>
        </p:nvSpPr>
        <p:spPr bwMode="auto">
          <a:xfrm>
            <a:off x="232117" y="116770"/>
            <a:ext cx="9018384" cy="738664"/>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lvl1pPr marL="342829" indent="-342829" algn="l" defTabSz="912624" rtl="0" fontAlgn="base">
              <a:spcBef>
                <a:spcPct val="20000"/>
              </a:spcBef>
              <a:spcAft>
                <a:spcPct val="0"/>
              </a:spcAft>
              <a:buChar char="•"/>
              <a:defRPr sz="3200">
                <a:solidFill>
                  <a:schemeClr val="tx1"/>
                </a:solidFill>
                <a:latin typeface="+mn-lt"/>
                <a:ea typeface="+mn-ea"/>
                <a:cs typeface="+mn-cs"/>
              </a:defRPr>
            </a:lvl1pPr>
            <a:lvl2pPr marL="742796" indent="-285690" algn="l" defTabSz="912624" rtl="0" fontAlgn="base">
              <a:spcBef>
                <a:spcPct val="20000"/>
              </a:spcBef>
              <a:spcAft>
                <a:spcPct val="0"/>
              </a:spcAft>
              <a:buChar char="–"/>
              <a:defRPr sz="2800">
                <a:solidFill>
                  <a:schemeClr val="tx1"/>
                </a:solidFill>
                <a:latin typeface="+mn-lt"/>
                <a:ea typeface="+mn-ea"/>
                <a:cs typeface="+mn-cs"/>
              </a:defRPr>
            </a:lvl2pPr>
            <a:lvl3pPr marL="1142764" indent="-230140" algn="l" defTabSz="912624" rtl="0" fontAlgn="base">
              <a:spcBef>
                <a:spcPct val="20000"/>
              </a:spcBef>
              <a:spcAft>
                <a:spcPct val="0"/>
              </a:spcAft>
              <a:buChar char="•"/>
              <a:defRPr sz="2400">
                <a:solidFill>
                  <a:schemeClr val="tx1"/>
                </a:solidFill>
                <a:latin typeface="+mn-lt"/>
                <a:ea typeface="+mn-ea"/>
                <a:cs typeface="+mn-cs"/>
              </a:defRPr>
            </a:lvl3pPr>
            <a:lvl4pPr marL="1599868" indent="-228553" algn="l" defTabSz="912624" rtl="0" fontAlgn="base">
              <a:spcBef>
                <a:spcPct val="20000"/>
              </a:spcBef>
              <a:spcAft>
                <a:spcPct val="0"/>
              </a:spcAft>
              <a:buChar char="–"/>
              <a:defRPr sz="2000">
                <a:solidFill>
                  <a:schemeClr val="tx1"/>
                </a:solidFill>
                <a:latin typeface="+mn-lt"/>
                <a:ea typeface="+mn-ea"/>
                <a:cs typeface="+mn-cs"/>
              </a:defRPr>
            </a:lvl4pPr>
            <a:lvl5pPr marL="2056974" indent="-228553" algn="l" defTabSz="912624" rtl="0" fontAlgn="base">
              <a:spcBef>
                <a:spcPct val="20000"/>
              </a:spcBef>
              <a:spcAft>
                <a:spcPct val="0"/>
              </a:spcAft>
              <a:buChar char="»"/>
              <a:defRPr sz="2000">
                <a:solidFill>
                  <a:schemeClr val="tx1"/>
                </a:solidFill>
                <a:latin typeface="+mn-lt"/>
                <a:ea typeface="+mn-ea"/>
                <a:cs typeface="+mn-cs"/>
              </a:defRPr>
            </a:lvl5pPr>
            <a:lvl6pPr marL="2514079" indent="-228553" algn="l" defTabSz="912624" rtl="0" fontAlgn="base">
              <a:spcBef>
                <a:spcPct val="20000"/>
              </a:spcBef>
              <a:spcAft>
                <a:spcPct val="0"/>
              </a:spcAft>
              <a:buChar char="»"/>
              <a:defRPr sz="2000">
                <a:solidFill>
                  <a:schemeClr val="tx1"/>
                </a:solidFill>
                <a:latin typeface="+mn-lt"/>
                <a:ea typeface="+mn-ea"/>
                <a:cs typeface="+mn-cs"/>
              </a:defRPr>
            </a:lvl6pPr>
            <a:lvl7pPr marL="2971184" indent="-228553" algn="l" defTabSz="912624" rtl="0" fontAlgn="base">
              <a:spcBef>
                <a:spcPct val="20000"/>
              </a:spcBef>
              <a:spcAft>
                <a:spcPct val="0"/>
              </a:spcAft>
              <a:buChar char="»"/>
              <a:defRPr sz="2000">
                <a:solidFill>
                  <a:schemeClr val="tx1"/>
                </a:solidFill>
                <a:latin typeface="+mn-lt"/>
                <a:ea typeface="+mn-ea"/>
                <a:cs typeface="+mn-cs"/>
              </a:defRPr>
            </a:lvl7pPr>
            <a:lvl8pPr marL="3428289" indent="-228553" algn="l" defTabSz="912624" rtl="0" fontAlgn="base">
              <a:spcBef>
                <a:spcPct val="20000"/>
              </a:spcBef>
              <a:spcAft>
                <a:spcPct val="0"/>
              </a:spcAft>
              <a:buChar char="»"/>
              <a:defRPr sz="2000">
                <a:solidFill>
                  <a:schemeClr val="tx1"/>
                </a:solidFill>
                <a:latin typeface="+mn-lt"/>
                <a:ea typeface="+mn-ea"/>
                <a:cs typeface="+mn-cs"/>
              </a:defRPr>
            </a:lvl8pPr>
            <a:lvl9pPr marL="3885394" indent="-228553" algn="l" defTabSz="912624" rtl="0" fontAlgn="base">
              <a:spcBef>
                <a:spcPct val="20000"/>
              </a:spcBef>
              <a:spcAft>
                <a:spcPct val="0"/>
              </a:spcAft>
              <a:buChar char="»"/>
              <a:defRPr sz="2000">
                <a:solidFill>
                  <a:schemeClr val="tx1"/>
                </a:solidFill>
                <a:latin typeface="+mn-lt"/>
                <a:ea typeface="+mn-ea"/>
                <a:cs typeface="+mn-cs"/>
              </a:defRPr>
            </a:lvl9pPr>
          </a:lstStyle>
          <a:p>
            <a:pPr marL="12065" marR="5080" indent="0" algn="ctr">
              <a:buNone/>
            </a:pPr>
            <a:r>
              <a:rPr lang="it-IT" sz="2400" kern="0" spc="-20" dirty="0" err="1" smtClean="0"/>
              <a:t>Apixaban</a:t>
            </a:r>
            <a:r>
              <a:rPr lang="it-IT" sz="2400" kern="0" spc="-20" dirty="0" smtClean="0"/>
              <a:t> </a:t>
            </a:r>
            <a:r>
              <a:rPr lang="it-IT" sz="2400" kern="0" spc="-15" dirty="0" smtClean="0"/>
              <a:t>versus </a:t>
            </a:r>
            <a:r>
              <a:rPr lang="it-IT" sz="2400" kern="0" spc="-15" dirty="0" err="1" smtClean="0"/>
              <a:t>Heparin</a:t>
            </a:r>
            <a:r>
              <a:rPr lang="it-IT" sz="2400" kern="0" spc="-15" dirty="0" smtClean="0"/>
              <a:t>/</a:t>
            </a:r>
            <a:r>
              <a:rPr lang="it-IT" sz="2400" kern="0" spc="-15" dirty="0" err="1" smtClean="0"/>
              <a:t>Vitamin</a:t>
            </a:r>
            <a:r>
              <a:rPr lang="it-IT" sz="2400" kern="0" spc="-15" dirty="0" smtClean="0"/>
              <a:t> </a:t>
            </a:r>
            <a:r>
              <a:rPr lang="it-IT" sz="2400" kern="0" spc="-20" dirty="0" smtClean="0"/>
              <a:t>K </a:t>
            </a:r>
            <a:r>
              <a:rPr lang="it-IT" sz="2400" kern="0" spc="-15" dirty="0" err="1" smtClean="0"/>
              <a:t>Antagonist</a:t>
            </a:r>
            <a:r>
              <a:rPr lang="it-IT" sz="2400" kern="0" spc="-15" dirty="0" smtClean="0"/>
              <a:t> in </a:t>
            </a:r>
            <a:r>
              <a:rPr lang="it-IT" sz="2400" kern="0" spc="-15" dirty="0" err="1" smtClean="0"/>
              <a:t>Anticoagulation</a:t>
            </a:r>
            <a:r>
              <a:rPr lang="it-IT" sz="2400" kern="0" spc="-15" dirty="0" smtClean="0"/>
              <a:t>-naïve </a:t>
            </a:r>
            <a:r>
              <a:rPr lang="it-IT" sz="2400" kern="0" spc="-15" dirty="0" err="1" smtClean="0"/>
              <a:t>Patients</a:t>
            </a:r>
            <a:r>
              <a:rPr lang="it-IT" sz="2400" kern="0" spc="-15" dirty="0" smtClean="0"/>
              <a:t> with </a:t>
            </a:r>
            <a:r>
              <a:rPr lang="it-IT" sz="2400" kern="0" spc="-15" dirty="0" err="1" smtClean="0"/>
              <a:t>Atrial</a:t>
            </a:r>
            <a:r>
              <a:rPr lang="it-IT" sz="2400" kern="0" spc="-15" dirty="0" smtClean="0"/>
              <a:t> </a:t>
            </a:r>
            <a:r>
              <a:rPr lang="it-IT" sz="2400" kern="0" spc="-15" dirty="0" err="1" smtClean="0"/>
              <a:t>Fibrillation</a:t>
            </a:r>
            <a:r>
              <a:rPr lang="it-IT" sz="2400" kern="0" spc="-15" dirty="0" smtClean="0"/>
              <a:t> </a:t>
            </a:r>
            <a:r>
              <a:rPr lang="it-IT" sz="2400" kern="0" spc="-15" dirty="0" err="1" smtClean="0"/>
              <a:t>Scheduled</a:t>
            </a:r>
            <a:r>
              <a:rPr lang="it-IT" sz="2400" kern="0" spc="-15" dirty="0" smtClean="0"/>
              <a:t> for </a:t>
            </a:r>
            <a:r>
              <a:rPr lang="it-IT" sz="2400" kern="0" spc="-15" dirty="0" err="1" smtClean="0"/>
              <a:t>Cardioversion</a:t>
            </a:r>
            <a:r>
              <a:rPr lang="it-IT" sz="2400" kern="0" spc="-15" dirty="0" smtClean="0"/>
              <a:t>:</a:t>
            </a:r>
            <a:endParaRPr lang="it-IT" sz="2400" kern="0" spc="-15" dirty="0"/>
          </a:p>
        </p:txBody>
      </p:sp>
      <p:sp>
        <p:nvSpPr>
          <p:cNvPr id="31" name="object 4"/>
          <p:cNvSpPr txBox="1"/>
          <p:nvPr/>
        </p:nvSpPr>
        <p:spPr>
          <a:xfrm>
            <a:off x="2817203" y="1111710"/>
            <a:ext cx="3289300" cy="492443"/>
          </a:xfrm>
          <a:prstGeom prst="rect">
            <a:avLst/>
          </a:prstGeom>
        </p:spPr>
        <p:txBody>
          <a:bodyPr vert="horz" wrap="square" lIns="0" tIns="0" rIns="0" bIns="0" rtlCol="0">
            <a:spAutoFit/>
          </a:bodyPr>
          <a:lstStyle/>
          <a:p>
            <a:pPr marL="12700">
              <a:lnSpc>
                <a:spcPct val="100000"/>
              </a:lnSpc>
            </a:pPr>
            <a:r>
              <a:rPr sz="3200" b="1" spc="-20" dirty="0">
                <a:solidFill>
                  <a:srgbClr val="FF0000"/>
                </a:solidFill>
                <a:latin typeface="Calibri"/>
                <a:cs typeface="Calibri"/>
              </a:rPr>
              <a:t>The EMANATE </a:t>
            </a:r>
            <a:r>
              <a:rPr sz="3200" b="1" spc="-15" dirty="0">
                <a:solidFill>
                  <a:srgbClr val="FF0000"/>
                </a:solidFill>
                <a:latin typeface="Calibri"/>
                <a:cs typeface="Calibri"/>
              </a:rPr>
              <a:t>Trial</a:t>
            </a:r>
            <a:endParaRPr sz="3200">
              <a:solidFill>
                <a:srgbClr val="FF0000"/>
              </a:solidFill>
              <a:latin typeface="Calibri"/>
              <a:cs typeface="Calibri"/>
            </a:endParaRPr>
          </a:p>
        </p:txBody>
      </p:sp>
    </p:spTree>
    <p:extLst>
      <p:ext uri="{BB962C8B-B14F-4D97-AF65-F5344CB8AC3E}">
        <p14:creationId xmlns:p14="http://schemas.microsoft.com/office/powerpoint/2010/main" val="168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365956" y="1211739"/>
            <a:ext cx="6457245" cy="4827173"/>
          </a:xfrm>
          <a:prstGeom prst="rect">
            <a:avLst/>
          </a:prstGeom>
        </p:spPr>
      </p:pic>
      <p:pic>
        <p:nvPicPr>
          <p:cNvPr id="3" name="Immagine 2"/>
          <p:cNvPicPr>
            <a:picLocks noChangeAspect="1"/>
          </p:cNvPicPr>
          <p:nvPr/>
        </p:nvPicPr>
        <p:blipFill>
          <a:blip r:embed="rId3"/>
          <a:stretch>
            <a:fillRect/>
          </a:stretch>
        </p:blipFill>
        <p:spPr>
          <a:xfrm>
            <a:off x="2336800" y="522041"/>
            <a:ext cx="4846696" cy="689698"/>
          </a:xfrm>
          <a:prstGeom prst="rect">
            <a:avLst/>
          </a:prstGeom>
        </p:spPr>
      </p:pic>
      <p:sp>
        <p:nvSpPr>
          <p:cNvPr id="4" name="Rettangolo 3"/>
          <p:cNvSpPr/>
          <p:nvPr/>
        </p:nvSpPr>
        <p:spPr>
          <a:xfrm>
            <a:off x="4760146" y="6176064"/>
            <a:ext cx="4064000" cy="311175"/>
          </a:xfrm>
          <a:prstGeom prst="rect">
            <a:avLst/>
          </a:prstGeom>
        </p:spPr>
        <p:txBody>
          <a:bodyPr>
            <a:spAutoFit/>
          </a:bodyPr>
          <a:lstStyle/>
          <a:p>
            <a:r>
              <a:rPr lang="en-US" sz="1422" dirty="0">
                <a:latin typeface=""/>
              </a:rPr>
              <a:t> Circulation. 2013;127:634-640</a:t>
            </a:r>
            <a:endParaRPr lang="it-IT" sz="1422" dirty="0"/>
          </a:p>
        </p:txBody>
      </p:sp>
    </p:spTree>
    <p:extLst>
      <p:ext uri="{BB962C8B-B14F-4D97-AF65-F5344CB8AC3E}">
        <p14:creationId xmlns:p14="http://schemas.microsoft.com/office/powerpoint/2010/main" val="5205343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txBox="1">
            <a:spLocks/>
          </p:cNvSpPr>
          <p:nvPr/>
        </p:nvSpPr>
        <p:spPr>
          <a:xfrm>
            <a:off x="1784847" y="703674"/>
            <a:ext cx="5765377" cy="1178278"/>
          </a:xfrm>
          <a:prstGeom prst="rect">
            <a:avLst/>
          </a:prstGeom>
        </p:spPr>
        <p:txBody>
          <a:bodyPr vert="horz" lIns="81280" tIns="40640" rIns="81280" bIns="40640" rtlCol="0" anchor="ctr">
            <a:normAutofit/>
          </a:bodyPr>
          <a:lstStyle>
            <a:lvl1pPr algn="l" defTabSz="771571" rtl="0" eaLnBrk="1" latinLnBrk="0" hangingPunct="1">
              <a:lnSpc>
                <a:spcPct val="90000"/>
              </a:lnSpc>
              <a:spcBef>
                <a:spcPct val="0"/>
              </a:spcBef>
              <a:buNone/>
              <a:defRPr sz="2953" kern="1200" baseline="0">
                <a:solidFill>
                  <a:srgbClr val="CC007B"/>
                </a:solidFill>
                <a:latin typeface="+mj-lt"/>
                <a:ea typeface="+mj-ea"/>
                <a:cs typeface="+mj-cs"/>
              </a:defRPr>
            </a:lvl1pPr>
          </a:lstStyle>
          <a:p>
            <a:pPr algn="ctr" defTabSz="685849" fontAlgn="auto">
              <a:spcAft>
                <a:spcPts val="0"/>
              </a:spcAft>
              <a:defRPr/>
            </a:pPr>
            <a:r>
              <a:rPr lang="it-IT" sz="2250">
                <a:solidFill>
                  <a:schemeClr val="tx1"/>
                </a:solidFill>
                <a:ea typeface=""/>
                <a:cs typeface=""/>
              </a:rPr>
              <a:t>Tasso di sanguinamento di </a:t>
            </a:r>
            <a:r>
              <a:rPr lang="it-IT" sz="2250" dirty="0" err="1">
                <a:solidFill>
                  <a:schemeClr val="tx1"/>
                </a:solidFill>
                <a:ea typeface=""/>
                <a:cs typeface=""/>
              </a:rPr>
              <a:t>edoxaban</a:t>
            </a:r>
            <a:r>
              <a:rPr lang="it-IT" sz="2250" dirty="0">
                <a:solidFill>
                  <a:schemeClr val="tx1"/>
                </a:solidFill>
                <a:ea typeface=""/>
                <a:cs typeface=""/>
              </a:rPr>
              <a:t> e </a:t>
            </a:r>
            <a:r>
              <a:rPr lang="it-IT" sz="2250" dirty="0" err="1">
                <a:solidFill>
                  <a:schemeClr val="tx1"/>
                </a:solidFill>
                <a:ea typeface=""/>
                <a:cs typeface=""/>
              </a:rPr>
              <a:t>warfarin</a:t>
            </a:r>
            <a:r>
              <a:rPr lang="it-IT" sz="2250" dirty="0">
                <a:solidFill>
                  <a:schemeClr val="tx1"/>
                </a:solidFill>
                <a:ea typeface=""/>
                <a:cs typeface=""/>
              </a:rPr>
              <a:t> </a:t>
            </a:r>
            <a:br>
              <a:rPr lang="it-IT" sz="2250" dirty="0">
                <a:solidFill>
                  <a:schemeClr val="tx1"/>
                </a:solidFill>
                <a:ea typeface=""/>
                <a:cs typeface=""/>
              </a:rPr>
            </a:br>
            <a:r>
              <a:rPr lang="it-IT" sz="2250" dirty="0">
                <a:solidFill>
                  <a:schemeClr val="tx1"/>
                </a:solidFill>
                <a:ea typeface=""/>
                <a:cs typeface=""/>
              </a:rPr>
              <a:t>in base alla terapia </a:t>
            </a:r>
            <a:r>
              <a:rPr lang="it-IT" sz="2250" dirty="0" err="1">
                <a:solidFill>
                  <a:schemeClr val="tx1"/>
                </a:solidFill>
                <a:ea typeface=""/>
                <a:cs typeface=""/>
              </a:rPr>
              <a:t>antipiastrinica</a:t>
            </a:r>
            <a:endParaRPr lang="it-IT" sz="2250" dirty="0">
              <a:solidFill>
                <a:schemeClr val="tx1"/>
              </a:solidFill>
              <a:ea typeface=""/>
              <a:cs typeface=""/>
            </a:endParaRPr>
          </a:p>
        </p:txBody>
      </p:sp>
      <p:sp>
        <p:nvSpPr>
          <p:cNvPr id="5" name="Rettangolo 4"/>
          <p:cNvSpPr/>
          <p:nvPr/>
        </p:nvSpPr>
        <p:spPr>
          <a:xfrm>
            <a:off x="5035216" y="5656771"/>
            <a:ext cx="3880184" cy="219291"/>
          </a:xfrm>
          <a:prstGeom prst="rect">
            <a:avLst/>
          </a:prstGeom>
        </p:spPr>
        <p:txBody>
          <a:bodyPr wrap="square">
            <a:spAutoFit/>
          </a:bodyPr>
          <a:lstStyle/>
          <a:p>
            <a:pPr algn="r" fontAlgn="auto">
              <a:spcBef>
                <a:spcPts val="0"/>
              </a:spcBef>
              <a:spcAft>
                <a:spcPts val="0"/>
              </a:spcAft>
            </a:pPr>
            <a:r>
              <a:rPr lang="it-IT" sz="825" dirty="0">
                <a:solidFill>
                  <a:srgbClr val="0A0A0A"/>
                </a:solidFill>
                <a:latin typeface="Faricy New Lt"/>
                <a:ea typeface=""/>
                <a:cs typeface=""/>
              </a:rPr>
              <a:t>Xu H et al. J </a:t>
            </a:r>
            <a:r>
              <a:rPr lang="it-IT" sz="825" dirty="0" err="1">
                <a:solidFill>
                  <a:srgbClr val="0A0A0A"/>
                </a:solidFill>
                <a:latin typeface="Faricy New Lt"/>
                <a:ea typeface=""/>
                <a:cs typeface=""/>
              </a:rPr>
              <a:t>Am</a:t>
            </a:r>
            <a:r>
              <a:rPr lang="it-IT" sz="825" dirty="0">
                <a:solidFill>
                  <a:srgbClr val="0A0A0A"/>
                </a:solidFill>
                <a:latin typeface="Faricy New Lt"/>
                <a:ea typeface=""/>
                <a:cs typeface=""/>
              </a:rPr>
              <a:t> </a:t>
            </a:r>
            <a:r>
              <a:rPr lang="it-IT" sz="825" dirty="0" err="1">
                <a:solidFill>
                  <a:srgbClr val="0A0A0A"/>
                </a:solidFill>
                <a:latin typeface="Faricy New Lt"/>
                <a:ea typeface=""/>
                <a:cs typeface=""/>
              </a:rPr>
              <a:t>Heart</a:t>
            </a:r>
            <a:r>
              <a:rPr lang="it-IT" sz="825" dirty="0">
                <a:solidFill>
                  <a:srgbClr val="0A0A0A"/>
                </a:solidFill>
                <a:latin typeface="Faricy New Lt"/>
                <a:ea typeface=""/>
                <a:cs typeface=""/>
              </a:rPr>
              <a:t> </a:t>
            </a:r>
            <a:r>
              <a:rPr lang="it-IT" sz="825" dirty="0" err="1">
                <a:solidFill>
                  <a:srgbClr val="0A0A0A"/>
                </a:solidFill>
                <a:latin typeface="Faricy New Lt"/>
                <a:ea typeface=""/>
                <a:cs typeface=""/>
              </a:rPr>
              <a:t>Assoc</a:t>
            </a:r>
            <a:r>
              <a:rPr lang="it-IT" sz="825" dirty="0">
                <a:solidFill>
                  <a:srgbClr val="0A0A0A"/>
                </a:solidFill>
                <a:latin typeface="Faricy New Lt"/>
                <a:ea typeface=""/>
                <a:cs typeface=""/>
              </a:rPr>
              <a:t>. 2016;5: e002587 </a:t>
            </a:r>
            <a:r>
              <a:rPr lang="it-IT" sz="825" dirty="0" err="1">
                <a:solidFill>
                  <a:srgbClr val="0A0A0A"/>
                </a:solidFill>
                <a:latin typeface="Faricy New Lt"/>
                <a:ea typeface=""/>
                <a:cs typeface=""/>
              </a:rPr>
              <a:t>doi</a:t>
            </a:r>
            <a:r>
              <a:rPr lang="it-IT" sz="825" dirty="0">
                <a:solidFill>
                  <a:srgbClr val="0A0A0A"/>
                </a:solidFill>
                <a:latin typeface="Faricy New Lt"/>
                <a:ea typeface=""/>
                <a:cs typeface=""/>
              </a:rPr>
              <a:t>: 10.1161/JAHA.115.002587.</a:t>
            </a:r>
          </a:p>
        </p:txBody>
      </p:sp>
      <p:pic>
        <p:nvPicPr>
          <p:cNvPr id="6" name="Immagin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847" y="971268"/>
            <a:ext cx="598979" cy="323859"/>
          </a:xfrm>
          <a:prstGeom prst="rect">
            <a:avLst/>
          </a:prstGeom>
          <a:ln>
            <a:noFill/>
          </a:ln>
          <a:effectLst/>
        </p:spPr>
      </p:pic>
      <p:pic>
        <p:nvPicPr>
          <p:cNvPr id="7" name="Segnaposto contenuto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28" y="2041554"/>
            <a:ext cx="8439141" cy="3530098"/>
          </a:xfrm>
          <a:prstGeom prst="rect">
            <a:avLst/>
          </a:prstGeom>
        </p:spPr>
      </p:pic>
      <p:sp>
        <p:nvSpPr>
          <p:cNvPr id="8" name="CasellaDiTesto 7"/>
          <p:cNvSpPr txBox="1"/>
          <p:nvPr/>
        </p:nvSpPr>
        <p:spPr>
          <a:xfrm>
            <a:off x="247914" y="5568057"/>
            <a:ext cx="4071603" cy="334835"/>
          </a:xfrm>
          <a:prstGeom prst="rect">
            <a:avLst/>
          </a:prstGeom>
          <a:noFill/>
        </p:spPr>
        <p:txBody>
          <a:bodyPr wrap="square" rtlCol="0">
            <a:spAutoFit/>
          </a:bodyPr>
          <a:lstStyle/>
          <a:p>
            <a:pPr fontAlgn="auto">
              <a:spcBef>
                <a:spcPts val="0"/>
              </a:spcBef>
              <a:spcAft>
                <a:spcPts val="0"/>
              </a:spcAft>
            </a:pPr>
            <a:r>
              <a:rPr lang="it-IT" sz="788" dirty="0">
                <a:solidFill>
                  <a:srgbClr val="0A0A0A"/>
                </a:solidFill>
                <a:latin typeface="Faricy New Lt"/>
                <a:ea typeface=""/>
                <a:cs typeface=""/>
              </a:rPr>
              <a:t>*Pazienti trattati con </a:t>
            </a:r>
            <a:r>
              <a:rPr lang="it-IT" sz="788" dirty="0" err="1">
                <a:solidFill>
                  <a:srgbClr val="0A0A0A"/>
                </a:solidFill>
                <a:latin typeface="Faricy New Lt"/>
                <a:ea typeface=""/>
                <a:cs typeface=""/>
              </a:rPr>
              <a:t>edoxaban</a:t>
            </a:r>
            <a:r>
              <a:rPr lang="it-IT" sz="788" dirty="0">
                <a:solidFill>
                  <a:srgbClr val="0A0A0A"/>
                </a:solidFill>
                <a:latin typeface="Faricy New Lt"/>
                <a:ea typeface=""/>
                <a:cs typeface=""/>
              </a:rPr>
              <a:t> 30 mg con peso ≤60 kg, compromissione moderata</a:t>
            </a:r>
          </a:p>
          <a:p>
            <a:pPr fontAlgn="auto">
              <a:spcBef>
                <a:spcPts val="0"/>
              </a:spcBef>
              <a:spcAft>
                <a:spcPts val="0"/>
              </a:spcAft>
            </a:pPr>
            <a:r>
              <a:rPr lang="it-IT" sz="788" dirty="0">
                <a:solidFill>
                  <a:srgbClr val="0A0A0A"/>
                </a:solidFill>
                <a:latin typeface="Faricy New Lt"/>
                <a:ea typeface=""/>
                <a:cs typeface=""/>
              </a:rPr>
              <a:t>  della funzionalità renale o uso concomitante di inibitori della P-</a:t>
            </a:r>
            <a:r>
              <a:rPr lang="it-IT" sz="788" dirty="0" err="1">
                <a:solidFill>
                  <a:srgbClr val="0A0A0A"/>
                </a:solidFill>
                <a:latin typeface="Faricy New Lt"/>
                <a:ea typeface=""/>
                <a:cs typeface=""/>
              </a:rPr>
              <a:t>gp</a:t>
            </a:r>
            <a:r>
              <a:rPr lang="it-IT" sz="788" dirty="0">
                <a:solidFill>
                  <a:srgbClr val="0A0A0A"/>
                </a:solidFill>
                <a:latin typeface="Faricy New Lt"/>
                <a:ea typeface=""/>
                <a:cs typeface=""/>
              </a:rPr>
              <a:t>.</a:t>
            </a:r>
          </a:p>
        </p:txBody>
      </p:sp>
      <p:sp>
        <p:nvSpPr>
          <p:cNvPr id="9" name="Rettangolo 8"/>
          <p:cNvSpPr/>
          <p:nvPr/>
        </p:nvSpPr>
        <p:spPr>
          <a:xfrm>
            <a:off x="4667535" y="3539036"/>
            <a:ext cx="388153" cy="143301"/>
          </a:xfrm>
          <a:prstGeom prst="rect">
            <a:avLst/>
          </a:prstGeom>
          <a:solidFill>
            <a:srgbClr val="FFFFFF"/>
          </a:solidFill>
          <a:ln w="12700" cap="flat" cmpd="sng" algn="ctr">
            <a:noFill/>
            <a:prstDash val="solid"/>
            <a:miter lim="800000"/>
          </a:ln>
          <a:effectLst/>
        </p:spPr>
        <p:txBody>
          <a:bodyPr rtlCol="0" anchor="ctr"/>
          <a:lstStyle/>
          <a:p>
            <a:pPr algn="ctr" defTabSz="812810" fontAlgn="auto">
              <a:spcBef>
                <a:spcPts val="0"/>
              </a:spcBef>
              <a:spcAft>
                <a:spcPts val="0"/>
              </a:spcAft>
              <a:defRPr/>
            </a:pPr>
            <a:r>
              <a:rPr lang="it-IT" sz="862" kern="0" dirty="0">
                <a:solidFill>
                  <a:srgbClr val="404140"/>
                </a:solidFill>
                <a:latin typeface="Faricy New Lt"/>
                <a:ea typeface=""/>
                <a:cs typeface=""/>
              </a:rPr>
              <a:t>1,18</a:t>
            </a:r>
          </a:p>
        </p:txBody>
      </p:sp>
    </p:spTree>
    <p:extLst>
      <p:ext uri="{BB962C8B-B14F-4D97-AF65-F5344CB8AC3E}">
        <p14:creationId xmlns:p14="http://schemas.microsoft.com/office/powerpoint/2010/main" val="19193043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hape 73"/>
          <p:cNvSpPr>
            <a:spLocks noGrp="1"/>
          </p:cNvSpPr>
          <p:nvPr>
            <p:ph type="title"/>
          </p:nvPr>
        </p:nvSpPr>
        <p:spPr>
          <a:xfrm>
            <a:off x="987602" y="951355"/>
            <a:ext cx="6637867" cy="2518285"/>
          </a:xfrm>
          <a:prstGeom prst="rect">
            <a:avLst/>
          </a:prstGeom>
        </p:spPr>
        <p:txBody>
          <a:bodyPr>
            <a:normAutofit fontScale="90000"/>
          </a:bodyPr>
          <a:lstStyle/>
          <a:p>
            <a:pPr defTabSz="325124">
              <a:spcBef>
                <a:spcPts val="711"/>
              </a:spcBef>
              <a:defRPr sz="2360">
                <a:solidFill>
                  <a:srgbClr val="00C8C3"/>
                </a:solidFill>
                <a:effectLst>
                  <a:outerShdw blurRad="5080" dist="10160" dir="2700000" rotWithShape="0">
                    <a:srgbClr val="000000"/>
                  </a:outerShdw>
                </a:effectLst>
                <a:latin typeface="Times New Roman"/>
                <a:ea typeface="Times New Roman"/>
                <a:cs typeface="Times New Roman"/>
                <a:sym typeface="Times New Roman"/>
              </a:defRPr>
            </a:pPr>
            <a:r>
              <a:rPr lang="it-IT" b="1" dirty="0" smtClean="0"/>
              <a:t/>
            </a:r>
            <a:br>
              <a:rPr lang="it-IT" b="1" dirty="0" smtClean="0"/>
            </a:br>
            <a:r>
              <a:rPr lang="it-IT" b="1" dirty="0"/>
              <a:t/>
            </a:r>
            <a:br>
              <a:rPr lang="it-IT" b="1" dirty="0"/>
            </a:br>
            <a:r>
              <a:rPr lang="it-IT" b="1" smtClean="0"/>
              <a:t/>
            </a:r>
            <a:br>
              <a:rPr lang="it-IT" b="1" smtClean="0"/>
            </a:br>
            <a:r>
              <a:rPr lang="it-IT" sz="2756" b="1" dirty="0"/>
              <a:t/>
            </a:r>
            <a:br>
              <a:rPr lang="it-IT" sz="2756" b="1" dirty="0"/>
            </a:br>
            <a:r>
              <a:rPr sz="2756" b="1" dirty="0"/>
              <a:t>Studio ÉCARTÉ </a:t>
            </a:r>
            <a:r>
              <a:rPr lang="it-IT" sz="2756" b="1" dirty="0"/>
              <a:t/>
            </a:r>
            <a:br>
              <a:rPr lang="it-IT" sz="2756" b="1" dirty="0"/>
            </a:br>
            <a:r>
              <a:rPr sz="2756" b="1" dirty="0"/>
              <a:t>(Electric CARdioversion in atrial</a:t>
            </a:r>
            <a:r>
              <a:rPr lang="it-IT" sz="2756" b="1" dirty="0"/>
              <a:t> </a:t>
            </a:r>
            <a:r>
              <a:rPr lang="it-IT" sz="2756" b="1" dirty="0" err="1"/>
              <a:t>f</a:t>
            </a:r>
            <a:r>
              <a:rPr sz="2756" b="1" dirty="0"/>
              <a:t>ibrillation without </a:t>
            </a:r>
            <a:r>
              <a:rPr lang="it-IT" sz="2756" b="1" dirty="0" err="1"/>
              <a:t>routinary</a:t>
            </a:r>
            <a:r>
              <a:rPr lang="it-IT" sz="2756" b="1" dirty="0"/>
              <a:t> </a:t>
            </a:r>
            <a:r>
              <a:rPr sz="2756" b="1" dirty="0"/>
              <a:t>Transesophageal Echocardiogram) </a:t>
            </a:r>
          </a:p>
          <a:p>
            <a:pPr defTabSz="159853">
              <a:lnSpc>
                <a:spcPct val="115000"/>
              </a:lnSpc>
              <a:spcBef>
                <a:spcPts val="356"/>
              </a:spcBef>
              <a:defRPr sz="2120">
                <a:solidFill>
                  <a:srgbClr val="000000"/>
                </a:solidFill>
                <a:uFill>
                  <a:solidFill>
                    <a:srgbClr val="000000"/>
                  </a:solidFill>
                </a:uFill>
                <a:latin typeface="+mn-lt"/>
                <a:ea typeface="+mn-ea"/>
                <a:cs typeface="+mn-cs"/>
                <a:sym typeface="Calibri"/>
              </a:defRPr>
            </a:pPr>
            <a:endParaRPr b="1" dirty="0">
              <a:latin typeface="Times New Roman"/>
              <a:ea typeface="Times New Roman"/>
              <a:cs typeface="Times New Roman"/>
              <a:sym typeface="Times New Roman"/>
            </a:endParaRPr>
          </a:p>
          <a:p>
            <a:pPr defTabSz="159853">
              <a:lnSpc>
                <a:spcPct val="115000"/>
              </a:lnSpc>
              <a:spcBef>
                <a:spcPts val="356"/>
              </a:spcBef>
              <a:defRPr sz="2120">
                <a:solidFill>
                  <a:srgbClr val="000000"/>
                </a:solidFill>
                <a:uFill>
                  <a:solidFill>
                    <a:srgbClr val="000000"/>
                  </a:solidFill>
                </a:uFill>
                <a:latin typeface="+mn-lt"/>
                <a:ea typeface="+mn-ea"/>
                <a:cs typeface="+mn-cs"/>
                <a:sym typeface="Calibri"/>
              </a:defRPr>
            </a:pPr>
            <a:endParaRPr b="1" dirty="0">
              <a:latin typeface="Times New Roman"/>
              <a:ea typeface="Times New Roman"/>
              <a:cs typeface="Times New Roman"/>
              <a:sym typeface="Times New Roman"/>
            </a:endParaRPr>
          </a:p>
          <a:p>
            <a:pPr defTabSz="159853">
              <a:lnSpc>
                <a:spcPct val="115000"/>
              </a:lnSpc>
              <a:spcBef>
                <a:spcPts val="356"/>
              </a:spcBef>
              <a:defRPr sz="2120">
                <a:solidFill>
                  <a:srgbClr val="000000"/>
                </a:solidFill>
                <a:uFill>
                  <a:solidFill>
                    <a:srgbClr val="000000"/>
                  </a:solidFill>
                </a:uFill>
                <a:latin typeface="+mn-lt"/>
                <a:ea typeface="+mn-ea"/>
                <a:cs typeface="+mn-cs"/>
                <a:sym typeface="Calibri"/>
              </a:defRPr>
            </a:pPr>
            <a:endParaRPr b="1" dirty="0">
              <a:latin typeface="Times New Roman"/>
              <a:ea typeface="Times New Roman"/>
              <a:cs typeface="Times New Roman"/>
              <a:sym typeface="Times New Roman"/>
            </a:endParaRPr>
          </a:p>
          <a:p>
            <a:pPr defTabSz="159853">
              <a:lnSpc>
                <a:spcPct val="115000"/>
              </a:lnSpc>
              <a:spcBef>
                <a:spcPts val="356"/>
              </a:spcBef>
              <a:defRPr sz="2120">
                <a:solidFill>
                  <a:srgbClr val="000000"/>
                </a:solidFill>
                <a:uFill>
                  <a:solidFill>
                    <a:srgbClr val="000000"/>
                  </a:solidFill>
                </a:uFill>
                <a:latin typeface="+mn-lt"/>
                <a:ea typeface="+mn-ea"/>
                <a:cs typeface="+mn-cs"/>
                <a:sym typeface="Calibri"/>
              </a:defRPr>
            </a:pPr>
            <a:endParaRPr b="1" dirty="0">
              <a:latin typeface="Times New Roman"/>
              <a:ea typeface="Times New Roman"/>
              <a:cs typeface="Times New Roman"/>
              <a:sym typeface="Times New Roman"/>
            </a:endParaRPr>
          </a:p>
        </p:txBody>
      </p:sp>
      <p:pic>
        <p:nvPicPr>
          <p:cNvPr id="4" name="Immagine 3"/>
          <p:cNvPicPr/>
          <p:nvPr/>
        </p:nvPicPr>
        <p:blipFill>
          <a:blip r:embed="rId2">
            <a:lum/>
            <a:alphaModFix/>
          </a:blip>
          <a:srcRect/>
          <a:stretch>
            <a:fillRect/>
          </a:stretch>
        </p:blipFill>
        <p:spPr>
          <a:xfrm>
            <a:off x="7772356" y="676694"/>
            <a:ext cx="1087164" cy="951995"/>
          </a:xfrm>
          <a:prstGeom prst="rect">
            <a:avLst/>
          </a:prstGeom>
          <a:ln>
            <a:noFill/>
            <a:prstDash/>
          </a:ln>
        </p:spPr>
      </p:pic>
      <p:sp>
        <p:nvSpPr>
          <p:cNvPr id="2" name="Rettangolo 1"/>
          <p:cNvSpPr/>
          <p:nvPr/>
        </p:nvSpPr>
        <p:spPr>
          <a:xfrm>
            <a:off x="785247" y="3372705"/>
            <a:ext cx="7783594" cy="1224759"/>
          </a:xfrm>
          <a:prstGeom prst="rect">
            <a:avLst/>
          </a:prstGeom>
        </p:spPr>
        <p:txBody>
          <a:bodyPr wrap="square">
            <a:spAutoFit/>
          </a:bodyPr>
          <a:lstStyle/>
          <a:p>
            <a:pPr algn="ctr">
              <a:lnSpc>
                <a:spcPct val="115000"/>
              </a:lnSpc>
              <a:spcAft>
                <a:spcPts val="889"/>
              </a:spcAft>
            </a:pPr>
            <a:r>
              <a:rPr lang="it-IT" sz="2133" b="1" kern="150" dirty="0">
                <a:solidFill>
                  <a:srgbClr val="000000"/>
                </a:solidFill>
                <a:latin typeface="Times New Roman" charset="0"/>
                <a:ea typeface="Calibri" charset="0"/>
                <a:cs typeface="Calibri" charset="0"/>
              </a:rPr>
              <a:t>Sicurezza ed efficacia della cardioversione elettrica elettiva in pazienti ambulatoriali con fibrillazione atriale persistente, senza l’uso routinario dell’ecocardiogramma </a:t>
            </a:r>
            <a:r>
              <a:rPr lang="it-IT" sz="2133" b="1" kern="150" dirty="0" err="1">
                <a:solidFill>
                  <a:srgbClr val="000000"/>
                </a:solidFill>
                <a:latin typeface="Times New Roman" charset="0"/>
                <a:ea typeface="Calibri" charset="0"/>
                <a:cs typeface="Calibri" charset="0"/>
              </a:rPr>
              <a:t>transesofageo</a:t>
            </a:r>
            <a:r>
              <a:rPr lang="it-IT" sz="2133" b="1" kern="150" dirty="0">
                <a:solidFill>
                  <a:srgbClr val="000000"/>
                </a:solidFill>
                <a:latin typeface="Times New Roman" charset="0"/>
                <a:ea typeface="Calibri" charset="0"/>
                <a:cs typeface="Calibri" charset="0"/>
              </a:rPr>
              <a:t>.</a:t>
            </a:r>
            <a:endParaRPr lang="it-IT" sz="1422" kern="150" dirty="0">
              <a:solidFill>
                <a:srgbClr val="000000"/>
              </a:solidFill>
              <a:latin typeface="Calibri" charset="0"/>
              <a:ea typeface="Calibri" charset="0"/>
              <a:cs typeface="Calibri" charset="0"/>
            </a:endParaRPr>
          </a:p>
        </p:txBody>
      </p:sp>
    </p:spTree>
    <p:extLst>
      <p:ext uri="{BB962C8B-B14F-4D97-AF65-F5344CB8AC3E}">
        <p14:creationId xmlns:p14="http://schemas.microsoft.com/office/powerpoint/2010/main" val="1214203171"/>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descr="icon NAO 1024x1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54" y="332676"/>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8"/>
          <p:cNvPicPr>
            <a:picLocks noChangeAspect="1" noChangeArrowheads="1"/>
          </p:cNvPicPr>
          <p:nvPr/>
        </p:nvPicPr>
        <p:blipFill>
          <a:blip r:embed="rId3">
            <a:extLst>
              <a:ext uri="{28A0092B-C50C-407E-A947-70E740481C1C}">
                <a14:useLocalDpi xmlns:a14="http://schemas.microsoft.com/office/drawing/2010/main" val="0"/>
              </a:ext>
            </a:extLst>
          </a:blip>
          <a:srcRect l="9830" t="2904" r="74312" b="87363"/>
          <a:stretch>
            <a:fillRect/>
          </a:stretch>
        </p:blipFill>
        <p:spPr bwMode="auto">
          <a:xfrm>
            <a:off x="7020272" y="332656"/>
            <a:ext cx="1370474" cy="1368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accent1">
                      <a:gamma/>
                      <a:shade val="60000"/>
                      <a:invGamma/>
                      <a:alpha val="74998"/>
                    </a:schemeClr>
                  </a:outerShdw>
                </a:effectLst>
              </a14:hiddenEffects>
            </a:ext>
          </a:extLst>
        </p:spPr>
      </p:pic>
      <p:sp>
        <p:nvSpPr>
          <p:cNvPr id="5" name="Text Box 19"/>
          <p:cNvSpPr txBox="1">
            <a:spLocks noChangeArrowheads="1"/>
          </p:cNvSpPr>
          <p:nvPr/>
        </p:nvSpPr>
        <p:spPr bwMode="auto">
          <a:xfrm>
            <a:off x="7092280" y="1916832"/>
            <a:ext cx="1368152" cy="36933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r>
              <a:rPr lang="it-IT" sz="1800">
                <a:solidFill>
                  <a:srgbClr val="FFFFFF"/>
                </a:solidFill>
              </a:rPr>
              <a:t>Lombardia</a:t>
            </a:r>
          </a:p>
        </p:txBody>
      </p:sp>
      <p:pic>
        <p:nvPicPr>
          <p:cNvPr id="6" name="Immagine 5"/>
          <p:cNvPicPr>
            <a:picLocks noChangeAspect="1"/>
          </p:cNvPicPr>
          <p:nvPr/>
        </p:nvPicPr>
        <p:blipFill>
          <a:blip r:embed="rId4"/>
          <a:stretch>
            <a:fillRect/>
          </a:stretch>
        </p:blipFill>
        <p:spPr>
          <a:xfrm>
            <a:off x="3004908" y="33866"/>
            <a:ext cx="3177276" cy="6350000"/>
          </a:xfrm>
          <a:prstGeom prst="rect">
            <a:avLst/>
          </a:prstGeom>
        </p:spPr>
      </p:pic>
    </p:spTree>
    <p:extLst>
      <p:ext uri="{BB962C8B-B14F-4D97-AF65-F5344CB8AC3E}">
        <p14:creationId xmlns:p14="http://schemas.microsoft.com/office/powerpoint/2010/main" val="25951600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G_54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835" y="260648"/>
            <a:ext cx="3351707" cy="5949280"/>
          </a:xfrm>
          <a:prstGeom prst="rect">
            <a:avLst/>
          </a:prstGeom>
        </p:spPr>
      </p:pic>
      <p:pic>
        <p:nvPicPr>
          <p:cNvPr id="4" name="Picture 11" descr="icon NAO 1024x1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54" y="332676"/>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18"/>
          <p:cNvPicPr>
            <a:picLocks noChangeAspect="1" noChangeArrowheads="1"/>
          </p:cNvPicPr>
          <p:nvPr/>
        </p:nvPicPr>
        <p:blipFill>
          <a:blip r:embed="rId4">
            <a:extLst>
              <a:ext uri="{28A0092B-C50C-407E-A947-70E740481C1C}">
                <a14:useLocalDpi xmlns:a14="http://schemas.microsoft.com/office/drawing/2010/main" val="0"/>
              </a:ext>
            </a:extLst>
          </a:blip>
          <a:srcRect l="9830" t="2904" r="74312" b="87363"/>
          <a:stretch>
            <a:fillRect/>
          </a:stretch>
        </p:blipFill>
        <p:spPr bwMode="auto">
          <a:xfrm>
            <a:off x="7020272" y="332656"/>
            <a:ext cx="1370474" cy="1368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accent1">
                      <a:gamma/>
                      <a:shade val="60000"/>
                      <a:invGamma/>
                      <a:alpha val="74998"/>
                    </a:schemeClr>
                  </a:outerShdw>
                </a:effectLst>
              </a14:hiddenEffects>
            </a:ext>
          </a:extLst>
        </p:spPr>
      </p:pic>
      <p:sp>
        <p:nvSpPr>
          <p:cNvPr id="6" name="Text Box 19"/>
          <p:cNvSpPr txBox="1">
            <a:spLocks noChangeArrowheads="1"/>
          </p:cNvSpPr>
          <p:nvPr/>
        </p:nvSpPr>
        <p:spPr bwMode="auto">
          <a:xfrm>
            <a:off x="7092280" y="1916832"/>
            <a:ext cx="1368152" cy="36933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r>
              <a:rPr lang="it-IT" sz="1800">
                <a:solidFill>
                  <a:srgbClr val="FFFFFF"/>
                </a:solidFill>
              </a:rPr>
              <a:t>Lombardia</a:t>
            </a:r>
          </a:p>
        </p:txBody>
      </p:sp>
    </p:spTree>
    <p:extLst>
      <p:ext uri="{BB962C8B-B14F-4D97-AF65-F5344CB8AC3E}">
        <p14:creationId xmlns:p14="http://schemas.microsoft.com/office/powerpoint/2010/main" val="14802576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G_54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18" y="188640"/>
            <a:ext cx="3554547" cy="6309320"/>
          </a:xfrm>
          <a:prstGeom prst="rect">
            <a:avLst/>
          </a:prstGeom>
        </p:spPr>
      </p:pic>
      <p:pic>
        <p:nvPicPr>
          <p:cNvPr id="3" name="Picture 11" descr="icon NAO 1024x1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54" y="332676"/>
            <a:ext cx="1905025" cy="190502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8"/>
          <p:cNvPicPr>
            <a:picLocks noChangeAspect="1" noChangeArrowheads="1"/>
          </p:cNvPicPr>
          <p:nvPr/>
        </p:nvPicPr>
        <p:blipFill>
          <a:blip r:embed="rId4">
            <a:extLst>
              <a:ext uri="{28A0092B-C50C-407E-A947-70E740481C1C}">
                <a14:useLocalDpi xmlns:a14="http://schemas.microsoft.com/office/drawing/2010/main" val="0"/>
              </a:ext>
            </a:extLst>
          </a:blip>
          <a:srcRect l="9830" t="2904" r="74312" b="87363"/>
          <a:stretch>
            <a:fillRect/>
          </a:stretch>
        </p:blipFill>
        <p:spPr bwMode="auto">
          <a:xfrm>
            <a:off x="7020272" y="332656"/>
            <a:ext cx="1370474" cy="1368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17961" dir="2700000" algn="ctr" rotWithShape="0">
                    <a:schemeClr val="accent1">
                      <a:gamma/>
                      <a:shade val="60000"/>
                      <a:invGamma/>
                      <a:alpha val="74998"/>
                    </a:schemeClr>
                  </a:outerShdw>
                </a:effectLst>
              </a14:hiddenEffects>
            </a:ext>
          </a:extLst>
        </p:spPr>
      </p:pic>
      <p:sp>
        <p:nvSpPr>
          <p:cNvPr id="5" name="Text Box 19"/>
          <p:cNvSpPr txBox="1">
            <a:spLocks noChangeArrowheads="1"/>
          </p:cNvSpPr>
          <p:nvPr/>
        </p:nvSpPr>
        <p:spPr bwMode="auto">
          <a:xfrm>
            <a:off x="7092280" y="1916832"/>
            <a:ext cx="1368152" cy="36933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r>
              <a:rPr lang="it-IT" sz="1800">
                <a:solidFill>
                  <a:srgbClr val="FFFFFF"/>
                </a:solidFill>
              </a:rPr>
              <a:t>Lombardia</a:t>
            </a:r>
          </a:p>
        </p:txBody>
      </p:sp>
    </p:spTree>
    <p:extLst>
      <p:ext uri="{BB962C8B-B14F-4D97-AF65-F5344CB8AC3E}">
        <p14:creationId xmlns:p14="http://schemas.microsoft.com/office/powerpoint/2010/main" val="29247894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5426736" y="6100324"/>
            <a:ext cx="3144762" cy="639534"/>
          </a:xfrm>
          <a:prstGeom prst="rect">
            <a:avLst/>
          </a:prstGeom>
          <a:noFill/>
        </p:spPr>
        <p:txBody>
          <a:bodyPr wrap="square" rtlCol="0">
            <a:spAutoFit/>
          </a:bodyPr>
          <a:lstStyle/>
          <a:p>
            <a:pPr defTabSz="406405" fontAlgn="auto">
              <a:spcBef>
                <a:spcPts val="0"/>
              </a:spcBef>
              <a:spcAft>
                <a:spcPts val="0"/>
              </a:spcAft>
            </a:pPr>
            <a:r>
              <a:rPr lang="da-DK" sz="1778" dirty="0">
                <a:solidFill>
                  <a:prstClr val="black"/>
                </a:solidFill>
                <a:latin typeface="Calibri"/>
                <a:ea typeface=""/>
                <a:cs typeface=""/>
              </a:rPr>
              <a:t>J Am </a:t>
            </a:r>
            <a:r>
              <a:rPr lang="da-DK" sz="1778" dirty="0" err="1">
                <a:solidFill>
                  <a:prstClr val="black"/>
                </a:solidFill>
                <a:latin typeface="Calibri"/>
                <a:ea typeface=""/>
                <a:cs typeface=""/>
              </a:rPr>
              <a:t>Coll</a:t>
            </a:r>
            <a:r>
              <a:rPr lang="da-DK" sz="1778" dirty="0">
                <a:solidFill>
                  <a:prstClr val="black"/>
                </a:solidFill>
                <a:latin typeface="Calibri"/>
                <a:ea typeface=""/>
                <a:cs typeface=""/>
              </a:rPr>
              <a:t> </a:t>
            </a:r>
            <a:r>
              <a:rPr lang="da-DK" sz="1778" dirty="0" err="1">
                <a:solidFill>
                  <a:prstClr val="black"/>
                </a:solidFill>
                <a:latin typeface="Calibri"/>
                <a:ea typeface=""/>
                <a:cs typeface=""/>
              </a:rPr>
              <a:t>Cardiol</a:t>
            </a:r>
            <a:r>
              <a:rPr lang="da-DK" sz="1778" dirty="0">
                <a:solidFill>
                  <a:prstClr val="black"/>
                </a:solidFill>
                <a:latin typeface="Calibri"/>
                <a:ea typeface=""/>
                <a:cs typeface=""/>
              </a:rPr>
              <a:t> </a:t>
            </a:r>
            <a:r>
              <a:rPr lang="it-IT" sz="1778" dirty="0">
                <a:solidFill>
                  <a:prstClr val="black"/>
                </a:solidFill>
                <a:latin typeface="Calibri"/>
                <a:ea typeface=""/>
                <a:cs typeface=""/>
              </a:rPr>
              <a:t>2002;39:1436–42</a:t>
            </a:r>
          </a:p>
        </p:txBody>
      </p:sp>
      <p:pic>
        <p:nvPicPr>
          <p:cNvPr id="6" name="Immagine 5"/>
          <p:cNvPicPr>
            <a:picLocks noChangeAspect="1"/>
          </p:cNvPicPr>
          <p:nvPr/>
        </p:nvPicPr>
        <p:blipFill>
          <a:blip r:embed="rId2"/>
          <a:stretch>
            <a:fillRect/>
          </a:stretch>
        </p:blipFill>
        <p:spPr>
          <a:xfrm>
            <a:off x="2491619" y="391380"/>
            <a:ext cx="3805968" cy="941112"/>
          </a:xfrm>
          <a:prstGeom prst="rect">
            <a:avLst/>
          </a:prstGeom>
        </p:spPr>
      </p:pic>
      <p:pic>
        <p:nvPicPr>
          <p:cNvPr id="2" name="Immagine 1"/>
          <p:cNvPicPr>
            <a:picLocks noChangeAspect="1"/>
          </p:cNvPicPr>
          <p:nvPr/>
        </p:nvPicPr>
        <p:blipFill>
          <a:blip r:embed="rId3"/>
          <a:stretch>
            <a:fillRect/>
          </a:stretch>
        </p:blipFill>
        <p:spPr>
          <a:xfrm>
            <a:off x="1199868" y="1464734"/>
            <a:ext cx="6867172" cy="4523555"/>
          </a:xfrm>
          <a:prstGeom prst="rect">
            <a:avLst/>
          </a:prstGeom>
        </p:spPr>
      </p:pic>
      <p:sp>
        <p:nvSpPr>
          <p:cNvPr id="5" name="Freccia destra 4"/>
          <p:cNvSpPr/>
          <p:nvPr/>
        </p:nvSpPr>
        <p:spPr>
          <a:xfrm>
            <a:off x="724747" y="5013960"/>
            <a:ext cx="542853" cy="149013"/>
          </a:xfrm>
          <a:prstGeom prst="rightArrow">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1280" tIns="40640" rIns="81280" bIns="40640" numCol="1" spcCol="0" rtlCol="0" fromWordArt="0" anchor="ctr" anchorCtr="0" forceAA="0" compatLnSpc="1">
            <a:prstTxWarp prst="textNoShape">
              <a:avLst/>
            </a:prstTxWarp>
            <a:noAutofit/>
          </a:bodyPr>
          <a:lstStyle/>
          <a:p>
            <a:pPr algn="ctr" defTabSz="406405" fontAlgn="auto">
              <a:spcBef>
                <a:spcPts val="0"/>
              </a:spcBef>
              <a:spcAft>
                <a:spcPts val="0"/>
              </a:spcAft>
            </a:pPr>
            <a:endParaRPr lang="it-IT" sz="1778">
              <a:solidFill>
                <a:prstClr val="white"/>
              </a:solidFill>
            </a:endParaRPr>
          </a:p>
        </p:txBody>
      </p:sp>
      <p:sp>
        <p:nvSpPr>
          <p:cNvPr id="3" name="Ovale 2"/>
          <p:cNvSpPr/>
          <p:nvPr/>
        </p:nvSpPr>
        <p:spPr>
          <a:xfrm>
            <a:off x="3427307" y="4946227"/>
            <a:ext cx="1029547" cy="284480"/>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778"/>
          </a:p>
        </p:txBody>
      </p:sp>
    </p:spTree>
    <p:extLst>
      <p:ext uri="{BB962C8B-B14F-4D97-AF65-F5344CB8AC3E}">
        <p14:creationId xmlns:p14="http://schemas.microsoft.com/office/powerpoint/2010/main" val="61833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508000" y="783481"/>
            <a:ext cx="8128000" cy="2823411"/>
          </a:xfrm>
          <a:prstGeom prst="rect">
            <a:avLst/>
          </a:prstGeom>
        </p:spPr>
      </p:pic>
    </p:spTree>
    <p:extLst>
      <p:ext uri="{BB962C8B-B14F-4D97-AF65-F5344CB8AC3E}">
        <p14:creationId xmlns:p14="http://schemas.microsoft.com/office/powerpoint/2010/main" val="704658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34820" b="18537"/>
          <a:stretch/>
        </p:blipFill>
        <p:spPr>
          <a:xfrm>
            <a:off x="508000" y="2148865"/>
            <a:ext cx="8128000" cy="2826650"/>
          </a:xfrm>
          <a:prstGeom prst="rect">
            <a:avLst/>
          </a:prstGeom>
        </p:spPr>
      </p:pic>
      <p:sp>
        <p:nvSpPr>
          <p:cNvPr id="3" name="CasellaDiTesto 2"/>
          <p:cNvSpPr txBox="1"/>
          <p:nvPr/>
        </p:nvSpPr>
        <p:spPr>
          <a:xfrm>
            <a:off x="542261" y="524437"/>
            <a:ext cx="8126198" cy="748988"/>
          </a:xfrm>
          <a:prstGeom prst="rect">
            <a:avLst/>
          </a:prstGeom>
          <a:noFill/>
        </p:spPr>
        <p:txBody>
          <a:bodyPr wrap="square" rtlCol="0">
            <a:spAutoFit/>
          </a:bodyPr>
          <a:lstStyle/>
          <a:p>
            <a:pPr algn="ctr"/>
            <a:r>
              <a:rPr lang="it-IT" sz="2489" dirty="0" err="1">
                <a:solidFill>
                  <a:srgbClr val="000000"/>
                </a:solidFill>
                <a:latin typeface="+mj-lt"/>
                <a:cs typeface="Times New Roman"/>
              </a:rPr>
              <a:t>Higher-risk</a:t>
            </a:r>
            <a:r>
              <a:rPr lang="it-IT" sz="2489" dirty="0">
                <a:solidFill>
                  <a:srgbClr val="000000"/>
                </a:solidFill>
                <a:latin typeface="+mj-lt"/>
                <a:cs typeface="Times New Roman"/>
              </a:rPr>
              <a:t> and </a:t>
            </a:r>
            <a:r>
              <a:rPr lang="it-IT" sz="2489" dirty="0" err="1">
                <a:solidFill>
                  <a:srgbClr val="000000"/>
                </a:solidFill>
                <a:latin typeface="+mj-lt"/>
                <a:cs typeface="Times New Roman"/>
              </a:rPr>
              <a:t>older</a:t>
            </a:r>
            <a:r>
              <a:rPr lang="it-IT" sz="2489" dirty="0">
                <a:solidFill>
                  <a:srgbClr val="000000"/>
                </a:solidFill>
                <a:latin typeface="+mj-lt"/>
                <a:cs typeface="Times New Roman"/>
              </a:rPr>
              <a:t> </a:t>
            </a:r>
            <a:r>
              <a:rPr lang="it-IT" sz="2489" dirty="0" err="1">
                <a:solidFill>
                  <a:srgbClr val="000000"/>
                </a:solidFill>
                <a:latin typeface="+mj-lt"/>
                <a:cs typeface="Times New Roman"/>
              </a:rPr>
              <a:t>patients</a:t>
            </a:r>
            <a:r>
              <a:rPr lang="it-IT" sz="2489" dirty="0">
                <a:solidFill>
                  <a:srgbClr val="000000"/>
                </a:solidFill>
                <a:latin typeface="+mj-lt"/>
                <a:cs typeface="Times New Roman"/>
              </a:rPr>
              <a:t> </a:t>
            </a:r>
            <a:r>
              <a:rPr lang="it-IT" sz="2489" dirty="0" err="1">
                <a:solidFill>
                  <a:srgbClr val="000000"/>
                </a:solidFill>
                <a:latin typeface="+mj-lt"/>
                <a:cs typeface="Times New Roman"/>
              </a:rPr>
              <a:t>often</a:t>
            </a:r>
            <a:r>
              <a:rPr lang="it-IT" sz="2489" dirty="0">
                <a:solidFill>
                  <a:srgbClr val="000000"/>
                </a:solidFill>
                <a:latin typeface="+mj-lt"/>
                <a:cs typeface="Times New Roman"/>
              </a:rPr>
              <a:t> </a:t>
            </a:r>
            <a:r>
              <a:rPr lang="it-IT" sz="2489" dirty="0" err="1">
                <a:solidFill>
                  <a:srgbClr val="000000"/>
                </a:solidFill>
                <a:latin typeface="+mj-lt"/>
                <a:cs typeface="Times New Roman"/>
              </a:rPr>
              <a:t>still</a:t>
            </a:r>
            <a:r>
              <a:rPr lang="it-IT" sz="2489" dirty="0">
                <a:solidFill>
                  <a:srgbClr val="000000"/>
                </a:solidFill>
                <a:latin typeface="+mj-lt"/>
                <a:cs typeface="Times New Roman"/>
              </a:rPr>
              <a:t> </a:t>
            </a:r>
            <a:r>
              <a:rPr lang="it-IT" sz="2489" dirty="0" err="1">
                <a:solidFill>
                  <a:srgbClr val="000000"/>
                </a:solidFill>
                <a:latin typeface="+mj-lt"/>
                <a:cs typeface="Times New Roman"/>
              </a:rPr>
              <a:t>get</a:t>
            </a:r>
            <a:r>
              <a:rPr lang="it-IT" sz="2489" dirty="0">
                <a:solidFill>
                  <a:srgbClr val="000000"/>
                </a:solidFill>
                <a:latin typeface="+mj-lt"/>
                <a:cs typeface="Times New Roman"/>
              </a:rPr>
              <a:t> </a:t>
            </a:r>
            <a:r>
              <a:rPr lang="it-IT" sz="2489" dirty="0" err="1">
                <a:solidFill>
                  <a:srgbClr val="000000"/>
                </a:solidFill>
                <a:latin typeface="+mj-lt"/>
                <a:cs typeface="Times New Roman"/>
              </a:rPr>
              <a:t>aspirin</a:t>
            </a:r>
            <a:r>
              <a:rPr lang="it-IT" sz="2489" dirty="0">
                <a:solidFill>
                  <a:srgbClr val="000000"/>
                </a:solidFill>
                <a:latin typeface="+mj-lt"/>
                <a:cs typeface="Times New Roman"/>
              </a:rPr>
              <a:t> </a:t>
            </a:r>
          </a:p>
          <a:p>
            <a:pPr algn="ctr"/>
            <a:r>
              <a:rPr lang="it-IT" sz="1778" dirty="0">
                <a:solidFill>
                  <a:srgbClr val="000000"/>
                </a:solidFill>
                <a:latin typeface="+mj-lt"/>
                <a:cs typeface="Times New Roman"/>
              </a:rPr>
              <a:t>(The </a:t>
            </a:r>
            <a:r>
              <a:rPr lang="it-IT" sz="1778" dirty="0" err="1">
                <a:solidFill>
                  <a:srgbClr val="000000"/>
                </a:solidFill>
                <a:latin typeface="+mj-lt"/>
                <a:cs typeface="Times New Roman"/>
              </a:rPr>
              <a:t>Swedish</a:t>
            </a:r>
            <a:r>
              <a:rPr lang="it-IT" sz="1778" dirty="0">
                <a:solidFill>
                  <a:srgbClr val="000000"/>
                </a:solidFill>
                <a:latin typeface="+mj-lt"/>
                <a:cs typeface="Times New Roman"/>
              </a:rPr>
              <a:t> AF </a:t>
            </a:r>
            <a:r>
              <a:rPr lang="it-IT" sz="1778" dirty="0" err="1">
                <a:solidFill>
                  <a:srgbClr val="000000"/>
                </a:solidFill>
                <a:latin typeface="+mj-lt"/>
                <a:cs typeface="Times New Roman"/>
              </a:rPr>
              <a:t>Cohort</a:t>
            </a:r>
            <a:r>
              <a:rPr lang="it-IT" sz="1778" dirty="0">
                <a:solidFill>
                  <a:srgbClr val="000000"/>
                </a:solidFill>
                <a:latin typeface="+mj-lt"/>
                <a:cs typeface="Times New Roman"/>
              </a:rPr>
              <a:t> </a:t>
            </a:r>
            <a:r>
              <a:rPr lang="it-IT" sz="1778" dirty="0" err="1">
                <a:solidFill>
                  <a:srgbClr val="000000"/>
                </a:solidFill>
                <a:latin typeface="+mj-lt"/>
                <a:cs typeface="Times New Roman"/>
              </a:rPr>
              <a:t>Study</a:t>
            </a:r>
            <a:r>
              <a:rPr lang="it-IT" sz="1778" dirty="0">
                <a:solidFill>
                  <a:srgbClr val="000000"/>
                </a:solidFill>
                <a:latin typeface="+mj-lt"/>
                <a:cs typeface="Times New Roman"/>
              </a:rPr>
              <a:t>, n=307, 803)</a:t>
            </a:r>
          </a:p>
        </p:txBody>
      </p:sp>
      <p:sp>
        <p:nvSpPr>
          <p:cNvPr id="4" name="CasellaDiTesto 3"/>
          <p:cNvSpPr txBox="1"/>
          <p:nvPr/>
        </p:nvSpPr>
        <p:spPr>
          <a:xfrm>
            <a:off x="4608906" y="5761645"/>
            <a:ext cx="3931539" cy="365934"/>
          </a:xfrm>
          <a:prstGeom prst="rect">
            <a:avLst/>
          </a:prstGeom>
          <a:noFill/>
        </p:spPr>
        <p:txBody>
          <a:bodyPr wrap="square" rtlCol="0">
            <a:spAutoFit/>
          </a:bodyPr>
          <a:lstStyle/>
          <a:p>
            <a:pPr algn="ctr"/>
            <a:r>
              <a:rPr lang="it-IT" sz="1778" dirty="0" err="1">
                <a:solidFill>
                  <a:srgbClr val="000000"/>
                </a:solidFill>
                <a:latin typeface="Times New Roman"/>
                <a:cs typeface="Times New Roman"/>
              </a:rPr>
              <a:t>Friberg</a:t>
            </a:r>
            <a:r>
              <a:rPr lang="it-IT" sz="1778" dirty="0">
                <a:solidFill>
                  <a:srgbClr val="000000"/>
                </a:solidFill>
                <a:latin typeface="Times New Roman"/>
                <a:cs typeface="Times New Roman"/>
              </a:rPr>
              <a:t>, </a:t>
            </a:r>
            <a:r>
              <a:rPr lang="it-IT" sz="1778" dirty="0" err="1">
                <a:solidFill>
                  <a:srgbClr val="000000"/>
                </a:solidFill>
                <a:latin typeface="Times New Roman"/>
                <a:cs typeface="Times New Roman"/>
              </a:rPr>
              <a:t>Bergfeldt</a:t>
            </a:r>
            <a:r>
              <a:rPr lang="it-IT" sz="1778" dirty="0">
                <a:solidFill>
                  <a:srgbClr val="000000"/>
                </a:solidFill>
                <a:latin typeface="Times New Roman"/>
                <a:cs typeface="Times New Roman"/>
              </a:rPr>
              <a:t>, J </a:t>
            </a:r>
            <a:r>
              <a:rPr lang="it-IT" sz="1778" dirty="0" err="1">
                <a:solidFill>
                  <a:srgbClr val="000000"/>
                </a:solidFill>
                <a:latin typeface="Times New Roman"/>
                <a:cs typeface="Times New Roman"/>
              </a:rPr>
              <a:t>Intern</a:t>
            </a:r>
            <a:r>
              <a:rPr lang="it-IT" sz="1778" dirty="0">
                <a:solidFill>
                  <a:srgbClr val="000000"/>
                </a:solidFill>
                <a:latin typeface="Times New Roman"/>
                <a:cs typeface="Times New Roman"/>
              </a:rPr>
              <a:t> </a:t>
            </a:r>
            <a:r>
              <a:rPr lang="it-IT" sz="1778" dirty="0" err="1">
                <a:solidFill>
                  <a:srgbClr val="000000"/>
                </a:solidFill>
                <a:latin typeface="Times New Roman"/>
                <a:cs typeface="Times New Roman"/>
              </a:rPr>
              <a:t>Med</a:t>
            </a:r>
            <a:r>
              <a:rPr lang="it-IT" sz="1778" dirty="0">
                <a:solidFill>
                  <a:srgbClr val="000000"/>
                </a:solidFill>
                <a:latin typeface="Times New Roman"/>
                <a:cs typeface="Times New Roman"/>
              </a:rPr>
              <a:t> 2013</a:t>
            </a:r>
          </a:p>
        </p:txBody>
      </p:sp>
    </p:spTree>
    <p:extLst>
      <p:ext uri="{BB962C8B-B14F-4D97-AF65-F5344CB8AC3E}">
        <p14:creationId xmlns:p14="http://schemas.microsoft.com/office/powerpoint/2010/main" val="2326692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9968"/>
            <a:ext cx="8229600" cy="718648"/>
          </a:xfrm>
        </p:spPr>
        <p:txBody>
          <a:bodyPr>
            <a:noAutofit/>
          </a:bodyPr>
          <a:lstStyle/>
          <a:p>
            <a:r>
              <a:rPr lang="en-GB" sz="2489" dirty="0"/>
              <a:t>X-</a:t>
            </a:r>
            <a:r>
              <a:rPr lang="en-GB" sz="2489"/>
              <a:t>VeRT</a:t>
            </a:r>
            <a:endParaRPr lang="en-GB" sz="2489" dirty="0"/>
          </a:p>
        </p:txBody>
      </p:sp>
      <p:sp>
        <p:nvSpPr>
          <p:cNvPr id="338" name="Text Box 7"/>
          <p:cNvSpPr txBox="1">
            <a:spLocks noChangeArrowheads="1"/>
          </p:cNvSpPr>
          <p:nvPr/>
        </p:nvSpPr>
        <p:spPr bwMode="auto">
          <a:xfrm>
            <a:off x="4183295" y="6153940"/>
            <a:ext cx="5942638" cy="256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nchorCtr="0">
            <a:spAutoFit/>
          </a:bodyPr>
          <a:lstStyle>
            <a:defPPr>
              <a:defRPr lang="en-US"/>
            </a:defPPr>
            <a:lvl1pPr>
              <a:defRPr sz="1200" kern="0">
                <a:solidFill>
                  <a:schemeClr val="bg2"/>
                </a:solidFill>
                <a:latin typeface="Arial" pitchFamily="34" charset="0"/>
                <a:cs typeface="Arial" pitchFamily="34" charset="0"/>
              </a:defRPr>
            </a:lvl1pPr>
            <a:lvl2pPr marL="742950" indent="-285750" eaLnBrk="0" hangingPunct="0">
              <a:defRPr>
                <a:solidFill>
                  <a:srgbClr val="FFFF00"/>
                </a:solidFill>
                <a:latin typeface="Arial" pitchFamily="34" charset="0"/>
                <a:cs typeface="Arial" pitchFamily="34" charset="0"/>
              </a:defRPr>
            </a:lvl2pPr>
            <a:lvl3pPr marL="1143000" indent="-228600" eaLnBrk="0" hangingPunct="0">
              <a:defRPr>
                <a:solidFill>
                  <a:srgbClr val="FFFF00"/>
                </a:solidFill>
                <a:latin typeface="Arial" pitchFamily="34" charset="0"/>
                <a:cs typeface="Arial" pitchFamily="34" charset="0"/>
              </a:defRPr>
            </a:lvl3pPr>
            <a:lvl4pPr marL="1600200" indent="-228600" eaLnBrk="0" hangingPunct="0">
              <a:defRPr>
                <a:solidFill>
                  <a:srgbClr val="FFFF00"/>
                </a:solidFill>
                <a:latin typeface="Arial" pitchFamily="34" charset="0"/>
                <a:cs typeface="Arial" pitchFamily="34" charset="0"/>
              </a:defRPr>
            </a:lvl4pPr>
            <a:lvl5pPr marL="2057400" indent="-228600" eaLnBrk="0" hangingPunct="0">
              <a:defRPr>
                <a:solidFill>
                  <a:srgbClr val="FFFF00"/>
                </a:solidFill>
                <a:latin typeface="Arial" pitchFamily="34" charset="0"/>
                <a:cs typeface="Arial" pitchFamily="34" charset="0"/>
              </a:defRPr>
            </a:lvl5pPr>
            <a:lvl6pPr marL="2514600" indent="-228600" eaLnBrk="0" fontAlgn="base" hangingPunct="0">
              <a:spcBef>
                <a:spcPct val="0"/>
              </a:spcBef>
              <a:spcAft>
                <a:spcPct val="0"/>
              </a:spcAft>
              <a:defRPr>
                <a:solidFill>
                  <a:srgbClr val="FFFF00"/>
                </a:solidFill>
                <a:latin typeface="Arial" pitchFamily="34" charset="0"/>
                <a:cs typeface="Arial" pitchFamily="34" charset="0"/>
              </a:defRPr>
            </a:lvl6pPr>
            <a:lvl7pPr marL="2971800" indent="-228600" eaLnBrk="0" fontAlgn="base" hangingPunct="0">
              <a:spcBef>
                <a:spcPct val="0"/>
              </a:spcBef>
              <a:spcAft>
                <a:spcPct val="0"/>
              </a:spcAft>
              <a:defRPr>
                <a:solidFill>
                  <a:srgbClr val="FFFF00"/>
                </a:solidFill>
                <a:latin typeface="Arial" pitchFamily="34" charset="0"/>
                <a:cs typeface="Arial" pitchFamily="34" charset="0"/>
              </a:defRPr>
            </a:lvl7pPr>
            <a:lvl8pPr marL="3429000" indent="-228600" eaLnBrk="0" fontAlgn="base" hangingPunct="0">
              <a:spcBef>
                <a:spcPct val="0"/>
              </a:spcBef>
              <a:spcAft>
                <a:spcPct val="0"/>
              </a:spcAft>
              <a:defRPr>
                <a:solidFill>
                  <a:srgbClr val="FFFF00"/>
                </a:solidFill>
                <a:latin typeface="Arial" pitchFamily="34" charset="0"/>
                <a:cs typeface="Arial" pitchFamily="34" charset="0"/>
              </a:defRPr>
            </a:lvl8pPr>
            <a:lvl9pPr marL="3886200" indent="-228600" eaLnBrk="0" fontAlgn="base" hangingPunct="0">
              <a:spcBef>
                <a:spcPct val="0"/>
              </a:spcBef>
              <a:spcAft>
                <a:spcPct val="0"/>
              </a:spcAft>
              <a:defRPr>
                <a:solidFill>
                  <a:srgbClr val="FFFF00"/>
                </a:solidFill>
                <a:latin typeface="Arial" pitchFamily="34" charset="0"/>
                <a:cs typeface="Arial" pitchFamily="34" charset="0"/>
              </a:defRPr>
            </a:lvl9pPr>
          </a:lstStyle>
          <a:p>
            <a:pPr eaLnBrk="0" hangingPunct="0">
              <a:spcBef>
                <a:spcPct val="40000"/>
              </a:spcBef>
              <a:buClr>
                <a:srgbClr val="000000"/>
              </a:buClr>
            </a:pPr>
            <a:r>
              <a:rPr lang="en-US" sz="1067" dirty="0">
                <a:solidFill>
                  <a:schemeClr val="tx1"/>
                </a:solidFill>
              </a:rPr>
              <a:t>Cappato R </a:t>
            </a:r>
            <a:r>
              <a:rPr lang="en-US" sz="1067" i="1" dirty="0">
                <a:solidFill>
                  <a:schemeClr val="tx1"/>
                </a:solidFill>
              </a:rPr>
              <a:t>et al. Eur Heart J </a:t>
            </a:r>
            <a:r>
              <a:rPr lang="en-US" sz="1067" dirty="0">
                <a:solidFill>
                  <a:schemeClr val="tx1"/>
                </a:solidFill>
              </a:rPr>
              <a:t>2014: doi: 10.1093/eurheartj/ehu367</a:t>
            </a:r>
          </a:p>
        </p:txBody>
      </p:sp>
      <p:sp>
        <p:nvSpPr>
          <p:cNvPr id="3" name="CasellaDiTesto 2"/>
          <p:cNvSpPr txBox="1"/>
          <p:nvPr/>
        </p:nvSpPr>
        <p:spPr>
          <a:xfrm>
            <a:off x="1785342" y="1249196"/>
            <a:ext cx="6614183" cy="420564"/>
          </a:xfrm>
          <a:prstGeom prst="rect">
            <a:avLst/>
          </a:prstGeom>
          <a:noFill/>
          <a:ln>
            <a:solidFill>
              <a:schemeClr val="tx1"/>
            </a:solidFill>
          </a:ln>
        </p:spPr>
        <p:txBody>
          <a:bodyPr wrap="none" rtlCol="0">
            <a:spAutoFit/>
          </a:bodyPr>
          <a:lstStyle/>
          <a:p>
            <a:r>
              <a:rPr lang="it-IT" sz="2133" dirty="0" err="1">
                <a:latin typeface="+mj-lt"/>
              </a:rPr>
              <a:t>Overall</a:t>
            </a:r>
            <a:r>
              <a:rPr lang="it-IT" sz="2133" dirty="0">
                <a:latin typeface="+mj-lt"/>
              </a:rPr>
              <a:t> </a:t>
            </a:r>
            <a:r>
              <a:rPr lang="it-IT" sz="2133" dirty="0" err="1">
                <a:latin typeface="+mj-lt"/>
              </a:rPr>
              <a:t>delayed</a:t>
            </a:r>
            <a:r>
              <a:rPr lang="it-IT" sz="2133" dirty="0">
                <a:latin typeface="+mj-lt"/>
              </a:rPr>
              <a:t> </a:t>
            </a:r>
            <a:r>
              <a:rPr lang="it-IT" sz="2133" dirty="0" err="1">
                <a:latin typeface="+mj-lt"/>
              </a:rPr>
              <a:t>cardioversion</a:t>
            </a:r>
            <a:r>
              <a:rPr lang="it-IT" sz="2133" dirty="0">
                <a:latin typeface="+mj-lt"/>
              </a:rPr>
              <a:t> </a:t>
            </a:r>
            <a:r>
              <a:rPr lang="it-IT" sz="2133" dirty="0" err="1">
                <a:latin typeface="+mj-lt"/>
              </a:rPr>
              <a:t>without</a:t>
            </a:r>
            <a:r>
              <a:rPr lang="it-IT" sz="2133" dirty="0">
                <a:latin typeface="+mj-lt"/>
              </a:rPr>
              <a:t> TEE = 568 </a:t>
            </a:r>
            <a:r>
              <a:rPr lang="it-IT" sz="2133" dirty="0" err="1">
                <a:latin typeface="+mj-lt"/>
              </a:rPr>
              <a:t>pts</a:t>
            </a:r>
            <a:r>
              <a:rPr lang="it-IT" sz="2133" dirty="0">
                <a:latin typeface="+mj-lt"/>
              </a:rPr>
              <a:t> </a:t>
            </a:r>
          </a:p>
        </p:txBody>
      </p:sp>
      <p:graphicFrame>
        <p:nvGraphicFramePr>
          <p:cNvPr id="182" name="Table Placeholder 7"/>
          <p:cNvGraphicFramePr>
            <a:graphicFrameLocks/>
          </p:cNvGraphicFramePr>
          <p:nvPr>
            <p:extLst/>
          </p:nvPr>
        </p:nvGraphicFramePr>
        <p:xfrm>
          <a:off x="262467" y="1871133"/>
          <a:ext cx="7642935" cy="3670100"/>
        </p:xfrm>
        <a:graphic>
          <a:graphicData uri="http://schemas.openxmlformats.org/drawingml/2006/table">
            <a:tbl>
              <a:tblPr firstRow="1" bandRow="1">
                <a:tableStyleId>{5C22544A-7EE6-4342-B048-85BDC9FD1C3A}</a:tableStyleId>
              </a:tblPr>
              <a:tblGrid>
                <a:gridCol w="3001444"/>
                <a:gridCol w="717180"/>
                <a:gridCol w="717180"/>
                <a:gridCol w="717180"/>
                <a:gridCol w="717180"/>
                <a:gridCol w="1772772"/>
              </a:tblGrid>
              <a:tr h="551680">
                <a:tc rowSpan="2">
                  <a:txBody>
                    <a:bodyPr/>
                    <a:lstStyle/>
                    <a:p>
                      <a:endParaRPr lang="en-US" sz="1600" b="1" dirty="0">
                        <a:solidFill>
                          <a:schemeClr val="tx1"/>
                        </a:solidFill>
                        <a:latin typeface="+mn-lt"/>
                      </a:endParaRPr>
                    </a:p>
                  </a:txBody>
                  <a:tcPr marL="80000" marR="80000" marT="32000" marB="32000">
                    <a:lnL w="12700" cmpd="sng">
                      <a:noFill/>
                    </a:lnL>
                    <a:lnR w="6350" cap="flat" cmpd="sng" algn="ctr">
                      <a:noFill/>
                      <a:prstDash val="solid"/>
                      <a:round/>
                      <a:headEnd type="none" w="med" len="med"/>
                      <a:tailEnd type="none" w="med" len="med"/>
                    </a:lnR>
                    <a:lnT w="1905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600" b="1" kern="1200" dirty="0" smtClean="0">
                          <a:solidFill>
                            <a:schemeClr val="tx1"/>
                          </a:solidFill>
                          <a:effectLst/>
                          <a:latin typeface="+mn-lt"/>
                          <a:ea typeface="+mn-ea"/>
                          <a:cs typeface="+mn-cs"/>
                        </a:rPr>
                        <a:t>Rivaroxaban</a:t>
                      </a:r>
                    </a:p>
                    <a:p>
                      <a:pPr algn="ctr"/>
                      <a:r>
                        <a:rPr lang="en-US" sz="1600" b="1" kern="1200" dirty="0" smtClean="0">
                          <a:solidFill>
                            <a:schemeClr val="tx1"/>
                          </a:solidFill>
                          <a:effectLst/>
                          <a:latin typeface="+mn-lt"/>
                          <a:ea typeface="+mn-ea"/>
                          <a:cs typeface="+mn-cs"/>
                        </a:rPr>
                        <a:t>(N=978)</a:t>
                      </a:r>
                    </a:p>
                  </a:txBody>
                  <a:tcPr marL="80000" marR="80000" marT="32000" marB="3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gridSpan="2">
                  <a:txBody>
                    <a:bodyPr/>
                    <a:lstStyle/>
                    <a:p>
                      <a:pPr algn="ctr"/>
                      <a:r>
                        <a:rPr lang="en-US" sz="1600" b="1" kern="1200" dirty="0" smtClean="0">
                          <a:solidFill>
                            <a:schemeClr val="tx1"/>
                          </a:solidFill>
                          <a:effectLst/>
                          <a:latin typeface="+mn-lt"/>
                          <a:ea typeface="+mn-ea"/>
                          <a:cs typeface="+mn-cs"/>
                        </a:rPr>
                        <a:t>VKA </a:t>
                      </a:r>
                    </a:p>
                    <a:p>
                      <a:pPr algn="ctr"/>
                      <a:r>
                        <a:rPr lang="en-US" sz="1600" b="1" kern="1200" dirty="0" smtClean="0">
                          <a:solidFill>
                            <a:schemeClr val="tx1"/>
                          </a:solidFill>
                          <a:effectLst/>
                          <a:latin typeface="+mn-lt"/>
                          <a:ea typeface="+mn-ea"/>
                          <a:cs typeface="+mn-cs"/>
                        </a:rPr>
                        <a:t>(N=492) </a:t>
                      </a:r>
                    </a:p>
                  </a:txBody>
                  <a:tcPr marL="80000" marR="80000" marT="32000" marB="3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rowSpan="2">
                  <a:txBody>
                    <a:bodyPr/>
                    <a:lstStyle/>
                    <a:p>
                      <a:pPr algn="ctr"/>
                      <a:r>
                        <a:rPr lang="en-GB" sz="1600" b="1" dirty="0" smtClean="0">
                          <a:solidFill>
                            <a:schemeClr val="tx1"/>
                          </a:solidFill>
                          <a:latin typeface="+mn-lt"/>
                        </a:rPr>
                        <a:t>Risk ratio</a:t>
                      </a:r>
                    </a:p>
                    <a:p>
                      <a:pPr algn="ctr"/>
                      <a:r>
                        <a:rPr lang="en-GB" sz="1600" b="1" dirty="0" smtClean="0">
                          <a:solidFill>
                            <a:schemeClr val="tx1"/>
                          </a:solidFill>
                          <a:latin typeface="+mn-lt"/>
                        </a:rPr>
                        <a:t>(95%</a:t>
                      </a:r>
                      <a:r>
                        <a:rPr lang="en-GB" sz="1600" b="1" baseline="0" dirty="0" smtClean="0">
                          <a:solidFill>
                            <a:schemeClr val="tx1"/>
                          </a:solidFill>
                          <a:latin typeface="+mn-lt"/>
                        </a:rPr>
                        <a:t> CI)</a:t>
                      </a:r>
                      <a:endParaRPr lang="en-GB" sz="1600" b="1" dirty="0">
                        <a:solidFill>
                          <a:schemeClr val="tx1"/>
                        </a:solidFill>
                        <a:latin typeface="+mn-lt"/>
                      </a:endParaRPr>
                    </a:p>
                  </a:txBody>
                  <a:tcPr marL="80000" marR="80000" marT="32000" marB="32000">
                    <a:lnL w="6350" cap="flat" cmpd="sng" algn="ctr">
                      <a:noFill/>
                      <a:prstDash val="solid"/>
                      <a:round/>
                      <a:headEnd type="none" w="med" len="med"/>
                      <a:tailEnd type="none" w="med" len="med"/>
                    </a:lnL>
                    <a:lnR w="12700" cmpd="sng">
                      <a:noFill/>
                    </a:lnR>
                    <a:lnT w="1905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r>
              <a:tr h="307840">
                <a:tc vMerge="1">
                  <a:txBody>
                    <a:bodyPr/>
                    <a:lstStyle/>
                    <a:p>
                      <a:endParaRPr lang="en-GB"/>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mn-lt"/>
                          <a:ea typeface="+mn-ea"/>
                          <a:cs typeface="+mn-cs"/>
                        </a:rPr>
                        <a:t>%</a:t>
                      </a:r>
                      <a:endParaRPr lang="en-US" sz="1600" b="1" dirty="0" smtClean="0">
                        <a:solidFill>
                          <a:schemeClr val="tx1"/>
                        </a:solidFill>
                        <a:latin typeface="+mn-lt"/>
                      </a:endParaRPr>
                    </a:p>
                  </a:txBody>
                  <a:tcPr marL="80000" marR="80000" marT="32000" marB="3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mn-lt"/>
                          <a:ea typeface="+mn-ea"/>
                          <a:cs typeface="+mn-cs"/>
                        </a:rPr>
                        <a:t>n</a:t>
                      </a:r>
                      <a:r>
                        <a:rPr lang="en-US" sz="1600" b="1" dirty="0" smtClean="0">
                          <a:solidFill>
                            <a:schemeClr val="tx1"/>
                          </a:solidFill>
                          <a:effectLst/>
                          <a:latin typeface="+mn-lt"/>
                          <a:ea typeface="Times New Roman"/>
                        </a:rPr>
                        <a:t>*</a:t>
                      </a:r>
                      <a:endParaRPr lang="en-US" sz="1600" b="1" dirty="0" smtClean="0">
                        <a:solidFill>
                          <a:schemeClr val="tx1"/>
                        </a:solidFill>
                        <a:latin typeface="+mn-lt"/>
                      </a:endParaRPr>
                    </a:p>
                  </a:txBody>
                  <a:tcPr marL="80000" marR="80000" marT="32000" marB="3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mn-lt"/>
                          <a:ea typeface="+mn-ea"/>
                          <a:cs typeface="+mn-cs"/>
                        </a:rPr>
                        <a:t>%</a:t>
                      </a:r>
                      <a:endParaRPr lang="en-US" sz="1600" b="1" dirty="0" smtClean="0">
                        <a:solidFill>
                          <a:schemeClr val="tx1"/>
                        </a:solidFill>
                        <a:latin typeface="+mn-lt"/>
                      </a:endParaRPr>
                    </a:p>
                  </a:txBody>
                  <a:tcPr marL="80000" marR="80000" marT="32000" marB="3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effectLst/>
                          <a:latin typeface="+mn-lt"/>
                          <a:ea typeface="+mn-ea"/>
                          <a:cs typeface="+mn-cs"/>
                        </a:rPr>
                        <a:t>n</a:t>
                      </a:r>
                      <a:r>
                        <a:rPr lang="en-US" sz="1600" b="1" dirty="0" smtClean="0">
                          <a:solidFill>
                            <a:schemeClr val="tx1"/>
                          </a:solidFill>
                          <a:effectLst/>
                          <a:latin typeface="+mn-lt"/>
                          <a:ea typeface="Times New Roman"/>
                        </a:rPr>
                        <a:t>*</a:t>
                      </a:r>
                      <a:endParaRPr lang="en-US" sz="1600" b="1" dirty="0" smtClean="0">
                        <a:solidFill>
                          <a:schemeClr val="tx1"/>
                        </a:solidFill>
                        <a:latin typeface="+mn-lt"/>
                      </a:endParaRPr>
                    </a:p>
                  </a:txBody>
                  <a:tcPr marL="80000" marR="80000" marT="32000" marB="3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12700" cap="flat" cmpd="sng" algn="ctr">
                      <a:solidFill>
                        <a:srgbClr val="EC008C"/>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r>
              <a:tr h="474322">
                <a:tc>
                  <a:txBody>
                    <a:bodyPr/>
                    <a:lstStyle/>
                    <a:p>
                      <a:pPr marL="0" marR="0">
                        <a:lnSpc>
                          <a:spcPct val="100000"/>
                        </a:lnSpc>
                        <a:spcBef>
                          <a:spcPts val="0"/>
                        </a:spcBef>
                        <a:spcAft>
                          <a:spcPts val="0"/>
                        </a:spcAft>
                      </a:pPr>
                      <a:r>
                        <a:rPr lang="en-US" sz="1600" b="1" dirty="0" smtClean="0">
                          <a:solidFill>
                            <a:schemeClr val="tx1"/>
                          </a:solidFill>
                          <a:effectLst/>
                          <a:latin typeface="+mn-lt"/>
                          <a:ea typeface="Times New Roman"/>
                        </a:rPr>
                        <a:t>Primary efficacy endpoint</a:t>
                      </a:r>
                      <a:endParaRPr lang="en-US" sz="1600" b="1" dirty="0">
                        <a:solidFill>
                          <a:schemeClr val="tx1"/>
                        </a:solidFill>
                        <a:effectLst/>
                        <a:latin typeface="+mn-lt"/>
                        <a:ea typeface="Times New Roman"/>
                      </a:endParaRPr>
                    </a:p>
                  </a:txBody>
                  <a:tcPr marL="80000" marR="80000" marT="32000" marB="32000" anchor="ctr">
                    <a:lnL w="12700" cmpd="sng">
                      <a:noFill/>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b="1" dirty="0" smtClean="0">
                          <a:solidFill>
                            <a:schemeClr val="tx1"/>
                          </a:solidFill>
                          <a:effectLst/>
                          <a:latin typeface="+mn-lt"/>
                          <a:ea typeface="Times New Roman"/>
                        </a:rPr>
                        <a:t>0.51</a:t>
                      </a:r>
                      <a:endParaRPr lang="en-US" sz="1600" b="1"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effectLst/>
                          <a:latin typeface="+mn-lt"/>
                          <a:ea typeface="Times New Roman"/>
                        </a:rPr>
                        <a:t>5</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b="1" dirty="0" smtClean="0">
                          <a:solidFill>
                            <a:schemeClr val="tx1"/>
                          </a:solidFill>
                          <a:effectLst/>
                          <a:latin typeface="+mn-lt"/>
                          <a:ea typeface="Times New Roman"/>
                        </a:rPr>
                        <a:t>1.02</a:t>
                      </a:r>
                      <a:endParaRPr lang="en-US" sz="1600" b="1"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effectLst/>
                          <a:latin typeface="+mn-lt"/>
                          <a:ea typeface="Times New Roman"/>
                        </a:rPr>
                        <a:t>5</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EC008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r>
                        <a:rPr lang="en-GB" sz="1600" b="1" dirty="0" smtClean="0">
                          <a:solidFill>
                            <a:schemeClr val="tx1"/>
                          </a:solidFill>
                          <a:latin typeface="+mn-lt"/>
                        </a:rPr>
                        <a:t>0.50 (0.15–1.73)</a:t>
                      </a:r>
                      <a:endParaRPr lang="en-GB" sz="1600" dirty="0" smtClean="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12700" cap="flat" cmpd="sng" algn="ctr">
                      <a:solidFill>
                        <a:srgbClr val="EC008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marR="0" indent="180975">
                        <a:lnSpc>
                          <a:spcPct val="100000"/>
                        </a:lnSpc>
                        <a:spcBef>
                          <a:spcPts val="0"/>
                        </a:spcBef>
                        <a:spcAft>
                          <a:spcPts val="0"/>
                        </a:spcAft>
                      </a:pPr>
                      <a:r>
                        <a:rPr lang="en-US" sz="1600" b="0" dirty="0" smtClean="0">
                          <a:solidFill>
                            <a:schemeClr val="tx1"/>
                          </a:solidFill>
                          <a:effectLst/>
                          <a:latin typeface="+mn-lt"/>
                          <a:ea typeface="Times New Roman"/>
                        </a:rPr>
                        <a:t>Stroke</a:t>
                      </a:r>
                      <a:endParaRPr lang="en-US" sz="1600" b="0" dirty="0">
                        <a:solidFill>
                          <a:schemeClr val="tx1"/>
                        </a:solidFill>
                        <a:effectLst/>
                        <a:latin typeface="+mn-lt"/>
                        <a:ea typeface="Times New Roman"/>
                      </a:endParaRPr>
                    </a:p>
                  </a:txBody>
                  <a:tcPr marL="80000" marR="80000" marT="32000" marB="3200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0.20</a:t>
                      </a: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2</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0.41</a:t>
                      </a: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2</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endParaRPr lang="en-GB" sz="1600" dirty="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indent="361950" fontAlgn="b">
                        <a:lnSpc>
                          <a:spcPct val="100000"/>
                        </a:lnSpc>
                        <a:spcBef>
                          <a:spcPts val="100"/>
                        </a:spcBef>
                        <a:spcAft>
                          <a:spcPts val="50"/>
                        </a:spcAft>
                      </a:pPr>
                      <a:r>
                        <a:rPr lang="it-IT" sz="1600" b="0" kern="1200" dirty="0" smtClean="0">
                          <a:solidFill>
                            <a:schemeClr val="tx1"/>
                          </a:solidFill>
                          <a:effectLst/>
                          <a:latin typeface="+mn-lt"/>
                          <a:ea typeface="Times New Roman"/>
                          <a:cs typeface="+mn-cs"/>
                        </a:rPr>
                        <a:t>Haemorrhagic </a:t>
                      </a:r>
                      <a:r>
                        <a:rPr lang="it-IT" sz="1600" b="0" kern="1200" dirty="0">
                          <a:solidFill>
                            <a:schemeClr val="tx1"/>
                          </a:solidFill>
                          <a:effectLst/>
                          <a:latin typeface="+mn-lt"/>
                          <a:ea typeface="Times New Roman"/>
                          <a:cs typeface="+mn-cs"/>
                        </a:rPr>
                        <a:t>stroke</a:t>
                      </a:r>
                      <a:endParaRPr lang="en-GB" sz="1600" b="0" kern="1200" dirty="0">
                        <a:solidFill>
                          <a:schemeClr val="tx1"/>
                        </a:solidFill>
                        <a:effectLst/>
                        <a:latin typeface="+mn-lt"/>
                        <a:ea typeface="Times New Roman"/>
                        <a:cs typeface="+mn-cs"/>
                      </a:endParaRPr>
                    </a:p>
                  </a:txBody>
                  <a:tcPr marL="80000" marR="80000" marT="32000" marB="3200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0.20</a:t>
                      </a: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2</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endParaRPr lang="en-US" sz="1600" b="0" kern="1200" dirty="0">
                        <a:solidFill>
                          <a:schemeClr val="tx1"/>
                        </a:solidFill>
                        <a:effectLst/>
                        <a:latin typeface="+mn-lt"/>
                        <a:ea typeface="Times New Roman"/>
                        <a:cs typeface="+mn-cs"/>
                      </a:endParaRP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b="0" kern="1200" dirty="0" smtClean="0">
                          <a:solidFill>
                            <a:schemeClr val="tx1"/>
                          </a:solidFill>
                          <a:effectLst/>
                          <a:latin typeface="+mn-lt"/>
                          <a:ea typeface="Times New Roman"/>
                          <a:cs typeface="+mn-cs"/>
                        </a:rPr>
                        <a:t>0</a:t>
                      </a:r>
                      <a:endParaRPr lang="en-US" sz="1600" b="0" kern="1200" dirty="0">
                        <a:solidFill>
                          <a:schemeClr val="tx1"/>
                        </a:solidFill>
                        <a:effectLst/>
                        <a:latin typeface="+mn-lt"/>
                        <a:ea typeface="Times New Roman"/>
                        <a:cs typeface="+mn-cs"/>
                      </a:endParaRP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endParaRPr lang="en-GB" sz="1600" dirty="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indent="361950" fontAlgn="b">
                        <a:lnSpc>
                          <a:spcPct val="100000"/>
                        </a:lnSpc>
                        <a:spcBef>
                          <a:spcPts val="100"/>
                        </a:spcBef>
                        <a:spcAft>
                          <a:spcPts val="50"/>
                        </a:spcAft>
                      </a:pPr>
                      <a:r>
                        <a:rPr lang="it-IT" sz="1600" b="0" kern="1200" dirty="0" smtClean="0">
                          <a:solidFill>
                            <a:schemeClr val="tx1"/>
                          </a:solidFill>
                          <a:effectLst/>
                          <a:latin typeface="+mn-lt"/>
                          <a:ea typeface="Times New Roman"/>
                          <a:cs typeface="+mn-cs"/>
                        </a:rPr>
                        <a:t>Ischaemic </a:t>
                      </a:r>
                      <a:r>
                        <a:rPr lang="it-IT" sz="1600" b="0" kern="1200" dirty="0">
                          <a:solidFill>
                            <a:schemeClr val="tx1"/>
                          </a:solidFill>
                          <a:effectLst/>
                          <a:latin typeface="+mn-lt"/>
                          <a:ea typeface="Times New Roman"/>
                          <a:cs typeface="+mn-cs"/>
                        </a:rPr>
                        <a:t>stroke</a:t>
                      </a:r>
                      <a:endParaRPr lang="en-GB" sz="1600" b="0" kern="1200" dirty="0">
                        <a:solidFill>
                          <a:schemeClr val="tx1"/>
                        </a:solidFill>
                        <a:effectLst/>
                        <a:latin typeface="+mn-lt"/>
                        <a:ea typeface="Times New Roman"/>
                        <a:cs typeface="+mn-cs"/>
                      </a:endParaRPr>
                    </a:p>
                  </a:txBody>
                  <a:tcPr marL="80000" marR="80000" marT="32000" marB="3200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lnSpc>
                          <a:spcPct val="100000"/>
                        </a:lnSpc>
                        <a:spcBef>
                          <a:spcPts val="100"/>
                        </a:spcBef>
                        <a:spcAft>
                          <a:spcPts val="50"/>
                        </a:spcAft>
                      </a:pPr>
                      <a:endParaRPr lang="en-GB" sz="1600" b="0" kern="1200" dirty="0">
                        <a:solidFill>
                          <a:schemeClr val="tx1"/>
                        </a:solidFill>
                        <a:effectLst/>
                        <a:latin typeface="+mn-lt"/>
                        <a:ea typeface="Times New Roman"/>
                        <a:cs typeface="+mn-cs"/>
                      </a:endParaRP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lnSpc>
                          <a:spcPct val="100000"/>
                        </a:lnSpc>
                        <a:spcBef>
                          <a:spcPts val="100"/>
                        </a:spcBef>
                        <a:spcAft>
                          <a:spcPts val="50"/>
                        </a:spcAft>
                      </a:pPr>
                      <a:r>
                        <a:rPr lang="it-IT" sz="1600" b="0" kern="1200" dirty="0">
                          <a:solidFill>
                            <a:schemeClr val="tx1"/>
                          </a:solidFill>
                          <a:effectLst/>
                          <a:latin typeface="+mn-lt"/>
                          <a:ea typeface="Times New Roman"/>
                          <a:cs typeface="+mn-cs"/>
                        </a:rPr>
                        <a:t>0</a:t>
                      </a:r>
                      <a:endParaRPr lang="en-GB" sz="1600" b="0" kern="1200" dirty="0">
                        <a:solidFill>
                          <a:schemeClr val="tx1"/>
                        </a:solidFill>
                        <a:effectLst/>
                        <a:latin typeface="+mn-lt"/>
                        <a:ea typeface="Times New Roman"/>
                        <a:cs typeface="+mn-cs"/>
                      </a:endParaRP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0.41</a:t>
                      </a:r>
                      <a:endParaRPr lang="en-US" sz="1600" b="0" kern="1200" dirty="0">
                        <a:solidFill>
                          <a:schemeClr val="tx1"/>
                        </a:solidFill>
                        <a:effectLst/>
                        <a:latin typeface="+mn-lt"/>
                        <a:ea typeface="Times New Roman"/>
                        <a:cs typeface="+mn-cs"/>
                      </a:endParaRP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tx1"/>
                          </a:solidFill>
                          <a:effectLst/>
                          <a:latin typeface="+mn-lt"/>
                          <a:ea typeface="Times New Roman"/>
                          <a:cs typeface="+mn-cs"/>
                        </a:rPr>
                        <a:t>2</a:t>
                      </a: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endParaRPr lang="en-GB" sz="1600" dirty="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marR="0" indent="180975">
                        <a:lnSpc>
                          <a:spcPct val="100000"/>
                        </a:lnSpc>
                        <a:spcBef>
                          <a:spcPts val="0"/>
                        </a:spcBef>
                        <a:spcAft>
                          <a:spcPts val="0"/>
                        </a:spcAft>
                      </a:pPr>
                      <a:r>
                        <a:rPr lang="en-US" sz="1600" b="0" dirty="0" smtClean="0">
                          <a:solidFill>
                            <a:schemeClr val="tx1"/>
                          </a:solidFill>
                          <a:effectLst/>
                          <a:latin typeface="+mn-lt"/>
                          <a:ea typeface="Times New Roman"/>
                        </a:rPr>
                        <a:t>TIA</a:t>
                      </a:r>
                      <a:endParaRPr lang="en-US" sz="1600" b="0" dirty="0">
                        <a:solidFill>
                          <a:schemeClr val="tx1"/>
                        </a:solidFill>
                        <a:effectLst/>
                        <a:latin typeface="+mn-lt"/>
                        <a:ea typeface="Times New Roman"/>
                      </a:endParaRPr>
                    </a:p>
                  </a:txBody>
                  <a:tcPr marL="80000" marR="80000" marT="32000" marB="3200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0000"/>
                        </a:lnSpc>
                        <a:spcBef>
                          <a:spcPts val="0"/>
                        </a:spcBef>
                        <a:spcAft>
                          <a:spcPts val="0"/>
                        </a:spcAft>
                      </a:pP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a:solidFill>
                            <a:schemeClr val="tx1"/>
                          </a:solidFill>
                          <a:effectLst/>
                          <a:latin typeface="+mn-lt"/>
                          <a:ea typeface="Times New Roman"/>
                        </a:rPr>
                        <a:t>0 </a:t>
                      </a: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a:t>
                      </a:r>
                      <a:endParaRPr lang="en-US" sz="1600" dirty="0">
                        <a:solidFill>
                          <a:schemeClr val="tx1"/>
                        </a:solidFill>
                        <a:effectLst/>
                        <a:latin typeface="+mn-lt"/>
                        <a:ea typeface="Times New Roman"/>
                      </a:endParaRP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endParaRPr lang="en-GB" sz="1600" dirty="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marR="0" indent="180975">
                        <a:lnSpc>
                          <a:spcPct val="100000"/>
                        </a:lnSpc>
                        <a:spcBef>
                          <a:spcPts val="0"/>
                        </a:spcBef>
                        <a:spcAft>
                          <a:spcPts val="0"/>
                        </a:spcAft>
                      </a:pPr>
                      <a:r>
                        <a:rPr lang="en-US" sz="1600" b="0" dirty="0" smtClean="0">
                          <a:solidFill>
                            <a:schemeClr val="tx1"/>
                          </a:solidFill>
                          <a:effectLst/>
                          <a:latin typeface="+mn-lt"/>
                          <a:ea typeface="Times New Roman"/>
                        </a:rPr>
                        <a:t>Non-CNS SE</a:t>
                      </a:r>
                      <a:endParaRPr lang="en-US" sz="1600" b="0" dirty="0">
                        <a:solidFill>
                          <a:schemeClr val="tx1"/>
                        </a:solidFill>
                        <a:effectLst/>
                        <a:latin typeface="+mn-lt"/>
                        <a:ea typeface="Times New Roman"/>
                      </a:endParaRPr>
                    </a:p>
                  </a:txBody>
                  <a:tcPr marL="80000" marR="80000" marT="32000" marB="3200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0000"/>
                        </a:lnSpc>
                        <a:spcBef>
                          <a:spcPts val="0"/>
                        </a:spcBef>
                        <a:spcAft>
                          <a:spcPts val="0"/>
                        </a:spcAft>
                      </a:pP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a:solidFill>
                            <a:schemeClr val="tx1"/>
                          </a:solidFill>
                          <a:effectLst/>
                          <a:latin typeface="+mn-lt"/>
                          <a:ea typeface="Times New Roman"/>
                        </a:rPr>
                        <a:t>0 </a:t>
                      </a: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0.20</a:t>
                      </a:r>
                    </a:p>
                  </a:txBody>
                  <a:tcPr marL="80000" marR="80000" marT="32000" marB="3200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1</a:t>
                      </a: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endParaRPr lang="en-GB" sz="1600" dirty="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marR="0" indent="180975">
                        <a:lnSpc>
                          <a:spcPct val="100000"/>
                        </a:lnSpc>
                        <a:spcBef>
                          <a:spcPts val="0"/>
                        </a:spcBef>
                        <a:spcAft>
                          <a:spcPts val="0"/>
                        </a:spcAft>
                      </a:pPr>
                      <a:r>
                        <a:rPr lang="en-US" sz="1600" b="0" dirty="0" smtClean="0">
                          <a:solidFill>
                            <a:schemeClr val="tx1"/>
                          </a:solidFill>
                          <a:effectLst/>
                          <a:latin typeface="+mn-lt"/>
                          <a:ea typeface="Times New Roman"/>
                        </a:rPr>
                        <a:t>MI</a:t>
                      </a:r>
                    </a:p>
                  </a:txBody>
                  <a:tcPr marL="80000" marR="80000" marT="32000" marB="32000"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0.10</a:t>
                      </a: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1</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0.20</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1</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600" dirty="0">
                        <a:solidFill>
                          <a:schemeClr val="tx1"/>
                        </a:solidFill>
                        <a:latin typeface="+mn-lt"/>
                      </a:endParaRPr>
                    </a:p>
                  </a:txBody>
                  <a:tcPr marL="80000" marR="80000" marT="32000" marB="32000"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r>
              <a:tr h="333751">
                <a:tc>
                  <a:txBody>
                    <a:bodyPr/>
                    <a:lstStyle/>
                    <a:p>
                      <a:pPr marL="0" marR="0" indent="180975">
                        <a:lnSpc>
                          <a:spcPct val="100000"/>
                        </a:lnSpc>
                        <a:spcBef>
                          <a:spcPts val="0"/>
                        </a:spcBef>
                        <a:spcAft>
                          <a:spcPts val="0"/>
                        </a:spcAft>
                      </a:pPr>
                      <a:r>
                        <a:rPr lang="en-US" sz="1600" b="0" dirty="0" smtClean="0">
                          <a:solidFill>
                            <a:schemeClr val="tx1"/>
                          </a:solidFill>
                          <a:effectLst/>
                          <a:latin typeface="+mn-lt"/>
                          <a:ea typeface="Times New Roman"/>
                        </a:rPr>
                        <a:t>Cardiovascular death</a:t>
                      </a:r>
                      <a:endParaRPr lang="en-US" sz="1600" b="0" dirty="0">
                        <a:solidFill>
                          <a:schemeClr val="tx1"/>
                        </a:solidFill>
                        <a:effectLst/>
                        <a:latin typeface="+mn-lt"/>
                        <a:ea typeface="Times New Roman"/>
                      </a:endParaRPr>
                    </a:p>
                  </a:txBody>
                  <a:tcPr marL="80000" marR="80000" marT="32000" marB="3200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F000A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0.41</a:t>
                      </a: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F000A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4</a:t>
                      </a: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F000A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600" dirty="0" smtClean="0">
                          <a:solidFill>
                            <a:schemeClr val="tx1"/>
                          </a:solidFill>
                          <a:effectLst/>
                          <a:latin typeface="+mn-lt"/>
                          <a:ea typeface="Times New Roman"/>
                        </a:rPr>
                        <a:t>0.41</a:t>
                      </a:r>
                      <a:endParaRPr lang="en-US" sz="1600" dirty="0">
                        <a:solidFill>
                          <a:schemeClr val="tx1"/>
                        </a:solidFill>
                        <a:effectLst/>
                        <a:latin typeface="+mn-lt"/>
                        <a:ea typeface="Times New Roman"/>
                      </a:endParaRPr>
                    </a:p>
                  </a:txBody>
                  <a:tcPr marL="80000" marR="80000" marT="32000" marB="3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F000A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mn-lt"/>
                          <a:ea typeface="Times New Roman"/>
                        </a:rPr>
                        <a:t>2</a:t>
                      </a:r>
                    </a:p>
                  </a:txBody>
                  <a:tcPr marL="80000" marR="80000" marT="32000" marB="32000" anchor="ctr">
                    <a:lnL w="12700" cmpd="sng">
                      <a:noFill/>
                    </a:lnL>
                    <a:lnR w="12700" cmpd="sng">
                      <a:noFill/>
                    </a:lnR>
                    <a:lnT w="12700" cmpd="sng">
                      <a:noFill/>
                    </a:lnT>
                    <a:lnB w="19050" cap="flat" cmpd="sng" algn="ctr">
                      <a:solidFill>
                        <a:srgbClr val="F000A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endParaRPr lang="en-GB" sz="1600" dirty="0">
                        <a:solidFill>
                          <a:schemeClr val="tx1"/>
                        </a:solidFill>
                        <a:latin typeface="+mn-lt"/>
                      </a:endParaRPr>
                    </a:p>
                  </a:txBody>
                  <a:tcPr marL="80000" marR="80000" marT="32000" marB="32000" anchor="ctr">
                    <a:lnL w="12700" cmpd="sng">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F000A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96548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egnaposto contenuto 2"/>
          <p:cNvSpPr txBox="1">
            <a:spLocks/>
          </p:cNvSpPr>
          <p:nvPr/>
        </p:nvSpPr>
        <p:spPr>
          <a:xfrm>
            <a:off x="748060" y="6047096"/>
            <a:ext cx="6085945" cy="274820"/>
          </a:xfrm>
          <a:prstGeom prst="rect">
            <a:avLst/>
          </a:prstGeom>
        </p:spPr>
        <p:txBody>
          <a:bodyPr vert="horz" lIns="81280" tIns="40640" rIns="81280" bIns="40640" rtlCol="0">
            <a:no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da-DK" sz="800" dirty="0" err="1">
                <a:solidFill>
                  <a:srgbClr val="000000"/>
                </a:solidFill>
                <a:cs typeface="Arial" charset="0"/>
              </a:rPr>
              <a:t>Intent</a:t>
            </a:r>
            <a:r>
              <a:rPr lang="da-DK" sz="800" dirty="0">
                <a:solidFill>
                  <a:srgbClr val="000000"/>
                </a:solidFill>
                <a:cs typeface="Arial" charset="0"/>
              </a:rPr>
              <a:t>-to-</a:t>
            </a:r>
            <a:r>
              <a:rPr lang="da-DK" sz="800" dirty="0" err="1">
                <a:solidFill>
                  <a:srgbClr val="000000"/>
                </a:solidFill>
                <a:cs typeface="Arial" charset="0"/>
              </a:rPr>
              <a:t>treat</a:t>
            </a:r>
            <a:r>
              <a:rPr lang="da-DK" sz="800" dirty="0">
                <a:solidFill>
                  <a:srgbClr val="000000"/>
                </a:solidFill>
                <a:cs typeface="Arial" charset="0"/>
              </a:rPr>
              <a:t> population </a:t>
            </a:r>
          </a:p>
          <a:p>
            <a:pPr marL="0" indent="0" fontAlgn="auto">
              <a:spcAft>
                <a:spcPts val="0"/>
              </a:spcAft>
              <a:buNone/>
            </a:pPr>
            <a:r>
              <a:rPr lang="da-DK" sz="800" dirty="0">
                <a:solidFill>
                  <a:srgbClr val="000000"/>
                </a:solidFill>
                <a:cs typeface="Arial" charset="0"/>
              </a:rPr>
              <a:t>Fox KA et al. </a:t>
            </a:r>
            <a:r>
              <a:rPr lang="da-DK" sz="800" dirty="0" err="1">
                <a:solidFill>
                  <a:srgbClr val="000000"/>
                </a:solidFill>
                <a:cs typeface="Arial" charset="0"/>
              </a:rPr>
              <a:t>Eur</a:t>
            </a:r>
            <a:r>
              <a:rPr lang="da-DK" sz="800" dirty="0">
                <a:solidFill>
                  <a:srgbClr val="000000"/>
                </a:solidFill>
                <a:cs typeface="Arial" charset="0"/>
              </a:rPr>
              <a:t> Heart J. 2011;32(19):2387–2394.</a:t>
            </a:r>
          </a:p>
        </p:txBody>
      </p:sp>
      <p:grpSp>
        <p:nvGrpSpPr>
          <p:cNvPr id="3" name="Gruppo 2"/>
          <p:cNvGrpSpPr/>
          <p:nvPr/>
        </p:nvGrpSpPr>
        <p:grpSpPr>
          <a:xfrm>
            <a:off x="1064410" y="1529122"/>
            <a:ext cx="6935903" cy="4415235"/>
            <a:chOff x="625960" y="1291636"/>
            <a:chExt cx="7802891" cy="4967139"/>
          </a:xfrm>
        </p:grpSpPr>
        <p:pic>
          <p:nvPicPr>
            <p:cNvPr id="2" name="Immagine 1" descr="71 Nao Academy new.jpg"/>
            <p:cNvPicPr>
              <a:picLocks noChangeAspect="1"/>
            </p:cNvPicPr>
            <p:nvPr/>
          </p:nvPicPr>
          <p:blipFill rotWithShape="1">
            <a:blip r:embed="rId3" cstate="print">
              <a:extLst>
                <a:ext uri="{28A0092B-C50C-407E-A947-70E740481C1C}">
                  <a14:useLocalDpi xmlns:a14="http://schemas.microsoft.com/office/drawing/2010/main" val="0"/>
                </a:ext>
              </a:extLst>
            </a:blip>
            <a:srcRect l="10370" t="22222" r="10648" b="10740"/>
            <a:stretch/>
          </p:blipFill>
          <p:spPr>
            <a:xfrm>
              <a:off x="625960" y="1291636"/>
              <a:ext cx="7802891" cy="4967139"/>
            </a:xfrm>
            <a:prstGeom prst="rect">
              <a:avLst/>
            </a:prstGeom>
          </p:spPr>
        </p:pic>
        <p:pic>
          <p:nvPicPr>
            <p:cNvPr id="6" name="Immagine 5" descr="72 Nao Academy new.jpg"/>
            <p:cNvPicPr>
              <a:picLocks noChangeAspect="1"/>
            </p:cNvPicPr>
            <p:nvPr/>
          </p:nvPicPr>
          <p:blipFill rotWithShape="1">
            <a:blip r:embed="rId4" cstate="print">
              <a:extLst>
                <a:ext uri="{28A0092B-C50C-407E-A947-70E740481C1C}">
                  <a14:useLocalDpi xmlns:a14="http://schemas.microsoft.com/office/drawing/2010/main" val="0"/>
                </a:ext>
              </a:extLst>
            </a:blip>
            <a:srcRect l="64616" t="23001" r="24961" b="72783"/>
            <a:stretch/>
          </p:blipFill>
          <p:spPr>
            <a:xfrm>
              <a:off x="7164255" y="1959428"/>
              <a:ext cx="1018034" cy="308758"/>
            </a:xfrm>
            <a:prstGeom prst="rect">
              <a:avLst/>
            </a:prstGeom>
          </p:spPr>
        </p:pic>
      </p:grpSp>
      <p:sp>
        <p:nvSpPr>
          <p:cNvPr id="7" name="Rectangle 93"/>
          <p:cNvSpPr>
            <a:spLocks noChangeArrowheads="1"/>
          </p:cNvSpPr>
          <p:nvPr/>
        </p:nvSpPr>
        <p:spPr bwMode="auto">
          <a:xfrm>
            <a:off x="2201415" y="1558143"/>
            <a:ext cx="4639003" cy="302708"/>
          </a:xfrm>
          <a:prstGeom prst="roundRect">
            <a:avLst/>
          </a:prstGeom>
          <a:solidFill>
            <a:schemeClr val="bg2">
              <a:lumMod val="20000"/>
              <a:lumOff val="80000"/>
            </a:schemeClr>
          </a:solidFill>
          <a:ln>
            <a:noFill/>
          </a:ln>
          <a:effectLst/>
          <a:extLst/>
        </p:spPr>
        <p:txBody>
          <a:bodyPr wrap="square" lIns="0" tIns="0" r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en-US" altLang="de-DE" sz="1778" b="1" dirty="0">
                <a:solidFill>
                  <a:srgbClr val="000000">
                    <a:lumMod val="65000"/>
                    <a:lumOff val="35000"/>
                  </a:srgbClr>
                </a:solidFill>
                <a:cs typeface=""/>
              </a:rPr>
              <a:t>Primary efficacy endpoint: stroke and SE</a:t>
            </a:r>
          </a:p>
        </p:txBody>
      </p:sp>
      <p:sp>
        <p:nvSpPr>
          <p:cNvPr id="8" name="Titel 1"/>
          <p:cNvSpPr>
            <a:spLocks noGrp="1"/>
          </p:cNvSpPr>
          <p:nvPr>
            <p:ph type="title"/>
          </p:nvPr>
        </p:nvSpPr>
        <p:spPr>
          <a:xfrm>
            <a:off x="1042982" y="328721"/>
            <a:ext cx="7361044" cy="766021"/>
          </a:xfrm>
        </p:spPr>
        <p:txBody>
          <a:bodyPr/>
          <a:lstStyle/>
          <a:p>
            <a:r>
              <a:rPr lang="en-GB" altLang="de-DE" sz="2800" dirty="0" smtClean="0">
                <a:solidFill>
                  <a:schemeClr val="bg2">
                    <a:lumMod val="75000"/>
                  </a:schemeClr>
                </a:solidFill>
                <a:ea typeface="ＭＳ Ｐゴシック" charset="-128"/>
              </a:rPr>
              <a:t>ROCKET AF</a:t>
            </a:r>
            <a:br>
              <a:rPr lang="en-GB" altLang="de-DE" sz="2800" dirty="0" smtClean="0">
                <a:solidFill>
                  <a:schemeClr val="bg2">
                    <a:lumMod val="75000"/>
                  </a:schemeClr>
                </a:solidFill>
                <a:ea typeface="ＭＳ Ｐゴシック" charset="-128"/>
              </a:rPr>
            </a:br>
            <a:r>
              <a:rPr lang="en-GB" altLang="de-DE" sz="2800" dirty="0" smtClean="0">
                <a:solidFill>
                  <a:schemeClr val="bg2">
                    <a:lumMod val="75000"/>
                  </a:schemeClr>
                </a:solidFill>
                <a:ea typeface="ＭＳ Ｐゴシック" charset="-128"/>
              </a:rPr>
              <a:t>Moderate renal impairment – efficacy results</a:t>
            </a:r>
            <a:endParaRPr lang="de-DE" altLang="de-DE" sz="2800" dirty="0" smtClean="0">
              <a:solidFill>
                <a:schemeClr val="bg2">
                  <a:lumMod val="75000"/>
                </a:schemeClr>
              </a:solidFill>
              <a:ea typeface="ＭＳ Ｐゴシック" charset="-128"/>
            </a:endParaRPr>
          </a:p>
        </p:txBody>
      </p:sp>
    </p:spTree>
    <p:extLst>
      <p:ext uri="{BB962C8B-B14F-4D97-AF65-F5344CB8AC3E}">
        <p14:creationId xmlns:p14="http://schemas.microsoft.com/office/powerpoint/2010/main" val="325129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72 Nao Academy new.jpg"/>
          <p:cNvPicPr>
            <a:picLocks noChangeAspect="1"/>
          </p:cNvPicPr>
          <p:nvPr/>
        </p:nvPicPr>
        <p:blipFill rotWithShape="1">
          <a:blip r:embed="rId3" cstate="print">
            <a:extLst>
              <a:ext uri="{28A0092B-C50C-407E-A947-70E740481C1C}">
                <a14:useLocalDpi xmlns:a14="http://schemas.microsoft.com/office/drawing/2010/main" val="0"/>
              </a:ext>
            </a:extLst>
          </a:blip>
          <a:srcRect l="9722" t="21358" r="14538" b="22840"/>
          <a:stretch/>
        </p:blipFill>
        <p:spPr>
          <a:xfrm>
            <a:off x="1104433" y="1962908"/>
            <a:ext cx="6575775" cy="3633560"/>
          </a:xfrm>
          <a:prstGeom prst="rect">
            <a:avLst/>
          </a:prstGeom>
        </p:spPr>
      </p:pic>
      <p:sp>
        <p:nvSpPr>
          <p:cNvPr id="7" name="Segnaposto contenuto 2"/>
          <p:cNvSpPr txBox="1">
            <a:spLocks/>
          </p:cNvSpPr>
          <p:nvPr/>
        </p:nvSpPr>
        <p:spPr>
          <a:xfrm>
            <a:off x="748060" y="6047096"/>
            <a:ext cx="6085945" cy="274820"/>
          </a:xfrm>
          <a:prstGeom prst="rect">
            <a:avLst/>
          </a:prstGeom>
        </p:spPr>
        <p:txBody>
          <a:bodyPr vert="horz" lIns="81280" tIns="40640" rIns="81280" bIns="40640" rtlCol="0">
            <a:no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da-DK" sz="800" dirty="0">
                <a:solidFill>
                  <a:srgbClr val="000000"/>
                </a:solidFill>
                <a:cs typeface="Arial" charset="0"/>
              </a:rPr>
              <a:t>Safety on-treatment population </a:t>
            </a:r>
          </a:p>
          <a:p>
            <a:pPr marL="0" indent="0" fontAlgn="auto">
              <a:spcAft>
                <a:spcPts val="0"/>
              </a:spcAft>
              <a:buNone/>
            </a:pPr>
            <a:r>
              <a:rPr lang="da-DK" sz="800" dirty="0">
                <a:solidFill>
                  <a:srgbClr val="000000"/>
                </a:solidFill>
                <a:cs typeface="Arial" charset="0"/>
              </a:rPr>
              <a:t>Fox KA et al. </a:t>
            </a:r>
            <a:r>
              <a:rPr lang="da-DK" sz="800" dirty="0" err="1">
                <a:solidFill>
                  <a:srgbClr val="000000"/>
                </a:solidFill>
                <a:cs typeface="Arial" charset="0"/>
              </a:rPr>
              <a:t>Eur</a:t>
            </a:r>
            <a:r>
              <a:rPr lang="da-DK" sz="800" dirty="0">
                <a:solidFill>
                  <a:srgbClr val="000000"/>
                </a:solidFill>
                <a:cs typeface="Arial" charset="0"/>
              </a:rPr>
              <a:t> Heart J. 2011;32(19):2387–2394.</a:t>
            </a:r>
          </a:p>
        </p:txBody>
      </p:sp>
      <p:sp>
        <p:nvSpPr>
          <p:cNvPr id="5" name="Titel 1"/>
          <p:cNvSpPr>
            <a:spLocks noGrp="1"/>
          </p:cNvSpPr>
          <p:nvPr>
            <p:ph type="title"/>
          </p:nvPr>
        </p:nvSpPr>
        <p:spPr>
          <a:xfrm>
            <a:off x="1051280" y="537846"/>
            <a:ext cx="7361044" cy="766021"/>
          </a:xfrm>
        </p:spPr>
        <p:txBody>
          <a:bodyPr/>
          <a:lstStyle/>
          <a:p>
            <a:r>
              <a:rPr lang="en-GB" altLang="de-DE" sz="2800" dirty="0" smtClean="0">
                <a:solidFill>
                  <a:schemeClr val="bg2">
                    <a:lumMod val="75000"/>
                  </a:schemeClr>
                </a:solidFill>
                <a:ea typeface="ＭＳ Ｐゴシック" charset="-128"/>
              </a:rPr>
              <a:t>ROCKET AF</a:t>
            </a:r>
            <a:br>
              <a:rPr lang="en-GB" altLang="de-DE" sz="2800" dirty="0" smtClean="0">
                <a:solidFill>
                  <a:schemeClr val="bg2">
                    <a:lumMod val="75000"/>
                  </a:schemeClr>
                </a:solidFill>
                <a:ea typeface="ＭＳ Ｐゴシック" charset="-128"/>
              </a:rPr>
            </a:br>
            <a:r>
              <a:rPr lang="en-GB" altLang="de-DE" sz="2800" dirty="0" smtClean="0">
                <a:solidFill>
                  <a:schemeClr val="bg2">
                    <a:lumMod val="75000"/>
                  </a:schemeClr>
                </a:solidFill>
                <a:ea typeface="ＭＳ Ｐゴシック" charset="-128"/>
              </a:rPr>
              <a:t>Moderate renal impairment – safety results</a:t>
            </a:r>
            <a:endParaRPr lang="de-DE" altLang="de-DE" sz="2800" dirty="0" smtClean="0">
              <a:solidFill>
                <a:schemeClr val="bg2">
                  <a:lumMod val="75000"/>
                </a:schemeClr>
              </a:solidFill>
              <a:ea typeface="ＭＳ Ｐゴシック" charset="-128"/>
            </a:endParaRPr>
          </a:p>
        </p:txBody>
      </p:sp>
      <p:sp>
        <p:nvSpPr>
          <p:cNvPr id="8" name="Rettangolo 7"/>
          <p:cNvSpPr/>
          <p:nvPr/>
        </p:nvSpPr>
        <p:spPr bwMode="auto">
          <a:xfrm>
            <a:off x="5756131" y="2052847"/>
            <a:ext cx="1824203" cy="544060"/>
          </a:xfrm>
          <a:prstGeom prst="rect">
            <a:avLst/>
          </a:prstGeom>
          <a:solidFill>
            <a:schemeClr val="bg1"/>
          </a:solidFill>
          <a:ln w="19050" algn="ctr">
            <a:noFill/>
            <a:miter lim="800000"/>
            <a:headEnd/>
            <a:tailEnd/>
          </a:ln>
          <a:effectLst/>
          <a:extLst/>
        </p:spPr>
        <p:txBody>
          <a:bodyPr wrap="square" lIns="0" tIns="0" rIns="0" bIns="0" rtlCol="0" anchor="ctr">
            <a:noAutofit/>
          </a:bodyPr>
          <a:lstStyle/>
          <a:p>
            <a:pPr algn="ctr">
              <a:spcBef>
                <a:spcPct val="50000"/>
              </a:spcBef>
            </a:pPr>
            <a:endParaRPr lang="it-IT" sz="1422" dirty="0">
              <a:solidFill>
                <a:srgbClr val="000000">
                  <a:lumMod val="65000"/>
                  <a:lumOff val="35000"/>
                </a:srgbClr>
              </a:solidFill>
              <a:latin typeface="Arial"/>
              <a:ea typeface=""/>
              <a:cs typeface=""/>
            </a:endParaRPr>
          </a:p>
        </p:txBody>
      </p:sp>
      <p:sp>
        <p:nvSpPr>
          <p:cNvPr id="3" name="Freccia in giù 2"/>
          <p:cNvSpPr/>
          <p:nvPr/>
        </p:nvSpPr>
        <p:spPr bwMode="auto">
          <a:xfrm>
            <a:off x="6012160" y="2052848"/>
            <a:ext cx="576064" cy="935930"/>
          </a:xfrm>
          <a:prstGeom prst="downArrow">
            <a:avLst/>
          </a:prstGeom>
          <a:solidFill>
            <a:srgbClr val="FF0000"/>
          </a:solidFill>
          <a:ln w="19050" algn="ctr">
            <a:noFill/>
            <a:miter lim="800000"/>
            <a:headEnd/>
            <a:tailEnd/>
          </a:ln>
          <a:effectLst/>
          <a:extLst/>
        </p:spPr>
        <p:txBody>
          <a:bodyPr wrap="square" lIns="0" tIns="0" rIns="0" bIns="0" rtlCol="0" anchor="ctr">
            <a:noAutofit/>
          </a:bodyPr>
          <a:lstStyle/>
          <a:p>
            <a:pPr algn="ctr">
              <a:spcBef>
                <a:spcPct val="50000"/>
              </a:spcBef>
            </a:pPr>
            <a:endParaRPr lang="it-IT" sz="1422" dirty="0">
              <a:solidFill>
                <a:srgbClr val="000000">
                  <a:lumMod val="65000"/>
                  <a:lumOff val="35000"/>
                </a:srgbClr>
              </a:solidFill>
              <a:latin typeface="Arial"/>
              <a:ea typeface=""/>
              <a:cs typeface=""/>
            </a:endParaRPr>
          </a:p>
        </p:txBody>
      </p:sp>
      <p:pic>
        <p:nvPicPr>
          <p:cNvPr id="276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617" t="27877" r="19518" b="64040"/>
          <a:stretch/>
        </p:blipFill>
        <p:spPr bwMode="auto">
          <a:xfrm>
            <a:off x="6668234" y="1638742"/>
            <a:ext cx="1694047" cy="479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6715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Group 109"/>
          <p:cNvGraphicFramePr>
            <a:graphicFrameLocks noGrp="1"/>
          </p:cNvGraphicFramePr>
          <p:nvPr>
            <p:extLst/>
          </p:nvPr>
        </p:nvGraphicFramePr>
        <p:xfrm>
          <a:off x="609599" y="1274796"/>
          <a:ext cx="8390896" cy="4647066"/>
        </p:xfrm>
        <a:graphic>
          <a:graphicData uri="http://schemas.openxmlformats.org/drawingml/2006/table">
            <a:tbl>
              <a:tblPr firstRow="1" bandRow="1">
                <a:tableStyleId>{9D7B26C5-4107-4FEC-AEDC-1716B250A1EF}</a:tableStyleId>
              </a:tblPr>
              <a:tblGrid>
                <a:gridCol w="1048862">
                  <a:extLst>
                    <a:ext uri="{9D8B030D-6E8A-4147-A177-3AD203B41FA5}">
                      <a16:colId xmlns="" xmlns:a16="http://schemas.microsoft.com/office/drawing/2014/main" val="20000"/>
                    </a:ext>
                  </a:extLst>
                </a:gridCol>
                <a:gridCol w="1048862">
                  <a:extLst>
                    <a:ext uri="{9D8B030D-6E8A-4147-A177-3AD203B41FA5}">
                      <a16:colId xmlns="" xmlns:a16="http://schemas.microsoft.com/office/drawing/2014/main" val="20001"/>
                    </a:ext>
                  </a:extLst>
                </a:gridCol>
                <a:gridCol w="1048862">
                  <a:extLst>
                    <a:ext uri="{9D8B030D-6E8A-4147-A177-3AD203B41FA5}">
                      <a16:colId xmlns="" xmlns:a16="http://schemas.microsoft.com/office/drawing/2014/main" val="20002"/>
                    </a:ext>
                  </a:extLst>
                </a:gridCol>
                <a:gridCol w="1048862">
                  <a:extLst>
                    <a:ext uri="{9D8B030D-6E8A-4147-A177-3AD203B41FA5}">
                      <a16:colId xmlns="" xmlns:a16="http://schemas.microsoft.com/office/drawing/2014/main" val="20003"/>
                    </a:ext>
                  </a:extLst>
                </a:gridCol>
                <a:gridCol w="1048862">
                  <a:extLst>
                    <a:ext uri="{9D8B030D-6E8A-4147-A177-3AD203B41FA5}">
                      <a16:colId xmlns="" xmlns:a16="http://schemas.microsoft.com/office/drawing/2014/main" val="20004"/>
                    </a:ext>
                  </a:extLst>
                </a:gridCol>
                <a:gridCol w="1048862">
                  <a:extLst>
                    <a:ext uri="{9D8B030D-6E8A-4147-A177-3AD203B41FA5}">
                      <a16:colId xmlns="" xmlns:a16="http://schemas.microsoft.com/office/drawing/2014/main" val="20005"/>
                    </a:ext>
                  </a:extLst>
                </a:gridCol>
                <a:gridCol w="1048862">
                  <a:extLst>
                    <a:ext uri="{9D8B030D-6E8A-4147-A177-3AD203B41FA5}">
                      <a16:colId xmlns="" xmlns:a16="http://schemas.microsoft.com/office/drawing/2014/main" val="20006"/>
                    </a:ext>
                  </a:extLst>
                </a:gridCol>
                <a:gridCol w="1048862">
                  <a:extLst>
                    <a:ext uri="{9D8B030D-6E8A-4147-A177-3AD203B41FA5}">
                      <a16:colId xmlns="" xmlns:a16="http://schemas.microsoft.com/office/drawing/2014/main" val="20007"/>
                    </a:ext>
                  </a:extLst>
                </a:gridCol>
              </a:tblGrid>
              <a:tr h="352371">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1400" b="1" kern="1200" dirty="0">
                          <a:solidFill>
                            <a:schemeClr val="tx1"/>
                          </a:solidFill>
                          <a:latin typeface="Arial" pitchFamily="34" charset="0"/>
                          <a:ea typeface="ＭＳ Ｐゴシック" pitchFamily="34" charset="-128"/>
                          <a:cs typeface="+mn-cs"/>
                        </a:rPr>
                        <a:t>Primary Safety</a:t>
                      </a:r>
                    </a:p>
                  </a:txBody>
                  <a:tcPr marL="54000" marR="0" marT="0" marB="0" anchor="ctr" horzOverflow="overflow">
                    <a:solidFill>
                      <a:schemeClr val="bg2">
                        <a:lumMod val="20000"/>
                        <a:lumOff val="80000"/>
                      </a:schemeClr>
                    </a:solidFill>
                  </a:tcPr>
                </a:tc>
                <a:tc rowSpan="2">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altLang="en-US" sz="1400" b="1" dirty="0">
                          <a:solidFill>
                            <a:schemeClr val="tx1"/>
                          </a:solidFill>
                        </a:rPr>
                        <a:t>Major and NMCR bleeding</a:t>
                      </a:r>
                      <a:endParaRPr kumimoji="0" lang="en-GB" altLang="en-US" sz="1400" b="1" i="0" u="none" strike="noStrike" cap="none" normalizeH="0" baseline="0" dirty="0">
                        <a:ln>
                          <a:noFill/>
                        </a:ln>
                        <a:solidFill>
                          <a:schemeClr val="tx1"/>
                        </a:solidFill>
                        <a:effectLst/>
                        <a:latin typeface="Arial" pitchFamily="34" charset="0"/>
                        <a:ea typeface="ＭＳ Ｐゴシック" pitchFamily="34" charset="-128"/>
                        <a:cs typeface="Arial" pitchFamily="34" charset="0"/>
                      </a:endParaRPr>
                    </a:p>
                  </a:txBody>
                  <a:tcPr marL="54000" marR="54000" marT="46800" marB="46800" anchor="ctr" horzOverflow="overflow">
                    <a:solidFill>
                      <a:schemeClr val="bg2">
                        <a:lumMod val="20000"/>
                        <a:lumOff val="80000"/>
                      </a:schemeClr>
                    </a:solidFill>
                  </a:tcPr>
                </a:tc>
                <a:tc gridSpan="2">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u="none" strike="noStrike" cap="none" normalizeH="0" baseline="0" dirty="0">
                          <a:ln>
                            <a:noFill/>
                          </a:ln>
                          <a:solidFill>
                            <a:schemeClr val="accent6"/>
                          </a:solidFill>
                          <a:effectLst/>
                        </a:rPr>
                        <a:t>Warfarin</a:t>
                      </a:r>
                      <a:endParaRPr kumimoji="0" lang="en-GB" altLang="en-US" sz="1400" b="1" i="0" u="none" strike="noStrike" cap="none" normalizeH="0" baseline="0" dirty="0">
                        <a:ln>
                          <a:noFill/>
                        </a:ln>
                        <a:solidFill>
                          <a:schemeClr val="accent6"/>
                        </a:solidFill>
                        <a:effectLst/>
                        <a:latin typeface="Arial" pitchFamily="34" charset="0"/>
                        <a:ea typeface="ＭＳ Ｐゴシック" pitchFamily="34" charset="-128"/>
                        <a:cs typeface="Arial" pitchFamily="34" charset="0"/>
                      </a:endParaRPr>
                    </a:p>
                  </a:txBody>
                  <a:tcPr marL="54000" marR="0" marT="46800" marB="0" anchor="ctr" horzOverflow="overflow">
                    <a:lnR>
                      <a:noFill/>
                    </a:lnR>
                    <a:lnB w="12700" cmpd="sng">
                      <a:noFill/>
                    </a:lnB>
                    <a:solidFill>
                      <a:schemeClr val="bg2">
                        <a:lumMod val="20000"/>
                        <a:lumOff val="80000"/>
                      </a:schemeClr>
                    </a:solidFill>
                  </a:tcPr>
                </a:tc>
                <a:tc hMerge="1">
                  <a:txBody>
                    <a:bodyPr/>
                    <a:lstStyle/>
                    <a:p>
                      <a:endParaRPr lang="en-GB"/>
                    </a:p>
                  </a:txBody>
                  <a:tcPr/>
                </a:tc>
                <a:tc gridSpan="2">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u="none" strike="noStrike" cap="none" normalizeH="0" baseline="0" dirty="0" err="1">
                          <a:ln>
                            <a:noFill/>
                          </a:ln>
                          <a:solidFill>
                            <a:schemeClr val="accent1"/>
                          </a:solidFill>
                          <a:effectLst/>
                        </a:rPr>
                        <a:t>Rivaroxaban</a:t>
                      </a:r>
                      <a:endParaRPr kumimoji="0" lang="en-GB" altLang="en-US" sz="1400" b="1" i="0" u="none" strike="noStrike" cap="none" normalizeH="0" baseline="0" dirty="0">
                        <a:ln>
                          <a:noFill/>
                        </a:ln>
                        <a:solidFill>
                          <a:schemeClr val="accent1"/>
                        </a:solidFill>
                        <a:effectLst/>
                        <a:latin typeface="Arial" pitchFamily="34" charset="0"/>
                        <a:ea typeface="ＭＳ Ｐゴシック" pitchFamily="34" charset="-128"/>
                        <a:cs typeface="Arial" pitchFamily="34" charset="0"/>
                      </a:endParaRPr>
                    </a:p>
                  </a:txBody>
                  <a:tcPr marL="54000" marR="0" marT="46800" marB="0" anchor="ctr" horzOverflow="overflow">
                    <a:lnL>
                      <a:noFill/>
                    </a:lnL>
                    <a:lnR>
                      <a:noFill/>
                    </a:lnR>
                    <a:lnB w="12700" cmpd="sng">
                      <a:noFill/>
                    </a:lnB>
                    <a:solidFill>
                      <a:schemeClr val="bg2">
                        <a:lumMod val="20000"/>
                        <a:lumOff val="80000"/>
                      </a:schemeClr>
                    </a:solidFill>
                  </a:tcPr>
                </a:tc>
                <a:tc hMerge="1">
                  <a:txBody>
                    <a:bodyPr/>
                    <a:lstStyle/>
                    <a:p>
                      <a:endParaRPr lang="en-GB"/>
                    </a:p>
                  </a:txBody>
                  <a:tcPr/>
                </a:tc>
                <a:tc rowSpan="2">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1" u="none" strike="noStrike" cap="none" normalizeH="0" baseline="0" dirty="0">
                          <a:ln>
                            <a:noFill/>
                          </a:ln>
                          <a:solidFill>
                            <a:schemeClr val="tx1"/>
                          </a:solidFill>
                          <a:effectLst/>
                        </a:rPr>
                        <a:t>HR and 95% CIs</a:t>
                      </a:r>
                      <a:endParaRPr kumimoji="0" lang="en-US" altLang="en-US" sz="1400" b="1" i="0" u="none" strike="noStrike" cap="none" normalizeH="0" baseline="30000" dirty="0">
                        <a:ln>
                          <a:noFill/>
                        </a:ln>
                        <a:solidFill>
                          <a:schemeClr val="tx1"/>
                        </a:solidFill>
                        <a:effectLst/>
                        <a:latin typeface="Arial" pitchFamily="34" charset="0"/>
                        <a:ea typeface="ＭＳ Ｐゴシック" pitchFamily="34" charset="-128"/>
                        <a:cs typeface="Arial" pitchFamily="34" charset="0"/>
                      </a:endParaRPr>
                    </a:p>
                  </a:txBody>
                  <a:tcPr marL="54000" marR="54000" marT="46800" marB="46800" anchor="ctr" horzOverflow="overflow">
                    <a:lnL>
                      <a:noFill/>
                    </a:lnL>
                    <a:solidFill>
                      <a:srgbClr val="D5DFF1"/>
                    </a:solidFill>
                  </a:tcPr>
                </a:tc>
                <a:tc rowSpan="2">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400" b="1" i="0" u="none" strike="noStrike" cap="none" normalizeH="0" baseline="0" dirty="0">
                          <a:ln>
                            <a:noFill/>
                          </a:ln>
                          <a:solidFill>
                            <a:schemeClr val="tx1"/>
                          </a:solidFill>
                          <a:effectLst/>
                        </a:rPr>
                        <a:t>p</a:t>
                      </a:r>
                      <a:r>
                        <a:rPr kumimoji="0" lang="en-GB" altLang="en-US" sz="1400" b="1" u="none" strike="noStrike" cap="none" normalizeH="0" baseline="0" dirty="0">
                          <a:ln>
                            <a:noFill/>
                          </a:ln>
                          <a:solidFill>
                            <a:schemeClr val="tx1"/>
                          </a:solidFill>
                          <a:effectLst/>
                        </a:rPr>
                        <a:t>-value*</a:t>
                      </a:r>
                      <a:endParaRPr kumimoji="0" lang="en-GB" altLang="en-US" sz="1400" b="1" i="0" u="none" strike="noStrike" cap="none" normalizeH="0" baseline="0" dirty="0">
                        <a:ln>
                          <a:noFill/>
                        </a:ln>
                        <a:solidFill>
                          <a:schemeClr val="tx1"/>
                        </a:solidFill>
                        <a:effectLst/>
                        <a:latin typeface="Arial" pitchFamily="34" charset="0"/>
                        <a:ea typeface="ＭＳ Ｐゴシック" pitchFamily="34" charset="-128"/>
                        <a:cs typeface="Arial" pitchFamily="34" charset="0"/>
                      </a:endParaRPr>
                    </a:p>
                  </a:txBody>
                  <a:tcPr marL="54000" marR="54000" marT="46800" marB="46800" anchor="ctr" horzOverflow="overflow">
                    <a:solidFill>
                      <a:schemeClr val="bg2">
                        <a:lumMod val="20000"/>
                        <a:lumOff val="80000"/>
                      </a:schemeClr>
                    </a:solidFill>
                  </a:tcPr>
                </a:tc>
                <a:extLst>
                  <a:ext uri="{0D108BD9-81ED-4DB2-BD59-A6C34878D82A}">
                    <a16:rowId xmlns="" xmlns:a16="http://schemas.microsoft.com/office/drawing/2014/main" val="10000"/>
                  </a:ext>
                </a:extLst>
              </a:tr>
              <a:tr h="352371">
                <a:tc vMerge="1">
                  <a:txBody>
                    <a:bodyPr/>
                    <a:lstStyle/>
                    <a:p>
                      <a:endParaRPr lang="hu-HU"/>
                    </a:p>
                  </a:txBody>
                  <a:tcPr/>
                </a:tc>
                <a:tc vMerge="1">
                  <a:txBody>
                    <a:bodyPr/>
                    <a:lstStyle/>
                    <a:p>
                      <a:endParaRPr lang="en-GB"/>
                    </a:p>
                  </a:txBody>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u="none" strike="noStrike" cap="none" normalizeH="0" baseline="0" dirty="0">
                          <a:ln>
                            <a:noFill/>
                          </a:ln>
                          <a:solidFill>
                            <a:schemeClr val="accent6"/>
                          </a:solidFill>
                          <a:effectLst/>
                        </a:rPr>
                        <a:t>n/N</a:t>
                      </a:r>
                      <a:endParaRPr kumimoji="0" lang="en-GB" altLang="en-US" sz="1400" b="1" i="0" u="none" strike="noStrike" cap="none" normalizeH="0" baseline="0" dirty="0">
                        <a:ln>
                          <a:noFill/>
                        </a:ln>
                        <a:solidFill>
                          <a:schemeClr val="accent6"/>
                        </a:solidFill>
                        <a:effectLst/>
                        <a:latin typeface="Arial" pitchFamily="34" charset="0"/>
                        <a:ea typeface="ＭＳ Ｐゴシック" pitchFamily="34" charset="-128"/>
                        <a:cs typeface="Arial" pitchFamily="34" charset="0"/>
                      </a:endParaRPr>
                    </a:p>
                  </a:txBody>
                  <a:tcPr marL="54000" marR="0" marT="0" marB="46800" anchor="ctr" horzOverflow="overflow">
                    <a:lnL>
                      <a:noFill/>
                    </a:lnL>
                    <a:lnR>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u="none" strike="noStrike" cap="none" normalizeH="0" baseline="0" dirty="0">
                          <a:ln>
                            <a:noFill/>
                          </a:ln>
                          <a:solidFill>
                            <a:schemeClr val="accent6"/>
                          </a:solidFill>
                          <a:effectLst/>
                        </a:rPr>
                        <a:t>(%)</a:t>
                      </a:r>
                      <a:endParaRPr kumimoji="0" lang="en-GB" altLang="en-US" sz="1400" b="1" i="0" u="none" strike="noStrike" cap="none" normalizeH="0" baseline="0" dirty="0">
                        <a:ln>
                          <a:noFill/>
                        </a:ln>
                        <a:solidFill>
                          <a:schemeClr val="accent6"/>
                        </a:solidFill>
                        <a:effectLst/>
                        <a:latin typeface="Arial" pitchFamily="34" charset="0"/>
                        <a:ea typeface="ＭＳ Ｐゴシック" pitchFamily="34" charset="-128"/>
                        <a:cs typeface="Arial" pitchFamily="34" charset="0"/>
                      </a:endParaRPr>
                    </a:p>
                  </a:txBody>
                  <a:tcPr marL="54000" marR="0" marT="0" marB="46800" anchor="ctr" horzOverflow="overflow">
                    <a:lnL>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u="none" strike="noStrike" cap="none" normalizeH="0" baseline="0" dirty="0">
                          <a:ln>
                            <a:noFill/>
                          </a:ln>
                          <a:solidFill>
                            <a:schemeClr val="accent1"/>
                          </a:solidFill>
                          <a:effectLst/>
                        </a:rPr>
                        <a:t>n/N </a:t>
                      </a:r>
                      <a:endParaRPr kumimoji="0" lang="en-GB" altLang="en-US" sz="1400" b="1" i="0" u="none" strike="noStrike" cap="none" normalizeH="0" baseline="0" dirty="0">
                        <a:ln>
                          <a:noFill/>
                        </a:ln>
                        <a:solidFill>
                          <a:schemeClr val="accent1"/>
                        </a:solidFill>
                        <a:effectLst/>
                        <a:latin typeface="Arial" pitchFamily="34" charset="0"/>
                        <a:ea typeface="ＭＳ Ｐゴシック" pitchFamily="34" charset="-128"/>
                        <a:cs typeface="Arial" pitchFamily="34" charset="0"/>
                      </a:endParaRPr>
                    </a:p>
                  </a:txBody>
                  <a:tcPr marL="54000" marR="0" marT="0" marB="46800" anchor="ctr" horzOverflow="overflow">
                    <a:lnL>
                      <a:noFill/>
                    </a:lnL>
                    <a:lnR>
                      <a:noFill/>
                    </a:lnR>
                    <a:lnT w="12700" cmpd="sng">
                      <a:noFill/>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u="none" strike="noStrike" cap="none" normalizeH="0" baseline="0" dirty="0">
                          <a:ln>
                            <a:noFill/>
                          </a:ln>
                          <a:solidFill>
                            <a:schemeClr val="accent1"/>
                          </a:solidFill>
                          <a:effectLst/>
                        </a:rPr>
                        <a:t>(%)</a:t>
                      </a:r>
                      <a:endParaRPr kumimoji="0" lang="en-GB" altLang="en-US" sz="1400" b="1" i="0" u="none" strike="noStrike" cap="none" normalizeH="0" baseline="0" dirty="0">
                        <a:ln>
                          <a:noFill/>
                        </a:ln>
                        <a:solidFill>
                          <a:schemeClr val="accent1"/>
                        </a:solidFill>
                        <a:effectLst/>
                        <a:latin typeface="Arial" pitchFamily="34" charset="0"/>
                        <a:ea typeface="ＭＳ Ｐゴシック" pitchFamily="34" charset="-128"/>
                        <a:cs typeface="Arial" pitchFamily="34" charset="0"/>
                      </a:endParaRPr>
                    </a:p>
                  </a:txBody>
                  <a:tcPr marL="54000" marR="0" marT="0" marB="46800" anchor="ctr" horzOverflow="overflow">
                    <a:lnL>
                      <a:noFill/>
                    </a:lnL>
                    <a:lnR w="12700" cmpd="sng">
                      <a:noFill/>
                    </a:lnR>
                    <a:lnT w="12700" cmpd="sng">
                      <a:noFill/>
                    </a:lnT>
                    <a:lnB w="12700" cap="flat" cmpd="sng" algn="ctr">
                      <a:solidFill>
                        <a:schemeClr val="tx1"/>
                      </a:solidFill>
                      <a:prstDash val="solid"/>
                      <a:round/>
                      <a:headEnd type="none" w="med" len="med"/>
                      <a:tailEnd type="none" w="med" len="med"/>
                    </a:lnB>
                    <a:solidFill>
                      <a:schemeClr val="bg2">
                        <a:lumMod val="20000"/>
                        <a:lumOff val="80000"/>
                      </a:schemeClr>
                    </a:solidFill>
                  </a:tcPr>
                </a:tc>
                <a:tc vMerge="1">
                  <a:txBody>
                    <a:bodyPr/>
                    <a:lstStyle/>
                    <a:p>
                      <a:endParaRPr lang="en-GB"/>
                    </a:p>
                  </a:txBody>
                  <a:tcPr/>
                </a:tc>
                <a:tc vMerge="1">
                  <a:txBody>
                    <a:bodyPr/>
                    <a:lstStyle/>
                    <a:p>
                      <a:endParaRPr lang="en-GB"/>
                    </a:p>
                  </a:txBody>
                  <a:tcPr/>
                </a:tc>
                <a:extLst>
                  <a:ext uri="{0D108BD9-81ED-4DB2-BD59-A6C34878D82A}">
                    <a16:rowId xmlns="" xmlns:a16="http://schemas.microsoft.com/office/drawing/2014/main" val="10001"/>
                  </a:ext>
                </a:extLst>
              </a:tr>
              <a:tr h="283278">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dirty="0">
                        <a:ln>
                          <a:noFill/>
                        </a:ln>
                        <a:solidFill>
                          <a:schemeClr val="tx1"/>
                        </a:solidFill>
                        <a:effectLst/>
                        <a:latin typeface="+mj-lt"/>
                        <a:ea typeface="ＭＳ Ｐゴシック" pitchFamily="34" charset="-128"/>
                        <a:cs typeface="Arial" pitchFamily="34" charset="0"/>
                      </a:endParaRPr>
                    </a:p>
                  </a:txBody>
                  <a:tcPr marL="54000" marR="0" marT="0" marB="0" anchor="ctr" horzOverflow="overflow">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cap="none" normalizeH="0" baseline="0" dirty="0">
                          <a:ln>
                            <a:noFill/>
                          </a:ln>
                          <a:solidFill>
                            <a:schemeClr val="tx1"/>
                          </a:solidFill>
                          <a:effectLst/>
                          <a:latin typeface="+mn-lt"/>
                          <a:ea typeface="ＭＳ Ｐゴシック" pitchFamily="34" charset="-128"/>
                          <a:cs typeface="Arial" pitchFamily="34" charset="0"/>
                        </a:rPr>
                        <a:t>Overall</a:t>
                      </a:r>
                    </a:p>
                  </a:txBody>
                  <a:tcPr marL="54000" marR="54000" marT="45684" marB="45684" anchor="ctr" horzOverflow="overflow">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1,449/7,125</a:t>
                      </a:r>
                    </a:p>
                  </a:txBody>
                  <a:tcPr marL="54000" marR="54000" marT="46763" marB="46763" anchor="ctr" horzOverflow="overflow">
                    <a:lnT w="12700" cap="flat" cmpd="sng" algn="ctr">
                      <a:solidFill>
                        <a:schemeClr val="tx1"/>
                      </a:solidFill>
                      <a:prstDash val="solid"/>
                      <a:round/>
                      <a:headEnd type="none" w="med" len="med"/>
                      <a:tailEnd type="none" w="med" len="med"/>
                    </a:lnT>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20.3</a:t>
                      </a:r>
                    </a:p>
                  </a:txBody>
                  <a:tcPr marL="54000" marR="54000" marT="46763" marB="46763" anchor="ctr" horzOverflow="overflow">
                    <a:lnT w="12700" cap="flat" cmpd="sng" algn="ctr">
                      <a:solidFill>
                        <a:schemeClr val="tx1"/>
                      </a:solidFill>
                      <a:prstDash val="solid"/>
                      <a:round/>
                      <a:headEnd type="none" w="med" len="med"/>
                      <a:tailEnd type="none" w="med" len="med"/>
                    </a:lnT>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1,475/7,111</a:t>
                      </a:r>
                    </a:p>
                  </a:txBody>
                  <a:tcPr marL="54000" marR="54000" marT="46763" marB="46763" anchor="ctr" horzOverflow="overflow">
                    <a:lnT w="12700" cap="flat" cmpd="sng" algn="ctr">
                      <a:solidFill>
                        <a:schemeClr val="tx1"/>
                      </a:solidFill>
                      <a:prstDash val="solid"/>
                      <a:round/>
                      <a:headEnd type="none" w="med" len="med"/>
                      <a:tailEnd type="none" w="med" len="med"/>
                    </a:lnT>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20.7</a:t>
                      </a:r>
                    </a:p>
                  </a:txBody>
                  <a:tcPr marL="54000" marR="54000" marT="46763" marB="46763" anchor="ctr" horzOverflow="overflow">
                    <a:lnT w="12700" cap="flat" cmpd="sng" algn="ctr">
                      <a:solidFill>
                        <a:schemeClr val="tx1"/>
                      </a:solidFill>
                      <a:prstDash val="solid"/>
                      <a:round/>
                      <a:headEnd type="none" w="med" len="med"/>
                      <a:tailEnd type="none" w="med" len="med"/>
                    </a:lnT>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endParaRPr>
                    </a:p>
                  </a:txBody>
                  <a:tcPr marL="54000" marR="54000" marT="46800" marB="46800" anchor="ctr" horzOverflow="overflow">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100" b="0" i="0" u="none" strike="noStrike" cap="none" normalizeH="0" baseline="0" dirty="0">
                        <a:ln>
                          <a:noFill/>
                        </a:ln>
                        <a:solidFill>
                          <a:schemeClr val="tx1"/>
                        </a:solidFill>
                        <a:effectLst/>
                        <a:latin typeface="+mj-lt"/>
                        <a:ea typeface="ＭＳ Ｐゴシック" pitchFamily="34" charset="-128"/>
                        <a:cs typeface="Arial" pitchFamily="34" charset="0"/>
                      </a:endParaRPr>
                    </a:p>
                  </a:txBody>
                  <a:tcPr marL="54000" marR="54000" marT="46800" marB="46800" anchor="ctr" horzOverflow="overflow">
                    <a:solidFill>
                      <a:srgbClr val="000000">
                        <a:alpha val="20000"/>
                      </a:srgbClr>
                    </a:solidFill>
                  </a:tcPr>
                </a:tc>
                <a:extLst>
                  <a:ext uri="{0D108BD9-81ED-4DB2-BD59-A6C34878D82A}">
                    <a16:rowId xmlns="" xmlns:a16="http://schemas.microsoft.com/office/drawing/2014/main" val="10002"/>
                  </a:ext>
                </a:extLst>
              </a:tr>
              <a:tr h="605018">
                <a:tc>
                  <a:txBody>
                    <a:bodyPr/>
                    <a:lstStyle/>
                    <a:p>
                      <a:pPr marL="1588" marR="0" lvl="0" indent="0" algn="l" defTabSz="914400" rtl="0" eaLnBrk="0" fontAlgn="base" latinLnBrk="0" hangingPunct="0">
                        <a:lnSpc>
                          <a:spcPct val="100000"/>
                        </a:lnSpc>
                        <a:spcBef>
                          <a:spcPct val="0"/>
                        </a:spcBef>
                        <a:spcAft>
                          <a:spcPct val="0"/>
                        </a:spcAft>
                        <a:buClrTx/>
                        <a:buSzTx/>
                        <a:buFontTx/>
                        <a:buNone/>
                        <a:tabLst/>
                        <a:defRPr/>
                      </a:pPr>
                      <a:r>
                        <a:rPr lang="de-DE" sz="1100" b="0" dirty="0" err="1">
                          <a:solidFill>
                            <a:schemeClr val="tx1"/>
                          </a:solidFill>
                          <a:latin typeface="+mj-lt"/>
                        </a:rPr>
                        <a:t>CrCl</a:t>
                      </a:r>
                      <a:r>
                        <a:rPr lang="de-DE" sz="1100" b="0" dirty="0">
                          <a:solidFill>
                            <a:schemeClr val="tx1"/>
                          </a:solidFill>
                          <a:latin typeface="+mj-lt"/>
                        </a:rPr>
                        <a:t>,</a:t>
                      </a:r>
                      <a:r>
                        <a:rPr lang="de-DE" sz="1100" b="0" baseline="0" dirty="0">
                          <a:solidFill>
                            <a:schemeClr val="tx1"/>
                          </a:solidFill>
                          <a:latin typeface="+mj-lt"/>
                        </a:rPr>
                        <a:t> </a:t>
                      </a:r>
                      <a:r>
                        <a:rPr lang="de-DE" sz="1100" b="0" baseline="0" dirty="0" err="1">
                          <a:solidFill>
                            <a:schemeClr val="tx1"/>
                          </a:solidFill>
                          <a:latin typeface="+mj-lt"/>
                        </a:rPr>
                        <a:t>mL</a:t>
                      </a:r>
                      <a:r>
                        <a:rPr lang="de-DE" sz="1100" b="0" baseline="0" dirty="0">
                          <a:solidFill>
                            <a:schemeClr val="tx1"/>
                          </a:solidFill>
                          <a:latin typeface="+mj-lt"/>
                        </a:rPr>
                        <a:t>/min</a:t>
                      </a:r>
                      <a:endParaRPr lang="de-DE" sz="1100" b="0" dirty="0">
                        <a:solidFill>
                          <a:schemeClr val="tx1"/>
                        </a:solidFill>
                        <a:latin typeface="+mj-lt"/>
                      </a:endParaRPr>
                    </a:p>
                  </a:txBody>
                  <a:tcPr marL="54000" marR="0" marT="0" marB="0" anchor="ctr" horzOverflow="overflow">
                    <a:lnB>
                      <a:noFill/>
                    </a:lnB>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j-lt"/>
                          <a:ea typeface="ＭＳ Ｐゴシック" pitchFamily="34" charset="-128"/>
                          <a:cs typeface="Arial" pitchFamily="34" charset="0"/>
                        </a:rPr>
                        <a:t>&lt;50</a:t>
                      </a:r>
                    </a:p>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j-lt"/>
                          <a:ea typeface="ＭＳ Ｐゴシック" pitchFamily="34" charset="-128"/>
                          <a:cs typeface="Arial" pitchFamily="34" charset="0"/>
                        </a:rPr>
                        <a:t>50-80</a:t>
                      </a:r>
                    </a:p>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j-lt"/>
                          <a:ea typeface="ＭＳ Ｐゴシック" pitchFamily="34" charset="-128"/>
                          <a:cs typeface="Arial" pitchFamily="34" charset="0"/>
                        </a:rPr>
                        <a:t>&gt;80</a:t>
                      </a:r>
                    </a:p>
                  </a:txBody>
                  <a:tcPr marL="54000" marR="54000" marT="46800" marB="46800" anchor="ctr" horzOverflow="overflow">
                    <a:lnB>
                      <a:noFill/>
                    </a:lnB>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342</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719</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388</a:t>
                      </a:r>
                    </a:p>
                  </a:txBody>
                  <a:tcPr marL="54000" marR="54000" marT="46800" marB="46800" anchor="ctr" horzOverflow="overflow">
                    <a:lnB>
                      <a:noFill/>
                    </a:lnB>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23.2</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21.1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17.4</a:t>
                      </a:r>
                    </a:p>
                  </a:txBody>
                  <a:tcPr marL="54000" marR="54000" marT="46800" marB="46800" anchor="ctr" horzOverflow="overflow">
                    <a:lnB>
                      <a:noFill/>
                    </a:lnB>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336</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725</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412</a:t>
                      </a:r>
                    </a:p>
                  </a:txBody>
                  <a:tcPr marL="54000" marR="54000" marT="46800" marB="46800" anchor="ctr" horzOverflow="overflow">
                    <a:lnB>
                      <a:noFill/>
                    </a:lnB>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22.4</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21.9</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kern="1200" cap="none" normalizeH="0" baseline="0" dirty="0">
                          <a:ln>
                            <a:noFill/>
                          </a:ln>
                          <a:solidFill>
                            <a:schemeClr val="tx1"/>
                          </a:solidFill>
                          <a:effectLst/>
                          <a:latin typeface="+mn-lt"/>
                          <a:ea typeface="ＭＳ Ｐゴシック" pitchFamily="34" charset="-128"/>
                          <a:cs typeface="Arial" pitchFamily="34" charset="0"/>
                        </a:rPr>
                        <a:t>18.0</a:t>
                      </a:r>
                    </a:p>
                  </a:txBody>
                  <a:tcPr marL="54000" marR="54000" marT="46800" marB="46800" anchor="ctr" horzOverflow="overflow">
                    <a:lnB>
                      <a:noFill/>
                    </a:lnB>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sz="1100" b="0" i="0" u="none" strike="noStrike" kern="1200" cap="none" normalizeH="0" baseline="0" dirty="0">
                        <a:ln>
                          <a:noFill/>
                        </a:ln>
                        <a:solidFill>
                          <a:schemeClr val="tx1"/>
                        </a:solidFill>
                        <a:effectLst/>
                        <a:latin typeface="+mn-lt"/>
                        <a:ea typeface="ＭＳ Ｐゴシック" pitchFamily="34" charset="-128"/>
                        <a:cs typeface="Arial" pitchFamily="34" charset="0"/>
                      </a:endParaRPr>
                    </a:p>
                  </a:txBody>
                  <a:tcPr marL="54000" marR="54000" marT="46800" marB="46800" anchor="ctr" horzOverflow="overflow">
                    <a:lnB>
                      <a:noFill/>
                    </a:lnB>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0.74</a:t>
                      </a:r>
                    </a:p>
                  </a:txBody>
                  <a:tcPr marL="54000" marR="54000" marT="46800" marB="46800" anchor="ctr" horzOverflow="overflow">
                    <a:lnB>
                      <a:noFill/>
                    </a:lnB>
                    <a:noFill/>
                  </a:tcPr>
                </a:tc>
                <a:extLst>
                  <a:ext uri="{0D108BD9-81ED-4DB2-BD59-A6C34878D82A}">
                    <a16:rowId xmlns="" xmlns:a16="http://schemas.microsoft.com/office/drawing/2014/main" val="10003"/>
                  </a:ext>
                </a:extLst>
              </a:tr>
              <a:tr h="605018">
                <a:tc>
                  <a:txBody>
                    <a:bodyPr/>
                    <a:lstStyle/>
                    <a:p>
                      <a:pPr marL="1588" marR="0" lvl="0" indent="0" algn="l" defTabSz="914400" rtl="0" eaLnBrk="0" fontAlgn="base" latinLnBrk="0" hangingPunct="0">
                        <a:lnSpc>
                          <a:spcPct val="100000"/>
                        </a:lnSpc>
                        <a:spcBef>
                          <a:spcPct val="0"/>
                        </a:spcBef>
                        <a:spcAft>
                          <a:spcPct val="0"/>
                        </a:spcAft>
                        <a:buClrTx/>
                        <a:buSzTx/>
                        <a:buFontTx/>
                        <a:buNone/>
                        <a:tabLst/>
                        <a:defRPr/>
                      </a:pPr>
                      <a:r>
                        <a:rPr lang="de-DE" sz="1100" b="0" dirty="0">
                          <a:solidFill>
                            <a:schemeClr val="tx1"/>
                          </a:solidFill>
                          <a:latin typeface="+mj-lt"/>
                        </a:rPr>
                        <a:t>HF</a:t>
                      </a:r>
                    </a:p>
                  </a:txBody>
                  <a:tcPr marL="54000" marR="0" marT="0" marB="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Yes</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859</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19.4</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864</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19.4</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algn="ctr"/>
                      <a:endParaRPr lang="de-DE" sz="1100" b="0" dirty="0">
                        <a:solidFill>
                          <a:schemeClr val="tx1"/>
                        </a:solidFill>
                        <a:latin typeface="+mn-lt"/>
                      </a:endParaRP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0.59</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extLst>
                  <a:ext uri="{0D108BD9-81ED-4DB2-BD59-A6C34878D82A}">
                    <a16:rowId xmlns="" xmlns:a16="http://schemas.microsoft.com/office/drawing/2014/main" val="10004"/>
                  </a:ext>
                </a:extLst>
              </a:tr>
              <a:tr h="605018">
                <a:tc>
                  <a:txBody>
                    <a:bodyPr/>
                    <a:lstStyle/>
                    <a:p>
                      <a:pPr marL="1588" marR="0" lvl="0" indent="0" algn="l" defTabSz="914400" rtl="0" eaLnBrk="0" fontAlgn="base" latinLnBrk="0" hangingPunct="0">
                        <a:lnSpc>
                          <a:spcPct val="100000"/>
                        </a:lnSpc>
                        <a:spcBef>
                          <a:spcPct val="0"/>
                        </a:spcBef>
                        <a:spcAft>
                          <a:spcPct val="0"/>
                        </a:spcAft>
                        <a:buClrTx/>
                        <a:buSzTx/>
                        <a:buFontTx/>
                        <a:buNone/>
                        <a:tabLst/>
                        <a:defRPr/>
                      </a:pPr>
                      <a:r>
                        <a:rPr lang="en-GB" altLang="en-US" sz="1100" b="0" dirty="0">
                          <a:solidFill>
                            <a:schemeClr val="tx1"/>
                          </a:solidFill>
                          <a:latin typeface="+mj-lt"/>
                        </a:rPr>
                        <a:t>Hypertension</a:t>
                      </a:r>
                      <a:endParaRPr kumimoji="0" lang="en-GB" altLang="en-US" sz="1100" b="0" i="0" u="none" strike="noStrike" cap="none" normalizeH="0" baseline="0" dirty="0">
                        <a:ln>
                          <a:noFill/>
                        </a:ln>
                        <a:solidFill>
                          <a:schemeClr val="tx1"/>
                        </a:solidFill>
                        <a:effectLst/>
                        <a:latin typeface="+mj-lt"/>
                        <a:ea typeface="ＭＳ Ｐゴシック" pitchFamily="34" charset="-128"/>
                        <a:cs typeface="Arial" pitchFamily="34" charset="0"/>
                      </a:endParaRPr>
                    </a:p>
                  </a:txBody>
                  <a:tcPr marL="54000" marR="0" marT="0" marB="0"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Yes</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1,322</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20.4</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1,323</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20.6</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p>
                      <a:pPr algn="ctr"/>
                      <a:endParaRPr lang="de-DE" sz="1100" b="0" dirty="0">
                        <a:solidFill>
                          <a:schemeClr val="tx1"/>
                        </a:solidFill>
                        <a:latin typeface="+mn-lt"/>
                      </a:endParaRP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0.18</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605018">
                <a:tc>
                  <a:txBody>
                    <a:bodyPr/>
                    <a:lstStyle/>
                    <a:p>
                      <a:r>
                        <a:rPr lang="en-US" sz="1100" dirty="0">
                          <a:latin typeface="+mj-lt"/>
                        </a:rPr>
                        <a:t>Age, years</a:t>
                      </a:r>
                    </a:p>
                  </a:txBody>
                  <a:tcPr marL="54000" marR="0" marT="0" marB="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marL="8890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&lt;65</a:t>
                      </a:r>
                    </a:p>
                    <a:p>
                      <a:pPr marL="8890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65-75</a:t>
                      </a:r>
                    </a:p>
                    <a:p>
                      <a:pPr marL="8890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sym typeface="Symbol"/>
                        </a:rPr>
                        <a:t>&gt;75</a:t>
                      </a:r>
                      <a:endParaRPr kumimoji="0" lang="en-US" sz="1100" u="none" strike="noStrike" kern="1200" cap="none" normalizeH="0" baseline="0" dirty="0">
                        <a:ln>
                          <a:noFill/>
                        </a:ln>
                        <a:solidFill>
                          <a:schemeClr val="tx1"/>
                        </a:solidFill>
                        <a:effectLst/>
                        <a:latin typeface="+mj-lt"/>
                        <a:ea typeface="ＭＳ Ｐゴシック" pitchFamily="34" charset="-128"/>
                        <a:cs typeface="+mn-cs"/>
                      </a:endParaRP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260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556</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633</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15.8</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20.0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23.4</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241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541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693</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14.6</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19.5</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u="none" strike="noStrike" kern="1200" cap="none" normalizeH="0" baseline="0" dirty="0">
                          <a:ln>
                            <a:noFill/>
                          </a:ln>
                          <a:solidFill>
                            <a:schemeClr val="tx1"/>
                          </a:solidFill>
                          <a:effectLst/>
                          <a:latin typeface="+mj-lt"/>
                          <a:ea typeface="ＭＳ Ｐゴシック" pitchFamily="34" charset="-128"/>
                          <a:cs typeface="+mn-cs"/>
                        </a:rPr>
                        <a:t>25.8</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tc>
                  <a:txBody>
                    <a:bodyPr/>
                    <a:lstStyle/>
                    <a:p>
                      <a:pPr algn="ctr"/>
                      <a:endParaRPr lang="de-DE" sz="1100" dirty="0">
                        <a:solidFill>
                          <a:schemeClr val="tx1"/>
                        </a:solidFill>
                        <a:latin typeface="+mj-lt"/>
                      </a:endParaRP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0.12</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rgbClr val="000000">
                        <a:alpha val="20000"/>
                      </a:srgbClr>
                    </a:solidFill>
                  </a:tcPr>
                </a:tc>
                <a:extLst>
                  <a:ext uri="{0D108BD9-81ED-4DB2-BD59-A6C34878D82A}">
                    <a16:rowId xmlns="" xmlns:a16="http://schemas.microsoft.com/office/drawing/2014/main" val="10006"/>
                  </a:ext>
                </a:extLst>
              </a:tr>
              <a:tr h="605018">
                <a:tc>
                  <a:txBody>
                    <a:bodyPr/>
                    <a:lstStyle/>
                    <a:p>
                      <a:pPr marL="1588"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100" b="0" u="none" strike="noStrike" cap="none" normalizeH="0" baseline="0" dirty="0">
                          <a:ln>
                            <a:noFill/>
                          </a:ln>
                          <a:solidFill>
                            <a:schemeClr val="tx1"/>
                          </a:solidFill>
                          <a:effectLst/>
                          <a:latin typeface="+mj-lt"/>
                        </a:rPr>
                        <a:t>Diabetes</a:t>
                      </a:r>
                    </a:p>
                  </a:txBody>
                  <a:tcPr marL="54000" marR="0" marT="0" marB="0"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Yes</a:t>
                      </a: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596</a:t>
                      </a:r>
                    </a:p>
                  </a:txBody>
                  <a:tcPr marL="576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21.2</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582</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20.3</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tc>
                  <a:txBody>
                    <a:bodyPr/>
                    <a:lstStyle/>
                    <a:p>
                      <a:pPr algn="l"/>
                      <a:endParaRPr lang="de-DE" sz="1100" b="0" dirty="0">
                        <a:solidFill>
                          <a:schemeClr val="tx1"/>
                        </a:solidFill>
                        <a:latin typeface="+mn-lt"/>
                      </a:endParaRPr>
                    </a:p>
                  </a:txBody>
                  <a:tcPr marL="54000" marR="54000" marT="46800" marB="46800" anchor="ctr" horzOverflow="overflow">
                    <a:lnL>
                      <a:noFill/>
                    </a:lnL>
                    <a:lnR>
                      <a:noFill/>
                    </a:lnR>
                    <a:lnT>
                      <a:noFill/>
                    </a:lnT>
                    <a:lnB>
                      <a:noFill/>
                    </a:lnB>
                    <a:lnTlToBr w="12700" cmpd="sng">
                      <a:noFill/>
                      <a:prstDash val="solid"/>
                    </a:lnTlToBr>
                    <a:lnBlToTr w="12700" cmpd="sng">
                      <a:noFill/>
                      <a:prstDash val="solid"/>
                    </a:lnBlToTr>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0.14</a:t>
                      </a:r>
                    </a:p>
                  </a:txBody>
                  <a:tcPr marL="54000" marR="54000" marT="46763" marB="46763" anchor="ctr" horzOverflow="overflow">
                    <a:lnL>
                      <a:noFill/>
                    </a:lnL>
                    <a:lnR>
                      <a:noFill/>
                    </a:lnR>
                    <a:lnT>
                      <a:noFill/>
                    </a:lnT>
                    <a:lnB>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605018">
                <a:tc>
                  <a:txBody>
                    <a:bodyPr/>
                    <a:lstStyle/>
                    <a:p>
                      <a:pPr marL="1588"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100" b="0" u="none" strike="noStrike" cap="none" normalizeH="0" baseline="0" dirty="0">
                          <a:ln>
                            <a:noFill/>
                          </a:ln>
                          <a:solidFill>
                            <a:schemeClr val="tx1"/>
                          </a:solidFill>
                          <a:effectLst/>
                          <a:latin typeface="+mj-lt"/>
                        </a:rPr>
                        <a:t>Prior stroke/</a:t>
                      </a:r>
                      <a:br>
                        <a:rPr kumimoji="0" lang="en-GB" altLang="en-US" sz="1100" b="0" u="none" strike="noStrike" cap="none" normalizeH="0" baseline="0" dirty="0">
                          <a:ln>
                            <a:noFill/>
                          </a:ln>
                          <a:solidFill>
                            <a:schemeClr val="tx1"/>
                          </a:solidFill>
                          <a:effectLst/>
                          <a:latin typeface="+mj-lt"/>
                        </a:rPr>
                      </a:br>
                      <a:r>
                        <a:rPr kumimoji="0" lang="en-GB" altLang="en-US" sz="1100" b="0" u="none" strike="noStrike" cap="none" normalizeH="0" baseline="0" dirty="0">
                          <a:ln>
                            <a:noFill/>
                          </a:ln>
                          <a:solidFill>
                            <a:schemeClr val="tx1"/>
                          </a:solidFill>
                          <a:effectLst/>
                          <a:latin typeface="+mj-lt"/>
                        </a:rPr>
                        <a:t>TIA/Non-CNS SE</a:t>
                      </a:r>
                    </a:p>
                  </a:txBody>
                  <a:tcPr marL="54000" marR="0" marT="0" marB="0"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Yes</a:t>
                      </a:r>
                    </a:p>
                    <a:p>
                      <a:pPr marL="8890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u="none" strike="noStrike" cap="none" normalizeH="0" baseline="0" dirty="0">
                          <a:ln>
                            <a:noFill/>
                          </a:ln>
                          <a:solidFill>
                            <a:schemeClr val="tx1"/>
                          </a:solidFill>
                          <a:effectLst/>
                          <a:latin typeface="+mj-lt"/>
                        </a:rPr>
                        <a:t>No</a:t>
                      </a:r>
                      <a:endParaRPr kumimoji="0" lang="en-GB" altLang="en-US" sz="1100" b="1" i="0" u="none" strike="noStrike" cap="none" normalizeH="0" baseline="0" dirty="0">
                        <a:ln>
                          <a:noFill/>
                        </a:ln>
                        <a:solidFill>
                          <a:schemeClr val="tx1"/>
                        </a:solidFill>
                        <a:effectLst/>
                        <a:latin typeface="+mj-lt"/>
                        <a:ea typeface="ＭＳ Ｐゴシック" pitchFamily="34" charset="-128"/>
                        <a:cs typeface="Arial" pitchFamily="34" charset="0"/>
                      </a:endParaRPr>
                    </a:p>
                  </a:txBody>
                  <a:tcPr marL="54000" marR="54000" marT="46800" marB="46800"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739</a:t>
                      </a:r>
                    </a:p>
                  </a:txBody>
                  <a:tcPr marL="57600" marR="54000" marT="46763" marB="46763"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19.0</a:t>
                      </a:r>
                    </a:p>
                  </a:txBody>
                  <a:tcPr marL="54000" marR="54000" marT="46763" marB="46763"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723</a:t>
                      </a:r>
                    </a:p>
                  </a:txBody>
                  <a:tcPr marL="54000" marR="54000" marT="46719" marB="46719"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18.5</a:t>
                      </a:r>
                    </a:p>
                  </a:txBody>
                  <a:tcPr marL="54000" marR="54000" marT="46763" marB="46763"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tc>
                  <a:txBody>
                    <a:bodyPr/>
                    <a:lstStyle/>
                    <a:p>
                      <a:pPr algn="l"/>
                      <a:endParaRPr lang="de-DE" sz="1100" b="0" dirty="0">
                        <a:solidFill>
                          <a:schemeClr val="tx1"/>
                        </a:solidFill>
                        <a:latin typeface="+mn-lt"/>
                      </a:endParaRPr>
                    </a:p>
                  </a:txBody>
                  <a:tcPr marL="54000" marR="54000" marT="46800" marB="46800" anchor="ctr" horzOverflow="overflow">
                    <a:lnL>
                      <a:noFill/>
                    </a:lnL>
                    <a:lnR>
                      <a:noFill/>
                    </a:lnR>
                    <a:lnT>
                      <a:noFill/>
                    </a:lnT>
                    <a:lnB w="12700" cmpd="sng">
                      <a:noFill/>
                    </a:lnB>
                    <a:lnTlToBr w="12700" cmpd="sng">
                      <a:noFill/>
                      <a:prstDash val="solid"/>
                    </a:lnTlToBr>
                    <a:lnBlToTr w="12700" cmpd="sng">
                      <a:noFill/>
                      <a:prstDash val="solid"/>
                    </a:lnBlToTr>
                    <a:solidFill>
                      <a:schemeClr val="bg1"/>
                    </a:solidFill>
                  </a:tcPr>
                </a:tc>
                <a:tc>
                  <a:txBody>
                    <a:bodyPr/>
                    <a:lstStyle>
                      <a:lvl1pPr eaLnBrk="0" hangingPunct="0">
                        <a:spcAft>
                          <a:spcPct val="35000"/>
                        </a:spcAft>
                        <a:buClr>
                          <a:srgbClr val="EC008C"/>
                        </a:buClr>
                        <a:defRPr sz="2000">
                          <a:solidFill>
                            <a:schemeClr val="bg1"/>
                          </a:solidFill>
                          <a:latin typeface="Arial" pitchFamily="34" charset="0"/>
                          <a:ea typeface="ＭＳ Ｐゴシック" pitchFamily="34" charset="-128"/>
                        </a:defRPr>
                      </a:lvl1pPr>
                      <a:lvl2pPr marL="742950" indent="-285750" eaLnBrk="0" hangingPunct="0">
                        <a:spcAft>
                          <a:spcPct val="35000"/>
                        </a:spcAft>
                        <a:buClr>
                          <a:srgbClr val="EC008C"/>
                        </a:buClr>
                        <a:defRPr>
                          <a:solidFill>
                            <a:schemeClr val="bg1"/>
                          </a:solidFill>
                          <a:latin typeface="Arial" pitchFamily="34" charset="0"/>
                          <a:ea typeface="Arial" pitchFamily="34" charset="0"/>
                          <a:cs typeface="Arial" pitchFamily="34" charset="0"/>
                        </a:defRPr>
                      </a:lvl2pPr>
                      <a:lvl3pPr marL="1143000" indent="-228600" eaLnBrk="0" hangingPunct="0">
                        <a:spcAft>
                          <a:spcPct val="35000"/>
                        </a:spcAft>
                        <a:buClr>
                          <a:srgbClr val="EC008C"/>
                        </a:buClr>
                        <a:defRPr sz="2000">
                          <a:solidFill>
                            <a:schemeClr val="bg1"/>
                          </a:solidFill>
                          <a:latin typeface="Arial" pitchFamily="34" charset="0"/>
                          <a:ea typeface="Arial" pitchFamily="34" charset="0"/>
                          <a:cs typeface="Arial" pitchFamily="34" charset="0"/>
                        </a:defRPr>
                      </a:lvl3pPr>
                      <a:lvl4pPr marL="16002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4pPr>
                      <a:lvl5pPr marL="2057400" indent="-228600" eaLnBrk="0" hangingPunct="0">
                        <a:spcAft>
                          <a:spcPct val="35000"/>
                        </a:spcAft>
                        <a:buClr>
                          <a:srgbClr val="EC008C"/>
                        </a:buClr>
                        <a:defRPr sz="1400">
                          <a:solidFill>
                            <a:schemeClr val="bg1"/>
                          </a:solidFill>
                          <a:latin typeface="Arial" pitchFamily="34" charset="0"/>
                          <a:ea typeface="Arial" pitchFamily="34" charset="0"/>
                          <a:cs typeface="Arial" pitchFamily="34" charset="0"/>
                        </a:defRPr>
                      </a:lvl5pPr>
                      <a:lvl6pPr marL="25146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6pPr>
                      <a:lvl7pPr marL="29718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7pPr>
                      <a:lvl8pPr marL="34290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8pPr>
                      <a:lvl9pPr marL="3886200" indent="-228600" eaLnBrk="0" fontAlgn="base" hangingPunct="0">
                        <a:spcBef>
                          <a:spcPct val="0"/>
                        </a:spcBef>
                        <a:spcAft>
                          <a:spcPct val="35000"/>
                        </a:spcAft>
                        <a:buClr>
                          <a:srgbClr val="EC008C"/>
                        </a:buClr>
                        <a:defRPr sz="1400">
                          <a:solidFill>
                            <a:schemeClr val="bg1"/>
                          </a:solidFill>
                          <a:latin typeface="Arial" pitchFamily="34" charset="0"/>
                          <a:ea typeface="Arial" pitchFamily="34" charset="0"/>
                          <a:cs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mn-lt"/>
                          <a:ea typeface="ＭＳ Ｐゴシック" pitchFamily="34" charset="-128"/>
                          <a:cs typeface="Arial" pitchFamily="34" charset="0"/>
                        </a:rPr>
                        <a:t>0.12</a:t>
                      </a:r>
                    </a:p>
                  </a:txBody>
                  <a:tcPr marL="54000" marR="54000" marT="46763" marB="46763" anchor="ctr" horzOverflow="overflow">
                    <a:lnL>
                      <a:noFill/>
                    </a:lnL>
                    <a:lnR>
                      <a:noFill/>
                    </a:lnR>
                    <a:lnT>
                      <a:noFill/>
                    </a:lnT>
                    <a:lnB w="12700" cmpd="sng">
                      <a:noFill/>
                    </a:lnB>
                    <a:lnTlToBr w="12700" cmpd="sng">
                      <a:noFill/>
                      <a:prstDash val="solid"/>
                    </a:lnTlToBr>
                    <a:lnBlToTr w="12700" cmpd="sng">
                      <a:noFill/>
                      <a:prstDash val="solid"/>
                    </a:lnBlToTr>
                    <a:solidFill>
                      <a:srgbClr val="000000">
                        <a:alpha val="20000"/>
                      </a:srgbClr>
                    </a:solidFill>
                  </a:tcPr>
                </a:tc>
                <a:extLst>
                  <a:ext uri="{0D108BD9-81ED-4DB2-BD59-A6C34878D82A}">
                    <a16:rowId xmlns="" xmlns:a16="http://schemas.microsoft.com/office/drawing/2014/main" val="10008"/>
                  </a:ext>
                </a:extLst>
              </a:tr>
            </a:tbl>
          </a:graphicData>
        </a:graphic>
      </p:graphicFrame>
      <p:graphicFrame>
        <p:nvGraphicFramePr>
          <p:cNvPr id="112" name="Chart 111"/>
          <p:cNvGraphicFramePr/>
          <p:nvPr>
            <p:extLst/>
          </p:nvPr>
        </p:nvGraphicFramePr>
        <p:xfrm>
          <a:off x="6660232" y="1988840"/>
          <a:ext cx="1440160" cy="4753273"/>
        </p:xfrm>
        <a:graphic>
          <a:graphicData uri="http://schemas.openxmlformats.org/drawingml/2006/chart">
            <c:chart xmlns:c="http://schemas.openxmlformats.org/drawingml/2006/chart" xmlns:r="http://schemas.openxmlformats.org/officeDocument/2006/relationships" r:id="rId4"/>
          </a:graphicData>
        </a:graphic>
      </p:graphicFrame>
      <p:sp>
        <p:nvSpPr>
          <p:cNvPr id="26" name="Titel 1"/>
          <p:cNvSpPr>
            <a:spLocks noGrp="1"/>
          </p:cNvSpPr>
          <p:nvPr>
            <p:ph type="title"/>
          </p:nvPr>
        </p:nvSpPr>
        <p:spPr>
          <a:xfrm>
            <a:off x="612000" y="148994"/>
            <a:ext cx="8281175" cy="861774"/>
          </a:xfrm>
        </p:spPr>
        <p:txBody>
          <a:bodyPr/>
          <a:lstStyle/>
          <a:p>
            <a:r>
              <a:rPr lang="en-US" dirty="0"/>
              <a:t>ROCKET AF: Consistent Safety Profile Across </a:t>
            </a:r>
            <a:br>
              <a:rPr lang="en-US" dirty="0"/>
            </a:br>
            <a:r>
              <a:rPr lang="en-US" dirty="0"/>
              <a:t>Co-morbidities for the Multi-morbid AF Patient</a:t>
            </a:r>
            <a:endParaRPr lang="de-DE" altLang="en-US" dirty="0"/>
          </a:p>
        </p:txBody>
      </p:sp>
      <p:sp>
        <p:nvSpPr>
          <p:cNvPr id="27" name="TextBox 3"/>
          <p:cNvSpPr txBox="1"/>
          <p:nvPr/>
        </p:nvSpPr>
        <p:spPr>
          <a:xfrm>
            <a:off x="609600" y="6126560"/>
            <a:ext cx="3952877" cy="615553"/>
          </a:xfrm>
          <a:prstGeom prst="rect">
            <a:avLst/>
          </a:prstGeom>
          <a:noFill/>
        </p:spPr>
        <p:txBody>
          <a:bodyPr wrap="square" lIns="0" tIns="0" rIns="0" bIns="0" rtlCol="0" anchor="b" anchorCtr="0">
            <a:spAutoFit/>
          </a:bodyPr>
          <a:lstStyle/>
          <a:p>
            <a:pPr>
              <a:spcBef>
                <a:spcPct val="50000"/>
              </a:spcBef>
            </a:pPr>
            <a:r>
              <a:rPr lang="en-US" sz="1000" dirty="0">
                <a:solidFill>
                  <a:srgbClr val="000000">
                    <a:lumMod val="65000"/>
                    <a:lumOff val="35000"/>
                  </a:srgbClr>
                </a:solidFill>
                <a:latin typeface="Arial"/>
                <a:ea typeface=""/>
              </a:rPr>
              <a:t>*p-value for interaction </a:t>
            </a:r>
          </a:p>
          <a:p>
            <a:pPr>
              <a:spcBef>
                <a:spcPct val="50000"/>
              </a:spcBef>
            </a:pPr>
            <a:r>
              <a:rPr lang="en-US" sz="1000" dirty="0">
                <a:solidFill>
                  <a:srgbClr val="000000">
                    <a:lumMod val="65000"/>
                    <a:lumOff val="35000"/>
                  </a:srgbClr>
                </a:solidFill>
                <a:latin typeface="Arial"/>
                <a:ea typeface=""/>
              </a:rPr>
              <a:t>ITT= intention-to-treat</a:t>
            </a:r>
          </a:p>
          <a:p>
            <a:pPr>
              <a:spcBef>
                <a:spcPct val="50000"/>
              </a:spcBef>
            </a:pPr>
            <a:r>
              <a:rPr lang="en-US" sz="1000" dirty="0">
                <a:solidFill>
                  <a:srgbClr val="595959"/>
                </a:solidFill>
                <a:latin typeface="Arial"/>
                <a:ea typeface=""/>
              </a:rPr>
              <a:t>Patel MR et al.</a:t>
            </a:r>
            <a:r>
              <a:rPr lang="en-US" sz="1000" i="1" dirty="0">
                <a:solidFill>
                  <a:srgbClr val="595959"/>
                </a:solidFill>
                <a:latin typeface="Arial"/>
                <a:ea typeface=""/>
              </a:rPr>
              <a:t> N </a:t>
            </a:r>
            <a:r>
              <a:rPr lang="en-US" sz="1000" i="1" dirty="0" err="1">
                <a:solidFill>
                  <a:srgbClr val="595959"/>
                </a:solidFill>
                <a:latin typeface="Arial"/>
                <a:ea typeface=""/>
              </a:rPr>
              <a:t>Engl</a:t>
            </a:r>
            <a:r>
              <a:rPr lang="en-US" sz="1000" i="1" dirty="0">
                <a:solidFill>
                  <a:srgbClr val="595959"/>
                </a:solidFill>
                <a:latin typeface="Arial"/>
                <a:ea typeface=""/>
              </a:rPr>
              <a:t> J Med. </a:t>
            </a:r>
            <a:r>
              <a:rPr lang="en-US" sz="1000" dirty="0">
                <a:solidFill>
                  <a:srgbClr val="595959"/>
                </a:solidFill>
                <a:latin typeface="Arial"/>
                <a:ea typeface=""/>
              </a:rPr>
              <a:t>2011;365(10):883–891.</a:t>
            </a:r>
            <a:endParaRPr lang="da-DK" sz="1000" dirty="0">
              <a:solidFill>
                <a:srgbClr val="595959"/>
              </a:solidFill>
              <a:latin typeface="Arial"/>
              <a:ea typeface=""/>
            </a:endParaRPr>
          </a:p>
        </p:txBody>
      </p:sp>
      <p:sp>
        <p:nvSpPr>
          <p:cNvPr id="115" name="TextBox 37"/>
          <p:cNvSpPr txBox="1">
            <a:spLocks noChangeArrowheads="1"/>
          </p:cNvSpPr>
          <p:nvPr/>
        </p:nvSpPr>
        <p:spPr bwMode="auto">
          <a:xfrm>
            <a:off x="6118417" y="6233802"/>
            <a:ext cx="1497044" cy="424732"/>
          </a:xfrm>
          <a:prstGeom prst="rect">
            <a:avLst/>
          </a:prstGeom>
          <a:noFill/>
          <a:ln>
            <a:noFill/>
          </a:ln>
          <a:extLst/>
        </p:spPr>
        <p:txBody>
          <a:bodyPr wrap="square" anchor="t">
            <a:spAutoFit/>
          </a:bodyPr>
          <a:lstStyle>
            <a:lvl1pPr eaLnBrk="0" hangingPunct="0">
              <a:spcAft>
                <a:spcPct val="35000"/>
              </a:spcAft>
              <a:buClr>
                <a:srgbClr val="EC008C"/>
              </a:buClr>
              <a:buChar char="•"/>
              <a:defRPr sz="2400">
                <a:solidFill>
                  <a:schemeClr val="bg1"/>
                </a:solidFill>
                <a:latin typeface="Arial" charset="0"/>
                <a:cs typeface="Arial" charset="0"/>
              </a:defRPr>
            </a:lvl1pPr>
            <a:lvl2pPr marL="742950" indent="-285750" eaLnBrk="0" hangingPunct="0">
              <a:spcAft>
                <a:spcPct val="35000"/>
              </a:spcAft>
              <a:buClr>
                <a:srgbClr val="EC008C"/>
              </a:buClr>
              <a:buChar char="–"/>
              <a:defRPr sz="2000">
                <a:solidFill>
                  <a:schemeClr val="bg1"/>
                </a:solidFill>
                <a:latin typeface="Arial" charset="0"/>
                <a:cs typeface="Arial" charset="0"/>
              </a:defRPr>
            </a:lvl2pPr>
            <a:lvl3pPr marL="1143000" indent="-228600" eaLnBrk="0" hangingPunct="0">
              <a:spcAft>
                <a:spcPct val="35000"/>
              </a:spcAft>
              <a:buClr>
                <a:srgbClr val="EC008C"/>
              </a:buClr>
              <a:buChar char="•"/>
              <a:defRPr>
                <a:solidFill>
                  <a:schemeClr val="bg1"/>
                </a:solidFill>
                <a:latin typeface="Arial" charset="0"/>
                <a:cs typeface="Arial" charset="0"/>
              </a:defRPr>
            </a:lvl3pPr>
            <a:lvl4pPr marL="1600200" indent="-228600" eaLnBrk="0" hangingPunct="0">
              <a:spcAft>
                <a:spcPct val="35000"/>
              </a:spcAft>
              <a:buClr>
                <a:srgbClr val="EC008C"/>
              </a:buClr>
              <a:buChar char="–"/>
              <a:defRPr sz="1600">
                <a:solidFill>
                  <a:schemeClr val="bg1"/>
                </a:solidFill>
                <a:latin typeface="Arial" charset="0"/>
                <a:cs typeface="Arial" charset="0"/>
              </a:defRPr>
            </a:lvl4pPr>
            <a:lvl5pPr marL="2057400" indent="-228600" eaLnBrk="0" hangingPunct="0">
              <a:spcAft>
                <a:spcPct val="35000"/>
              </a:spcAft>
              <a:buClr>
                <a:srgbClr val="EC008C"/>
              </a:buClr>
              <a:buChar char="»"/>
              <a:defRPr sz="1600">
                <a:solidFill>
                  <a:schemeClr val="bg1"/>
                </a:solidFill>
                <a:latin typeface="Arial" charset="0"/>
                <a:cs typeface="Arial" charset="0"/>
              </a:defRPr>
            </a:lvl5pPr>
            <a:lvl6pPr marL="25146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6pPr>
            <a:lvl7pPr marL="29718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7pPr>
            <a:lvl8pPr marL="34290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8pPr>
            <a:lvl9pPr marL="38862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9pPr>
          </a:lstStyle>
          <a:p>
            <a:pPr algn="ctr" eaLnBrk="1" hangingPunct="1">
              <a:lnSpc>
                <a:spcPct val="90000"/>
              </a:lnSpc>
              <a:spcBef>
                <a:spcPct val="50000"/>
              </a:spcBef>
              <a:spcAft>
                <a:spcPct val="0"/>
              </a:spcAft>
              <a:buClrTx/>
              <a:buFontTx/>
              <a:buNone/>
            </a:pPr>
            <a:r>
              <a:rPr lang="en-GB" altLang="en-US" sz="1200" b="1" dirty="0">
                <a:solidFill>
                  <a:srgbClr val="000000">
                    <a:lumMod val="65000"/>
                    <a:lumOff val="35000"/>
                  </a:srgbClr>
                </a:solidFill>
                <a:latin typeface="Arial"/>
                <a:ea typeface=""/>
              </a:rPr>
              <a:t>Favours</a:t>
            </a:r>
            <a:br>
              <a:rPr lang="en-GB" altLang="en-US" sz="1200" b="1" dirty="0">
                <a:solidFill>
                  <a:srgbClr val="000000">
                    <a:lumMod val="65000"/>
                    <a:lumOff val="35000"/>
                  </a:srgbClr>
                </a:solidFill>
                <a:latin typeface="Arial"/>
                <a:ea typeface=""/>
              </a:rPr>
            </a:br>
            <a:r>
              <a:rPr lang="en-GB" altLang="en-US" sz="1200" b="1" dirty="0">
                <a:solidFill>
                  <a:srgbClr val="000000">
                    <a:lumMod val="65000"/>
                    <a:lumOff val="35000"/>
                  </a:srgbClr>
                </a:solidFill>
                <a:latin typeface="Arial"/>
                <a:ea typeface=""/>
              </a:rPr>
              <a:t>rivaroxaban</a:t>
            </a:r>
          </a:p>
        </p:txBody>
      </p:sp>
      <p:sp>
        <p:nvSpPr>
          <p:cNvPr id="117" name="TextBox 38"/>
          <p:cNvSpPr txBox="1">
            <a:spLocks noChangeArrowheads="1"/>
          </p:cNvSpPr>
          <p:nvPr/>
        </p:nvSpPr>
        <p:spPr bwMode="auto">
          <a:xfrm>
            <a:off x="7659294" y="6233802"/>
            <a:ext cx="869952" cy="424732"/>
          </a:xfrm>
          <a:prstGeom prst="rect">
            <a:avLst/>
          </a:prstGeom>
          <a:noFill/>
          <a:ln>
            <a:noFill/>
          </a:ln>
          <a:extLst/>
        </p:spPr>
        <p:txBody>
          <a:bodyPr wrap="square" anchor="t">
            <a:spAutoFit/>
          </a:bodyPr>
          <a:lstStyle>
            <a:lvl1pPr eaLnBrk="0" hangingPunct="0">
              <a:spcAft>
                <a:spcPct val="35000"/>
              </a:spcAft>
              <a:buClr>
                <a:srgbClr val="EC008C"/>
              </a:buClr>
              <a:buChar char="•"/>
              <a:defRPr sz="2400">
                <a:solidFill>
                  <a:schemeClr val="bg1"/>
                </a:solidFill>
                <a:latin typeface="Arial" charset="0"/>
                <a:cs typeface="Arial" charset="0"/>
              </a:defRPr>
            </a:lvl1pPr>
            <a:lvl2pPr marL="742950" indent="-285750" eaLnBrk="0" hangingPunct="0">
              <a:spcAft>
                <a:spcPct val="35000"/>
              </a:spcAft>
              <a:buClr>
                <a:srgbClr val="EC008C"/>
              </a:buClr>
              <a:buChar char="–"/>
              <a:defRPr sz="2000">
                <a:solidFill>
                  <a:schemeClr val="bg1"/>
                </a:solidFill>
                <a:latin typeface="Arial" charset="0"/>
                <a:cs typeface="Arial" charset="0"/>
              </a:defRPr>
            </a:lvl2pPr>
            <a:lvl3pPr marL="1143000" indent="-228600" eaLnBrk="0" hangingPunct="0">
              <a:spcAft>
                <a:spcPct val="35000"/>
              </a:spcAft>
              <a:buClr>
                <a:srgbClr val="EC008C"/>
              </a:buClr>
              <a:buChar char="•"/>
              <a:defRPr>
                <a:solidFill>
                  <a:schemeClr val="bg1"/>
                </a:solidFill>
                <a:latin typeface="Arial" charset="0"/>
                <a:cs typeface="Arial" charset="0"/>
              </a:defRPr>
            </a:lvl3pPr>
            <a:lvl4pPr marL="1600200" indent="-228600" eaLnBrk="0" hangingPunct="0">
              <a:spcAft>
                <a:spcPct val="35000"/>
              </a:spcAft>
              <a:buClr>
                <a:srgbClr val="EC008C"/>
              </a:buClr>
              <a:buChar char="–"/>
              <a:defRPr sz="1600">
                <a:solidFill>
                  <a:schemeClr val="bg1"/>
                </a:solidFill>
                <a:latin typeface="Arial" charset="0"/>
                <a:cs typeface="Arial" charset="0"/>
              </a:defRPr>
            </a:lvl4pPr>
            <a:lvl5pPr marL="2057400" indent="-228600" eaLnBrk="0" hangingPunct="0">
              <a:spcAft>
                <a:spcPct val="35000"/>
              </a:spcAft>
              <a:buClr>
                <a:srgbClr val="EC008C"/>
              </a:buClr>
              <a:buChar char="»"/>
              <a:defRPr sz="1600">
                <a:solidFill>
                  <a:schemeClr val="bg1"/>
                </a:solidFill>
                <a:latin typeface="Arial" charset="0"/>
                <a:cs typeface="Arial" charset="0"/>
              </a:defRPr>
            </a:lvl5pPr>
            <a:lvl6pPr marL="25146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6pPr>
            <a:lvl7pPr marL="29718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7pPr>
            <a:lvl8pPr marL="34290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8pPr>
            <a:lvl9pPr marL="3886200" indent="-228600" eaLnBrk="0" fontAlgn="base" hangingPunct="0">
              <a:spcBef>
                <a:spcPct val="0"/>
              </a:spcBef>
              <a:spcAft>
                <a:spcPct val="35000"/>
              </a:spcAft>
              <a:buClr>
                <a:srgbClr val="EC008C"/>
              </a:buClr>
              <a:buChar char="»"/>
              <a:defRPr sz="1600">
                <a:solidFill>
                  <a:schemeClr val="bg1"/>
                </a:solidFill>
                <a:latin typeface="Arial" charset="0"/>
                <a:cs typeface="Arial" charset="0"/>
              </a:defRPr>
            </a:lvl9pPr>
          </a:lstStyle>
          <a:p>
            <a:pPr algn="ctr" eaLnBrk="1" hangingPunct="1">
              <a:lnSpc>
                <a:spcPct val="90000"/>
              </a:lnSpc>
              <a:spcBef>
                <a:spcPct val="50000"/>
              </a:spcBef>
              <a:spcAft>
                <a:spcPct val="0"/>
              </a:spcAft>
              <a:buClrTx/>
              <a:buFontTx/>
              <a:buNone/>
            </a:pPr>
            <a:r>
              <a:rPr lang="en-GB" altLang="en-US" sz="1200" b="1" dirty="0">
                <a:solidFill>
                  <a:srgbClr val="000000">
                    <a:lumMod val="65000"/>
                    <a:lumOff val="35000"/>
                  </a:srgbClr>
                </a:solidFill>
                <a:latin typeface="Arial"/>
                <a:ea typeface=""/>
              </a:rPr>
              <a:t>Favours</a:t>
            </a:r>
            <a:br>
              <a:rPr lang="en-GB" altLang="en-US" sz="1200" b="1" dirty="0">
                <a:solidFill>
                  <a:srgbClr val="000000">
                    <a:lumMod val="65000"/>
                    <a:lumOff val="35000"/>
                  </a:srgbClr>
                </a:solidFill>
                <a:latin typeface="Arial"/>
                <a:ea typeface=""/>
              </a:rPr>
            </a:br>
            <a:r>
              <a:rPr lang="en-GB" altLang="en-US" sz="1200" b="1" dirty="0">
                <a:solidFill>
                  <a:srgbClr val="000000">
                    <a:lumMod val="65000"/>
                    <a:lumOff val="35000"/>
                  </a:srgbClr>
                </a:solidFill>
                <a:latin typeface="Arial"/>
                <a:ea typeface=""/>
              </a:rPr>
              <a:t>VKA</a:t>
            </a:r>
          </a:p>
        </p:txBody>
      </p:sp>
      <p:sp>
        <p:nvSpPr>
          <p:cNvPr id="9" name="Rettangolo 8"/>
          <p:cNvSpPr/>
          <p:nvPr/>
        </p:nvSpPr>
        <p:spPr>
          <a:xfrm rot="16200000">
            <a:off x="8097009" y="5699718"/>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
        <p:nvSpPr>
          <p:cNvPr id="3" name="Rettangolo 2"/>
          <p:cNvSpPr/>
          <p:nvPr/>
        </p:nvSpPr>
        <p:spPr bwMode="auto">
          <a:xfrm>
            <a:off x="609600" y="4077072"/>
            <a:ext cx="8398876" cy="648072"/>
          </a:xfrm>
          <a:prstGeom prst="rect">
            <a:avLst/>
          </a:prstGeom>
          <a:noFill/>
          <a:ln w="38100" algn="ctr">
            <a:solidFill>
              <a:schemeClr val="accent1"/>
            </a:solidFill>
            <a:miter lim="800000"/>
            <a:headEnd/>
            <a:tailEnd/>
          </a:ln>
          <a:effectLst/>
          <a:extLst/>
        </p:spPr>
        <p:txBody>
          <a:bodyPr wrap="square" lIns="0" tIns="0" rIns="0" bIns="0" rtlCol="0" anchor="ctr">
            <a:noAutofit/>
          </a:bodyPr>
          <a:lstStyle/>
          <a:p>
            <a:pPr algn="ctr" fontAlgn="auto">
              <a:spcBef>
                <a:spcPts val="0"/>
              </a:spcBef>
              <a:spcAft>
                <a:spcPts val="0"/>
              </a:spcAft>
            </a:pPr>
            <a:endParaRPr lang="it-IT" sz="1600" dirty="0">
              <a:solidFill>
                <a:srgbClr val="000000">
                  <a:lumMod val="65000"/>
                  <a:lumOff val="35000"/>
                </a:srgbClr>
              </a:solidFill>
              <a:latin typeface="Arial"/>
              <a:ea typeface=""/>
            </a:endParaRPr>
          </a:p>
        </p:txBody>
      </p:sp>
    </p:spTree>
    <p:custDataLst>
      <p:tags r:id="rId1"/>
    </p:custDataLst>
    <p:extLst>
      <p:ext uri="{BB962C8B-B14F-4D97-AF65-F5344CB8AC3E}">
        <p14:creationId xmlns:p14="http://schemas.microsoft.com/office/powerpoint/2010/main" val="11359320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magine 30"/>
          <p:cNvPicPr>
            <a:picLocks noChangeAspect="1"/>
          </p:cNvPicPr>
          <p:nvPr/>
        </p:nvPicPr>
        <p:blipFill rotWithShape="1">
          <a:blip r:embed="rId2"/>
          <a:srcRect t="12738"/>
          <a:stretch/>
        </p:blipFill>
        <p:spPr>
          <a:xfrm>
            <a:off x="225778" y="1536124"/>
            <a:ext cx="8692444" cy="4432876"/>
          </a:xfrm>
          <a:prstGeom prst="rect">
            <a:avLst/>
          </a:prstGeom>
        </p:spPr>
      </p:pic>
      <p:sp>
        <p:nvSpPr>
          <p:cNvPr id="3" name="Titolo 3"/>
          <p:cNvSpPr txBox="1">
            <a:spLocks/>
          </p:cNvSpPr>
          <p:nvPr/>
        </p:nvSpPr>
        <p:spPr>
          <a:xfrm>
            <a:off x="2877397" y="636110"/>
            <a:ext cx="4058497" cy="994172"/>
          </a:xfrm>
          <a:prstGeom prst="rect">
            <a:avLst/>
          </a:prstGeom>
        </p:spPr>
        <p:txBody>
          <a:bodyPr vert="horz" lIns="81280" tIns="40640" rIns="81280" bIns="40640" rtlCol="0" anchor="ctr">
            <a:normAutofit/>
          </a:bodyPr>
          <a:lstStyle>
            <a:lvl1pPr algn="l" defTabSz="771571" rtl="0" eaLnBrk="1" latinLnBrk="0" hangingPunct="1">
              <a:lnSpc>
                <a:spcPct val="90000"/>
              </a:lnSpc>
              <a:spcBef>
                <a:spcPct val="0"/>
              </a:spcBef>
              <a:buNone/>
              <a:defRPr sz="2953" kern="1200" baseline="0">
                <a:solidFill>
                  <a:srgbClr val="CC007B"/>
                </a:solidFill>
                <a:latin typeface="+mj-lt"/>
                <a:ea typeface="+mj-ea"/>
                <a:cs typeface="+mj-cs"/>
              </a:defRPr>
            </a:lvl1pPr>
          </a:lstStyle>
          <a:p>
            <a:pPr defTabSz="685849" fontAlgn="auto">
              <a:spcAft>
                <a:spcPts val="0"/>
              </a:spcAft>
              <a:defRPr/>
            </a:pPr>
            <a:r>
              <a:rPr lang="it-IT" sz="2250" dirty="0">
                <a:solidFill>
                  <a:schemeClr val="tx1"/>
                </a:solidFill>
                <a:ea typeface=""/>
                <a:cs typeface=""/>
              </a:rPr>
              <a:t>Caratteristiche dei pazienti</a:t>
            </a: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847" y="971268"/>
            <a:ext cx="598979" cy="323859"/>
          </a:xfrm>
          <a:prstGeom prst="rect">
            <a:avLst/>
          </a:prstGeom>
          <a:ln>
            <a:noFill/>
          </a:ln>
          <a:effectLst/>
        </p:spPr>
      </p:pic>
    </p:spTree>
    <p:extLst>
      <p:ext uri="{BB962C8B-B14F-4D97-AF65-F5344CB8AC3E}">
        <p14:creationId xmlns:p14="http://schemas.microsoft.com/office/powerpoint/2010/main" val="18877255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p:cNvSpPr/>
          <p:nvPr/>
        </p:nvSpPr>
        <p:spPr>
          <a:xfrm>
            <a:off x="2950967" y="1716986"/>
            <a:ext cx="3357267" cy="35129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GB" sz="1778" dirty="0">
              <a:solidFill>
                <a:srgbClr val="0F5385"/>
              </a:solidFill>
              <a:latin typeface="Arial" panose="020B0604020202020204" pitchFamily="34" charset="0"/>
              <a:cs typeface="Arial" panose="020B0604020202020204" pitchFamily="34" charset="0"/>
            </a:endParaRPr>
          </a:p>
        </p:txBody>
      </p:sp>
      <p:grpSp>
        <p:nvGrpSpPr>
          <p:cNvPr id="17" name="Group 16"/>
          <p:cNvGrpSpPr/>
          <p:nvPr/>
        </p:nvGrpSpPr>
        <p:grpSpPr>
          <a:xfrm>
            <a:off x="1677639" y="2035689"/>
            <a:ext cx="6165385" cy="1894640"/>
            <a:chOff x="1315844" y="1861525"/>
            <a:chExt cx="6936058" cy="2131470"/>
          </a:xfrm>
        </p:grpSpPr>
        <p:sp>
          <p:nvSpPr>
            <p:cNvPr id="16" name="Rectangle 15"/>
            <p:cNvSpPr/>
            <p:nvPr/>
          </p:nvSpPr>
          <p:spPr>
            <a:xfrm>
              <a:off x="1315844" y="3632995"/>
              <a:ext cx="6936058" cy="360000"/>
            </a:xfrm>
            <a:prstGeom prst="rect">
              <a:avLst/>
            </a:prstGeom>
            <a:solidFill>
              <a:srgbClr val="B5CBD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GB" sz="1778">
                <a:solidFill>
                  <a:prstClr val="white"/>
                </a:solidFill>
              </a:endParaRPr>
            </a:p>
          </p:txBody>
        </p:sp>
        <p:sp>
          <p:nvSpPr>
            <p:cNvPr id="104" name="Rectangle 103"/>
            <p:cNvSpPr/>
            <p:nvPr/>
          </p:nvSpPr>
          <p:spPr>
            <a:xfrm>
              <a:off x="1315844" y="1861525"/>
              <a:ext cx="6936058" cy="360000"/>
            </a:xfrm>
            <a:prstGeom prst="rect">
              <a:avLst/>
            </a:prstGeom>
            <a:solidFill>
              <a:srgbClr val="B5CBD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GB" sz="1778">
                <a:solidFill>
                  <a:prstClr val="white"/>
                </a:solidFill>
              </a:endParaRPr>
            </a:p>
          </p:txBody>
        </p:sp>
      </p:grpSp>
      <p:graphicFrame>
        <p:nvGraphicFramePr>
          <p:cNvPr id="86" name="Table 85"/>
          <p:cNvGraphicFramePr>
            <a:graphicFrameLocks noGrp="1"/>
          </p:cNvGraphicFramePr>
          <p:nvPr>
            <p:extLst/>
          </p:nvPr>
        </p:nvGraphicFramePr>
        <p:xfrm>
          <a:off x="881703" y="1454566"/>
          <a:ext cx="7199321" cy="3536498"/>
        </p:xfrm>
        <a:graphic>
          <a:graphicData uri="http://schemas.openxmlformats.org/drawingml/2006/table">
            <a:tbl>
              <a:tblPr firstRow="1" bandRow="1">
                <a:tableStyleId>{5C22544A-7EE6-4342-B048-85BDC9FD1C3A}</a:tableStyleId>
              </a:tblPr>
              <a:tblGrid>
                <a:gridCol w="2054787"/>
                <a:gridCol w="3389971"/>
                <a:gridCol w="1754563"/>
              </a:tblGrid>
              <a:tr h="368786">
                <a:tc>
                  <a:txBody>
                    <a:bodyPr/>
                    <a:lstStyle/>
                    <a:p>
                      <a:pPr>
                        <a:lnSpc>
                          <a:spcPts val="800"/>
                        </a:lnSpc>
                      </a:pPr>
                      <a:endParaRPr lang="en-GB" sz="1200" b="1" dirty="0">
                        <a:solidFill>
                          <a:schemeClr val="tx1"/>
                        </a:solidFill>
                        <a:latin typeface="Arial" panose="020B0604020202020204" pitchFamily="34" charset="0"/>
                        <a:cs typeface="Arial" panose="020B0604020202020204" pitchFamily="34" charset="0"/>
                      </a:endParaRPr>
                    </a:p>
                  </a:txBody>
                  <a:tcPr marL="81280" marR="81280" marT="40640" marB="406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solidFill>
                          <a:schemeClr val="tx1"/>
                        </a:solidFill>
                        <a:latin typeface="Arial" panose="020B0604020202020204" pitchFamily="34" charset="0"/>
                        <a:cs typeface="Arial" panose="020B0604020202020204" pitchFamily="34" charset="0"/>
                      </a:endParaRPr>
                    </a:p>
                  </a:txBody>
                  <a:tcPr marL="81280" marR="81280" marT="40640" marB="406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ts val="800"/>
                        </a:lnSpc>
                        <a:spcBef>
                          <a:spcPts val="0"/>
                        </a:spcBef>
                        <a:spcAft>
                          <a:spcPts val="0"/>
                        </a:spcAft>
                        <a:buClrTx/>
                        <a:buSzTx/>
                        <a:buFontTx/>
                        <a:buNone/>
                        <a:tabLst/>
                        <a:defRPr/>
                      </a:pPr>
                      <a:endParaRPr lang="en-GB" sz="1200" b="1" dirty="0" smtClean="0">
                        <a:solidFill>
                          <a:schemeClr val="tx1"/>
                        </a:solidFill>
                        <a:latin typeface="Arial" panose="020B0604020202020204" pitchFamily="34" charset="0"/>
                        <a:cs typeface="Arial" panose="020B0604020202020204" pitchFamily="34" charset="0"/>
                      </a:endParaRPr>
                    </a:p>
                  </a:txBody>
                  <a:tcPr marL="81280" marR="81280" marT="40640" marB="4064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algn="r">
                        <a:lnSpc>
                          <a:spcPts val="800"/>
                        </a:lnSpc>
                      </a:pPr>
                      <a:r>
                        <a:rPr lang="en-GB" sz="1200" b="1" dirty="0" smtClean="0">
                          <a:latin typeface="Arial" panose="020B0604020202020204" pitchFamily="34" charset="0"/>
                          <a:cs typeface="Arial" panose="020B0604020202020204" pitchFamily="34" charset="0"/>
                        </a:rPr>
                        <a:t>D110</a:t>
                      </a:r>
                      <a:r>
                        <a:rPr lang="en-GB" sz="1200" b="1" baseline="0" dirty="0" smtClean="0">
                          <a:latin typeface="Arial" panose="020B0604020202020204" pitchFamily="34" charset="0"/>
                          <a:cs typeface="Arial" panose="020B0604020202020204" pitchFamily="34" charset="0"/>
                        </a:rPr>
                        <a:t> vs W</a:t>
                      </a: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GB" sz="1200" b="1" dirty="0" smtClean="0">
                          <a:solidFill>
                            <a:schemeClr val="tx1"/>
                          </a:solidFill>
                          <a:latin typeface="Arial" panose="020B0604020202020204" pitchFamily="34" charset="0"/>
                          <a:cs typeface="Arial" panose="020B0604020202020204" pitchFamily="34" charset="0"/>
                        </a:rPr>
                        <a:t>HR* (95% CI)</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180975" indent="0" algn="r">
                        <a:lnSpc>
                          <a:spcPts val="800"/>
                        </a:lnSpc>
                      </a:pPr>
                      <a:r>
                        <a:rPr lang="en-GB" sz="1200" b="0" dirty="0" smtClean="0">
                          <a:latin typeface="Arial" panose="020B0604020202020204" pitchFamily="34" charset="0"/>
                          <a:cs typeface="Arial" panose="020B0604020202020204" pitchFamily="34" charset="0"/>
                        </a:rPr>
                        <a:t> Any</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0.72 (0.59–0.88)</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Major</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0.93 (0.74–1.16)</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Fatal</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0.52 (0.28–0.95)</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GI</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0.50 (0.27–0.94)</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ICH</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0.30 (0.17–0.54)</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algn="r">
                        <a:lnSpc>
                          <a:spcPts val="800"/>
                        </a:lnSpc>
                      </a:pPr>
                      <a:r>
                        <a:rPr lang="en-GB" sz="1200" b="1" dirty="0" smtClean="0">
                          <a:latin typeface="Arial" panose="020B0604020202020204" pitchFamily="34" charset="0"/>
                          <a:cs typeface="Arial" panose="020B0604020202020204" pitchFamily="34" charset="0"/>
                        </a:rPr>
                        <a:t>D150 vs W</a:t>
                      </a: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endParaRPr lang="en-GB" sz="1200" b="0" dirty="0" smtClean="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Any</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0.68 (0.55–0.84)</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Major</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0.67 (0.53–0.85)</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Fatal</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0.70 (0.33–1.52)</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GI </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spcBef>
                          <a:spcPts val="650"/>
                        </a:spcBef>
                        <a:tabLst>
                          <a:tab pos="195263" algn="l"/>
                          <a:tab pos="2286000" algn="ctr"/>
                          <a:tab pos="3335338" algn="r"/>
                          <a:tab pos="3370263" algn="l"/>
                          <a:tab pos="4478338" algn="r"/>
                          <a:tab pos="4521200" algn="l"/>
                          <a:tab pos="7434263" algn="ctr"/>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1.45 (0.84–2.50)</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3976">
                <a:tc>
                  <a:txBody>
                    <a:bodyPr/>
                    <a:lstStyle/>
                    <a:p>
                      <a:pPr marL="0" indent="180975" algn="r">
                        <a:lnSpc>
                          <a:spcPts val="800"/>
                        </a:lnSpc>
                      </a:pPr>
                      <a:r>
                        <a:rPr lang="en-GB" sz="1200" b="0" dirty="0" smtClean="0">
                          <a:latin typeface="Arial" panose="020B0604020202020204" pitchFamily="34" charset="0"/>
                          <a:cs typeface="Arial" panose="020B0604020202020204" pitchFamily="34" charset="0"/>
                        </a:rPr>
                        <a:t> ICH</a:t>
                      </a:r>
                      <a:endParaRPr lang="en-GB" sz="1200" b="0"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800"/>
                        </a:lnSpc>
                      </a:pPr>
                      <a:endParaRPr lang="en-GB" sz="1200" b="1" dirty="0">
                        <a:latin typeface="Arial" panose="020B0604020202020204" pitchFamily="34" charset="0"/>
                        <a:cs typeface="Arial" panose="020B0604020202020204" pitchFamily="34" charset="0"/>
                      </a:endParaRP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ts val="800"/>
                        </a:lnSpc>
                        <a:spcBef>
                          <a:spcPts val="0"/>
                        </a:spcBef>
                        <a:spcAft>
                          <a:spcPts val="0"/>
                        </a:spcAft>
                        <a:buClrTx/>
                        <a:buSzTx/>
                        <a:buFontTx/>
                        <a:buNone/>
                        <a:tabLst/>
                        <a:defRPr/>
                      </a:pPr>
                      <a:r>
                        <a:rPr lang="en-US" sz="1200" dirty="0" smtClean="0">
                          <a:solidFill>
                            <a:srgbClr val="00498B"/>
                          </a:solidFill>
                          <a:latin typeface="Arial" panose="020B0604020202020204" pitchFamily="34" charset="0"/>
                          <a:ea typeface="ＭＳ Ｐゴシック" charset="0"/>
                          <a:cs typeface="Arial" panose="020B0604020202020204" pitchFamily="34" charset="0"/>
                        </a:rPr>
                        <a:t>0.33 (0.17–0.66)</a:t>
                      </a:r>
                    </a:p>
                  </a:txBody>
                  <a:tcPr marL="81280" marR="81280" marT="40640" marB="406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5" name="Text Placeholder 1"/>
          <p:cNvSpPr>
            <a:spLocks noGrp="1"/>
          </p:cNvSpPr>
          <p:nvPr>
            <p:ph type="body" sz="quarter" idx="14"/>
          </p:nvPr>
        </p:nvSpPr>
        <p:spPr/>
        <p:txBody>
          <a:bodyPr/>
          <a:lstStyle/>
          <a:p>
            <a:pPr>
              <a:spcBef>
                <a:spcPts val="0"/>
              </a:spcBef>
              <a:defRPr/>
            </a:pPr>
            <a:r>
              <a:rPr lang="en-GB" altLang="en-US" sz="978" dirty="0"/>
              <a:t>*HR adjusted for: age, components of CHA</a:t>
            </a:r>
            <a:r>
              <a:rPr lang="en-GB" altLang="en-US" sz="978" baseline="-25000" dirty="0"/>
              <a:t>2</a:t>
            </a:r>
            <a:r>
              <a:rPr lang="en-GB" altLang="en-US" sz="978" dirty="0"/>
              <a:t>DS</a:t>
            </a:r>
            <a:r>
              <a:rPr lang="en-GB" altLang="en-US" sz="978" baseline="-25000" dirty="0"/>
              <a:t>2</a:t>
            </a:r>
            <a:r>
              <a:rPr lang="en-GB" altLang="en-US" sz="978" dirty="0"/>
              <a:t>-VASc, HAS-BLED, months since August 2011</a:t>
            </a:r>
            <a:r>
              <a:rPr lang="en-GB" sz="978" dirty="0"/>
              <a:t/>
            </a:r>
            <a:br>
              <a:rPr lang="en-GB" sz="978" dirty="0"/>
            </a:br>
            <a:r>
              <a:rPr lang="en-GB" altLang="en-US" sz="978" dirty="0"/>
              <a:t>Larsen TB et al. </a:t>
            </a:r>
            <a:r>
              <a:rPr lang="en-GB" sz="978" dirty="0"/>
              <a:t>Am J Med 2014;127:650–6</a:t>
            </a:r>
          </a:p>
        </p:txBody>
      </p:sp>
      <p:sp>
        <p:nvSpPr>
          <p:cNvPr id="3" name="Title 2"/>
          <p:cNvSpPr>
            <a:spLocks noGrp="1"/>
          </p:cNvSpPr>
          <p:nvPr>
            <p:ph type="title"/>
          </p:nvPr>
        </p:nvSpPr>
        <p:spPr>
          <a:xfrm>
            <a:off x="35496" y="217509"/>
            <a:ext cx="9144000" cy="640071"/>
          </a:xfrm>
        </p:spPr>
        <p:txBody>
          <a:bodyPr>
            <a:noAutofit/>
          </a:bodyPr>
          <a:lstStyle/>
          <a:p>
            <a:r>
              <a:rPr lang="en-GB" sz="2000" dirty="0">
                <a:solidFill>
                  <a:schemeClr val="tx1"/>
                </a:solidFill>
              </a:rPr>
              <a:t>Reduced risk of any bleeding and ICH with both doses of dabigatran vs warfarin</a:t>
            </a:r>
          </a:p>
        </p:txBody>
      </p:sp>
      <p:sp>
        <p:nvSpPr>
          <p:cNvPr id="177" name="Text Box 11"/>
          <p:cNvSpPr txBox="1">
            <a:spLocks noChangeArrowheads="1"/>
          </p:cNvSpPr>
          <p:nvPr/>
        </p:nvSpPr>
        <p:spPr bwMode="auto">
          <a:xfrm>
            <a:off x="3576328" y="5498113"/>
            <a:ext cx="2007230" cy="218842"/>
          </a:xfrm>
          <a:prstGeom prst="rect">
            <a:avLst/>
          </a:prstGeom>
          <a:noFill/>
          <a:ln w="9525">
            <a:noFill/>
            <a:miter lim="800000"/>
            <a:headEnd/>
            <a:tailEnd/>
          </a:ln>
        </p:spPr>
        <p:txBody>
          <a:bodyPr wrap="square" lIns="0" tIns="0" rIns="0" bIns="0">
            <a:spAutoFit/>
          </a:bodyPr>
          <a:lstStyle/>
          <a:p>
            <a:pPr algn="ctr" fontAlgn="auto">
              <a:spcBef>
                <a:spcPts val="0"/>
              </a:spcBef>
              <a:spcAft>
                <a:spcPts val="0"/>
              </a:spcAft>
              <a:tabLst>
                <a:tab pos="2032025" algn="ctr"/>
                <a:tab pos="3510888" algn="ctr"/>
                <a:tab pos="5373578" algn="ctr"/>
                <a:tab pos="6608316" algn="ctr"/>
              </a:tabLst>
              <a:defRPr/>
            </a:pPr>
            <a:r>
              <a:rPr lang="en-US" sz="1422" b="1" dirty="0">
                <a:solidFill>
                  <a:srgbClr val="00498B"/>
                </a:solidFill>
                <a:latin typeface="Arial" panose="020B0604020202020204" pitchFamily="34" charset="0"/>
                <a:cs typeface="Arial" pitchFamily="34" charset="0"/>
              </a:rPr>
              <a:t>VKA-naïve stratum</a:t>
            </a:r>
            <a:endParaRPr lang="en-US" sz="1244" dirty="0">
              <a:solidFill>
                <a:srgbClr val="00498B"/>
              </a:solidFill>
              <a:latin typeface="Arial" panose="020B0604020202020204" pitchFamily="34" charset="0"/>
              <a:cs typeface="Arial" pitchFamily="34" charset="0"/>
            </a:endParaRPr>
          </a:p>
        </p:txBody>
      </p:sp>
      <p:grpSp>
        <p:nvGrpSpPr>
          <p:cNvPr id="11" name="Group 10"/>
          <p:cNvGrpSpPr/>
          <p:nvPr/>
        </p:nvGrpSpPr>
        <p:grpSpPr>
          <a:xfrm>
            <a:off x="3405525" y="3213571"/>
            <a:ext cx="820021" cy="80000"/>
            <a:chOff x="3259715" y="3011382"/>
            <a:chExt cx="922524" cy="90000"/>
          </a:xfrm>
        </p:grpSpPr>
        <p:sp>
          <p:nvSpPr>
            <p:cNvPr id="190" name="Line 72"/>
            <p:cNvSpPr>
              <a:spLocks noChangeShapeType="1"/>
            </p:cNvSpPr>
            <p:nvPr/>
          </p:nvSpPr>
          <p:spPr bwMode="auto">
            <a:xfrm>
              <a:off x="3259715" y="3056382"/>
              <a:ext cx="922524" cy="0"/>
            </a:xfrm>
            <a:prstGeom prst="line">
              <a:avLst/>
            </a:prstGeom>
            <a:noFill/>
            <a:ln w="19050">
              <a:solidFill>
                <a:schemeClr val="tx2"/>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91" name="Rectangle 53"/>
            <p:cNvSpPr>
              <a:spLocks noChangeArrowheads="1"/>
            </p:cNvSpPr>
            <p:nvPr/>
          </p:nvSpPr>
          <p:spPr bwMode="auto">
            <a:xfrm>
              <a:off x="3666881" y="3011382"/>
              <a:ext cx="90000" cy="90000"/>
            </a:xfrm>
            <a:prstGeom prst="ellipse">
              <a:avLst/>
            </a:prstGeom>
            <a:solidFill>
              <a:srgbClr val="0084CB"/>
            </a:solidFill>
            <a:ln w="28575">
              <a:solidFill>
                <a:schemeClr val="tx2"/>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grpSp>
        <p:nvGrpSpPr>
          <p:cNvPr id="10" name="Group 9"/>
          <p:cNvGrpSpPr/>
          <p:nvPr/>
        </p:nvGrpSpPr>
        <p:grpSpPr>
          <a:xfrm>
            <a:off x="4227282" y="3733476"/>
            <a:ext cx="278961" cy="80000"/>
            <a:chOff x="4184191" y="3527696"/>
            <a:chExt cx="313831" cy="90000"/>
          </a:xfrm>
        </p:grpSpPr>
        <p:sp>
          <p:nvSpPr>
            <p:cNvPr id="192" name="Line 72"/>
            <p:cNvSpPr>
              <a:spLocks noChangeShapeType="1"/>
            </p:cNvSpPr>
            <p:nvPr/>
          </p:nvSpPr>
          <p:spPr bwMode="auto">
            <a:xfrm>
              <a:off x="4184191" y="3572696"/>
              <a:ext cx="313831" cy="0"/>
            </a:xfrm>
            <a:prstGeom prst="line">
              <a:avLst/>
            </a:prstGeom>
            <a:noFill/>
            <a:ln w="19050">
              <a:solidFill>
                <a:srgbClr val="007370"/>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93" name="Rectangle 53"/>
            <p:cNvSpPr>
              <a:spLocks noChangeArrowheads="1"/>
            </p:cNvSpPr>
            <p:nvPr/>
          </p:nvSpPr>
          <p:spPr bwMode="auto">
            <a:xfrm>
              <a:off x="4302222" y="3527696"/>
              <a:ext cx="90000" cy="90000"/>
            </a:xfrm>
            <a:prstGeom prst="ellipse">
              <a:avLst/>
            </a:prstGeom>
            <a:solidFill>
              <a:srgbClr val="007370"/>
            </a:solidFill>
            <a:ln w="28575">
              <a:solidFill>
                <a:srgbClr val="007370"/>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grpSp>
        <p:nvGrpSpPr>
          <p:cNvPr id="9" name="Group 8"/>
          <p:cNvGrpSpPr/>
          <p:nvPr/>
        </p:nvGrpSpPr>
        <p:grpSpPr>
          <a:xfrm>
            <a:off x="4187855" y="4009399"/>
            <a:ext cx="344289" cy="80000"/>
            <a:chOff x="4139835" y="3929549"/>
            <a:chExt cx="387325" cy="90000"/>
          </a:xfrm>
        </p:grpSpPr>
        <p:sp>
          <p:nvSpPr>
            <p:cNvPr id="195" name="Line 72"/>
            <p:cNvSpPr>
              <a:spLocks noChangeShapeType="1"/>
            </p:cNvSpPr>
            <p:nvPr/>
          </p:nvSpPr>
          <p:spPr bwMode="auto">
            <a:xfrm>
              <a:off x="4139835" y="3974549"/>
              <a:ext cx="387325" cy="0"/>
            </a:xfrm>
            <a:prstGeom prst="line">
              <a:avLst/>
            </a:prstGeom>
            <a:noFill/>
            <a:ln w="19050">
              <a:solidFill>
                <a:srgbClr val="007370"/>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96" name="Rectangle 53"/>
            <p:cNvSpPr>
              <a:spLocks noChangeArrowheads="1"/>
            </p:cNvSpPr>
            <p:nvPr/>
          </p:nvSpPr>
          <p:spPr bwMode="auto">
            <a:xfrm>
              <a:off x="4296800" y="3929549"/>
              <a:ext cx="90000" cy="90000"/>
            </a:xfrm>
            <a:prstGeom prst="ellipse">
              <a:avLst/>
            </a:prstGeom>
            <a:solidFill>
              <a:srgbClr val="007370"/>
            </a:solidFill>
            <a:ln w="28575">
              <a:solidFill>
                <a:srgbClr val="007370"/>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grpSp>
        <p:nvGrpSpPr>
          <p:cNvPr id="8" name="Group 7"/>
          <p:cNvGrpSpPr/>
          <p:nvPr/>
        </p:nvGrpSpPr>
        <p:grpSpPr>
          <a:xfrm>
            <a:off x="3859900" y="4262746"/>
            <a:ext cx="1063689" cy="80000"/>
            <a:chOff x="3770887" y="4313624"/>
            <a:chExt cx="1196650" cy="90000"/>
          </a:xfrm>
        </p:grpSpPr>
        <p:sp>
          <p:nvSpPr>
            <p:cNvPr id="197" name="Line 72"/>
            <p:cNvSpPr>
              <a:spLocks noChangeShapeType="1"/>
            </p:cNvSpPr>
            <p:nvPr/>
          </p:nvSpPr>
          <p:spPr bwMode="auto">
            <a:xfrm>
              <a:off x="3770887" y="4358624"/>
              <a:ext cx="1196650" cy="0"/>
            </a:xfrm>
            <a:prstGeom prst="line">
              <a:avLst/>
            </a:prstGeom>
            <a:noFill/>
            <a:ln w="19050">
              <a:solidFill>
                <a:srgbClr val="007370"/>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98" name="Rectangle 53"/>
            <p:cNvSpPr>
              <a:spLocks noChangeArrowheads="1"/>
            </p:cNvSpPr>
            <p:nvPr/>
          </p:nvSpPr>
          <p:spPr bwMode="auto">
            <a:xfrm>
              <a:off x="4321306" y="4313624"/>
              <a:ext cx="90000" cy="90000"/>
            </a:xfrm>
            <a:prstGeom prst="ellipse">
              <a:avLst/>
            </a:prstGeom>
            <a:solidFill>
              <a:srgbClr val="007370"/>
            </a:solidFill>
            <a:ln w="28575">
              <a:solidFill>
                <a:srgbClr val="007370"/>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grpSp>
        <p:nvGrpSpPr>
          <p:cNvPr id="7" name="Group 6"/>
          <p:cNvGrpSpPr/>
          <p:nvPr/>
        </p:nvGrpSpPr>
        <p:grpSpPr>
          <a:xfrm>
            <a:off x="4517291" y="4550356"/>
            <a:ext cx="767634" cy="80000"/>
            <a:chOff x="4510453" y="4705765"/>
            <a:chExt cx="863588" cy="90000"/>
          </a:xfrm>
        </p:grpSpPr>
        <p:sp>
          <p:nvSpPr>
            <p:cNvPr id="199" name="Line 72"/>
            <p:cNvSpPr>
              <a:spLocks noChangeShapeType="1"/>
            </p:cNvSpPr>
            <p:nvPr/>
          </p:nvSpPr>
          <p:spPr bwMode="auto">
            <a:xfrm>
              <a:off x="4510453" y="4750765"/>
              <a:ext cx="863588" cy="0"/>
            </a:xfrm>
            <a:prstGeom prst="line">
              <a:avLst/>
            </a:prstGeom>
            <a:noFill/>
            <a:ln w="19050">
              <a:solidFill>
                <a:srgbClr val="007370"/>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200" name="Rectangle 53"/>
            <p:cNvSpPr>
              <a:spLocks noChangeArrowheads="1"/>
            </p:cNvSpPr>
            <p:nvPr/>
          </p:nvSpPr>
          <p:spPr bwMode="auto">
            <a:xfrm>
              <a:off x="4886731" y="4705765"/>
              <a:ext cx="90000" cy="90000"/>
            </a:xfrm>
            <a:prstGeom prst="ellipse">
              <a:avLst/>
            </a:prstGeom>
            <a:solidFill>
              <a:srgbClr val="007370"/>
            </a:solidFill>
            <a:ln w="28575">
              <a:solidFill>
                <a:srgbClr val="007370"/>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grpSp>
        <p:nvGrpSpPr>
          <p:cNvPr id="6" name="Group 5"/>
          <p:cNvGrpSpPr/>
          <p:nvPr/>
        </p:nvGrpSpPr>
        <p:grpSpPr>
          <a:xfrm>
            <a:off x="3393481" y="4812009"/>
            <a:ext cx="942937" cy="80000"/>
            <a:chOff x="3246166" y="4984885"/>
            <a:chExt cx="1060804" cy="90000"/>
          </a:xfrm>
        </p:grpSpPr>
        <p:sp>
          <p:nvSpPr>
            <p:cNvPr id="201" name="Line 72"/>
            <p:cNvSpPr>
              <a:spLocks noChangeShapeType="1"/>
            </p:cNvSpPr>
            <p:nvPr/>
          </p:nvSpPr>
          <p:spPr bwMode="auto">
            <a:xfrm>
              <a:off x="3246166" y="5024644"/>
              <a:ext cx="1060804" cy="0"/>
            </a:xfrm>
            <a:prstGeom prst="line">
              <a:avLst/>
            </a:prstGeom>
            <a:noFill/>
            <a:ln w="19050">
              <a:solidFill>
                <a:srgbClr val="007370"/>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202" name="Rectangle 53"/>
            <p:cNvSpPr>
              <a:spLocks noChangeArrowheads="1"/>
            </p:cNvSpPr>
            <p:nvPr/>
          </p:nvSpPr>
          <p:spPr bwMode="auto">
            <a:xfrm>
              <a:off x="3744794" y="4984885"/>
              <a:ext cx="90000" cy="90000"/>
            </a:xfrm>
            <a:prstGeom prst="ellipse">
              <a:avLst/>
            </a:prstGeom>
            <a:solidFill>
              <a:srgbClr val="007370"/>
            </a:solidFill>
            <a:ln w="28575">
              <a:solidFill>
                <a:srgbClr val="007370"/>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sp>
        <p:nvSpPr>
          <p:cNvPr id="62" name="Line 32"/>
          <p:cNvSpPr>
            <a:spLocks noChangeShapeType="1"/>
          </p:cNvSpPr>
          <p:nvPr/>
        </p:nvSpPr>
        <p:spPr bwMode="auto">
          <a:xfrm flipV="1">
            <a:off x="4628180" y="1913178"/>
            <a:ext cx="0" cy="3315009"/>
          </a:xfrm>
          <a:prstGeom prst="line">
            <a:avLst/>
          </a:prstGeom>
          <a:noFill/>
          <a:ln w="12700">
            <a:solidFill>
              <a:srgbClr val="00498B"/>
            </a:solidFill>
            <a:prstDash val="lgDash"/>
            <a:round/>
            <a:headEnd/>
            <a:tailEnd/>
          </a:ln>
        </p:spPr>
        <p:txBody>
          <a:bodyPr/>
          <a:lstStyle/>
          <a:p>
            <a:pPr fontAlgn="auto">
              <a:spcBef>
                <a:spcPts val="0"/>
              </a:spcBef>
              <a:spcAft>
                <a:spcPts val="0"/>
              </a:spcAft>
              <a:defRPr/>
            </a:pPr>
            <a:endParaRPr lang="en-GB" sz="1778" dirty="0">
              <a:solidFill>
                <a:srgbClr val="0084CB"/>
              </a:solidFill>
              <a:latin typeface="Arial" panose="020B0604020202020204" pitchFamily="34" charset="0"/>
              <a:cs typeface="Arial" pitchFamily="34" charset="0"/>
            </a:endParaRPr>
          </a:p>
        </p:txBody>
      </p:sp>
      <p:sp>
        <p:nvSpPr>
          <p:cNvPr id="63" name="Text Box 19"/>
          <p:cNvSpPr txBox="1">
            <a:spLocks noChangeArrowheads="1"/>
          </p:cNvSpPr>
          <p:nvPr/>
        </p:nvSpPr>
        <p:spPr bwMode="auto">
          <a:xfrm>
            <a:off x="3426182" y="5301073"/>
            <a:ext cx="382636" cy="164212"/>
          </a:xfrm>
          <a:prstGeom prst="rect">
            <a:avLst/>
          </a:prstGeom>
          <a:noFill/>
          <a:ln w="9525">
            <a:noFill/>
            <a:miter lim="800000"/>
            <a:headEnd/>
            <a:tailEnd/>
          </a:ln>
        </p:spPr>
        <p:txBody>
          <a:bodyPr wrap="square" lIns="0" tIns="0" rIns="0" bIns="0">
            <a:spAutoFit/>
          </a:bodyPr>
          <a:lstStyle/>
          <a:p>
            <a:pPr algn="ctr" fontAlgn="auto">
              <a:spcBef>
                <a:spcPts val="0"/>
              </a:spcBef>
              <a:spcAft>
                <a:spcPts val="0"/>
              </a:spcAft>
              <a:defRPr/>
            </a:pPr>
            <a:r>
              <a:rPr lang="en-US" sz="1067" dirty="0">
                <a:solidFill>
                  <a:srgbClr val="03497C"/>
                </a:solidFill>
                <a:latin typeface="Arial" panose="020B0604020202020204" pitchFamily="34" charset="0"/>
                <a:cs typeface="Arial" pitchFamily="34" charset="0"/>
              </a:rPr>
              <a:t>0.10</a:t>
            </a:r>
          </a:p>
        </p:txBody>
      </p:sp>
      <p:sp>
        <p:nvSpPr>
          <p:cNvPr id="64" name="Text Box 19"/>
          <p:cNvSpPr txBox="1">
            <a:spLocks noChangeArrowheads="1"/>
          </p:cNvSpPr>
          <p:nvPr/>
        </p:nvSpPr>
        <p:spPr bwMode="auto">
          <a:xfrm>
            <a:off x="5630786" y="5301073"/>
            <a:ext cx="382636" cy="164212"/>
          </a:xfrm>
          <a:prstGeom prst="rect">
            <a:avLst/>
          </a:prstGeom>
          <a:noFill/>
          <a:ln w="9525">
            <a:noFill/>
            <a:miter lim="800000"/>
            <a:headEnd/>
            <a:tailEnd/>
          </a:ln>
        </p:spPr>
        <p:txBody>
          <a:bodyPr wrap="square" lIns="0" tIns="0" rIns="0" bIns="0">
            <a:spAutoFit/>
          </a:bodyPr>
          <a:lstStyle/>
          <a:p>
            <a:pPr algn="ctr" fontAlgn="auto">
              <a:spcBef>
                <a:spcPts val="0"/>
              </a:spcBef>
              <a:spcAft>
                <a:spcPts val="0"/>
              </a:spcAft>
              <a:defRPr/>
            </a:pPr>
            <a:r>
              <a:rPr lang="en-US" sz="1067" dirty="0">
                <a:solidFill>
                  <a:srgbClr val="03497C"/>
                </a:solidFill>
                <a:latin typeface="Arial" panose="020B0604020202020204" pitchFamily="34" charset="0"/>
                <a:cs typeface="Arial" pitchFamily="34" charset="0"/>
              </a:rPr>
              <a:t>5.00</a:t>
            </a:r>
          </a:p>
        </p:txBody>
      </p:sp>
      <p:sp>
        <p:nvSpPr>
          <p:cNvPr id="65" name="Rectangle 64"/>
          <p:cNvSpPr/>
          <p:nvPr/>
        </p:nvSpPr>
        <p:spPr>
          <a:xfrm>
            <a:off x="2971822" y="5009958"/>
            <a:ext cx="1617641" cy="192000"/>
          </a:xfrm>
          <a:prstGeom prst="rect">
            <a:avLst/>
          </a:prstGeom>
          <a:solidFill>
            <a:schemeClr val="tx1"/>
          </a:solidFill>
          <a:ln w="25400" cap="flat" cmpd="sng" algn="ctr">
            <a:noFill/>
            <a:prstDash val="solid"/>
          </a:ln>
          <a:effectLst/>
        </p:spPr>
        <p:txBody>
          <a:bodyPr lIns="0" rIns="0" rtlCol="0" anchor="ctr"/>
          <a:lstStyle/>
          <a:p>
            <a:pPr algn="ctr">
              <a:defRPr/>
            </a:pPr>
            <a:r>
              <a:rPr lang="en-GB" sz="1067" b="1" kern="0" dirty="0">
                <a:solidFill>
                  <a:srgbClr val="FFFFFF"/>
                </a:solidFill>
                <a:latin typeface="Arial" panose="020B0604020202020204" pitchFamily="34" charset="0"/>
                <a:ea typeface="ＭＳ Ｐゴシック" pitchFamily="34" charset="-128"/>
                <a:cs typeface="Arial" pitchFamily="34" charset="0"/>
              </a:rPr>
              <a:t>Favours dabigatran</a:t>
            </a:r>
          </a:p>
        </p:txBody>
      </p:sp>
      <p:sp>
        <p:nvSpPr>
          <p:cNvPr id="66" name="Rectangle 65"/>
          <p:cNvSpPr/>
          <p:nvPr/>
        </p:nvSpPr>
        <p:spPr>
          <a:xfrm>
            <a:off x="4673950" y="5009958"/>
            <a:ext cx="1600000" cy="192000"/>
          </a:xfrm>
          <a:prstGeom prst="rect">
            <a:avLst/>
          </a:prstGeom>
          <a:solidFill>
            <a:srgbClr val="FFFFFF">
              <a:lumMod val="65000"/>
            </a:srgbClr>
          </a:solidFill>
          <a:ln w="25400" cap="flat" cmpd="sng" algn="ctr">
            <a:noFill/>
            <a:prstDash val="solid"/>
          </a:ln>
          <a:effectLst/>
        </p:spPr>
        <p:txBody>
          <a:bodyPr lIns="0" rIns="0" rtlCol="0" anchor="ctr"/>
          <a:lstStyle/>
          <a:p>
            <a:pPr algn="ctr">
              <a:defRPr/>
            </a:pPr>
            <a:r>
              <a:rPr lang="en-GB" sz="1067" b="1" kern="0" dirty="0">
                <a:solidFill>
                  <a:srgbClr val="FFFFFF"/>
                </a:solidFill>
                <a:latin typeface="Arial" panose="020B0604020202020204" pitchFamily="34" charset="0"/>
                <a:ea typeface="ＭＳ Ｐゴシック" pitchFamily="34" charset="-128"/>
                <a:cs typeface="Arial" pitchFamily="34" charset="0"/>
              </a:rPr>
              <a:t>Favours warfarin</a:t>
            </a:r>
          </a:p>
        </p:txBody>
      </p:sp>
      <p:sp>
        <p:nvSpPr>
          <p:cNvPr id="74" name="Text Box 19"/>
          <p:cNvSpPr txBox="1">
            <a:spLocks noChangeArrowheads="1"/>
          </p:cNvSpPr>
          <p:nvPr/>
        </p:nvSpPr>
        <p:spPr bwMode="auto">
          <a:xfrm>
            <a:off x="4071700" y="5301073"/>
            <a:ext cx="382636" cy="164212"/>
          </a:xfrm>
          <a:prstGeom prst="rect">
            <a:avLst/>
          </a:prstGeom>
          <a:noFill/>
          <a:ln w="9525">
            <a:noFill/>
            <a:miter lim="800000"/>
            <a:headEnd/>
            <a:tailEnd/>
          </a:ln>
        </p:spPr>
        <p:txBody>
          <a:bodyPr wrap="square" lIns="0" tIns="0" rIns="0" bIns="0">
            <a:spAutoFit/>
          </a:bodyPr>
          <a:lstStyle/>
          <a:p>
            <a:pPr algn="ctr" fontAlgn="auto">
              <a:spcBef>
                <a:spcPts val="0"/>
              </a:spcBef>
              <a:spcAft>
                <a:spcPts val="0"/>
              </a:spcAft>
              <a:defRPr/>
            </a:pPr>
            <a:r>
              <a:rPr lang="en-US" sz="1067" dirty="0">
                <a:solidFill>
                  <a:srgbClr val="03497C"/>
                </a:solidFill>
                <a:latin typeface="Arial" panose="020B0604020202020204" pitchFamily="34" charset="0"/>
                <a:cs typeface="Arial" pitchFamily="34" charset="0"/>
              </a:rPr>
              <a:t>0.50</a:t>
            </a:r>
          </a:p>
        </p:txBody>
      </p:sp>
      <p:sp>
        <p:nvSpPr>
          <p:cNvPr id="75" name="Text Box 19"/>
          <p:cNvSpPr txBox="1">
            <a:spLocks noChangeArrowheads="1"/>
          </p:cNvSpPr>
          <p:nvPr/>
        </p:nvSpPr>
        <p:spPr bwMode="auto">
          <a:xfrm>
            <a:off x="4426149" y="5301073"/>
            <a:ext cx="382636" cy="164212"/>
          </a:xfrm>
          <a:prstGeom prst="rect">
            <a:avLst/>
          </a:prstGeom>
          <a:noFill/>
          <a:ln w="9525">
            <a:noFill/>
            <a:miter lim="800000"/>
            <a:headEnd/>
            <a:tailEnd/>
          </a:ln>
        </p:spPr>
        <p:txBody>
          <a:bodyPr wrap="square" lIns="0" tIns="0" rIns="0" bIns="0">
            <a:spAutoFit/>
          </a:bodyPr>
          <a:lstStyle/>
          <a:p>
            <a:pPr algn="ctr" fontAlgn="auto">
              <a:spcBef>
                <a:spcPts val="0"/>
              </a:spcBef>
              <a:spcAft>
                <a:spcPts val="0"/>
              </a:spcAft>
              <a:defRPr/>
            </a:pPr>
            <a:r>
              <a:rPr lang="en-US" sz="1067" dirty="0">
                <a:solidFill>
                  <a:srgbClr val="03497C"/>
                </a:solidFill>
                <a:latin typeface="Arial" panose="020B0604020202020204" pitchFamily="34" charset="0"/>
                <a:cs typeface="Arial" pitchFamily="34" charset="0"/>
              </a:rPr>
              <a:t>1.00</a:t>
            </a:r>
          </a:p>
        </p:txBody>
      </p:sp>
      <p:sp>
        <p:nvSpPr>
          <p:cNvPr id="76" name="Text Box 19"/>
          <p:cNvSpPr txBox="1">
            <a:spLocks noChangeArrowheads="1"/>
          </p:cNvSpPr>
          <p:nvPr/>
        </p:nvSpPr>
        <p:spPr bwMode="auto">
          <a:xfrm>
            <a:off x="5075334" y="5301073"/>
            <a:ext cx="382636" cy="164212"/>
          </a:xfrm>
          <a:prstGeom prst="rect">
            <a:avLst/>
          </a:prstGeom>
          <a:noFill/>
          <a:ln w="9525">
            <a:noFill/>
            <a:miter lim="800000"/>
            <a:headEnd/>
            <a:tailEnd/>
          </a:ln>
        </p:spPr>
        <p:txBody>
          <a:bodyPr wrap="square" lIns="0" tIns="0" rIns="0" bIns="0">
            <a:spAutoFit/>
          </a:bodyPr>
          <a:lstStyle/>
          <a:p>
            <a:pPr algn="ctr" fontAlgn="auto">
              <a:spcBef>
                <a:spcPts val="0"/>
              </a:spcBef>
              <a:spcAft>
                <a:spcPts val="0"/>
              </a:spcAft>
              <a:defRPr/>
            </a:pPr>
            <a:r>
              <a:rPr lang="en-US" sz="1067" dirty="0">
                <a:solidFill>
                  <a:srgbClr val="03497C"/>
                </a:solidFill>
                <a:latin typeface="Arial" panose="020B0604020202020204" pitchFamily="34" charset="0"/>
                <a:cs typeface="Arial" pitchFamily="34" charset="0"/>
              </a:rPr>
              <a:t>2.00</a:t>
            </a:r>
          </a:p>
        </p:txBody>
      </p:sp>
      <p:grpSp>
        <p:nvGrpSpPr>
          <p:cNvPr id="87" name="Group 86"/>
          <p:cNvGrpSpPr/>
          <p:nvPr/>
        </p:nvGrpSpPr>
        <p:grpSpPr>
          <a:xfrm>
            <a:off x="2950636" y="5221111"/>
            <a:ext cx="3360000" cy="64000"/>
            <a:chOff x="2747965" y="5838825"/>
            <a:chExt cx="3780000" cy="155575"/>
          </a:xfrm>
        </p:grpSpPr>
        <p:cxnSp>
          <p:nvCxnSpPr>
            <p:cNvPr id="88" name="Straight Connector 87"/>
            <p:cNvCxnSpPr/>
            <p:nvPr/>
          </p:nvCxnSpPr>
          <p:spPr>
            <a:xfrm>
              <a:off x="2747965" y="5838825"/>
              <a:ext cx="378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497343" y="5838825"/>
              <a:ext cx="0" cy="155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24395" y="5838825"/>
              <a:ext cx="0" cy="155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626850" y="5838825"/>
              <a:ext cx="0" cy="155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345963" y="5838825"/>
              <a:ext cx="0" cy="155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5986962" y="5838825"/>
              <a:ext cx="0" cy="155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260404" y="2158378"/>
            <a:ext cx="278961" cy="80000"/>
            <a:chOff x="4221453" y="1443290"/>
            <a:chExt cx="313831" cy="90000"/>
          </a:xfrm>
        </p:grpSpPr>
        <p:sp>
          <p:nvSpPr>
            <p:cNvPr id="181" name="Line 72"/>
            <p:cNvSpPr>
              <a:spLocks noChangeShapeType="1"/>
            </p:cNvSpPr>
            <p:nvPr/>
          </p:nvSpPr>
          <p:spPr bwMode="auto">
            <a:xfrm>
              <a:off x="4221453" y="1488290"/>
              <a:ext cx="313831" cy="0"/>
            </a:xfrm>
            <a:prstGeom prst="line">
              <a:avLst/>
            </a:prstGeom>
            <a:noFill/>
            <a:ln w="19050">
              <a:solidFill>
                <a:schemeClr val="tx2"/>
              </a:solidFill>
              <a:prstDash val="solid"/>
              <a:round/>
              <a:headEnd/>
              <a:tailEnd/>
            </a:ln>
          </p:spPr>
          <p:txBody>
            <a:bodyPr/>
            <a:lstStyle/>
            <a:p>
              <a:pPr fontAlgn="auto">
                <a:spcBef>
                  <a:spcPts val="0"/>
                </a:spcBef>
                <a:spcAft>
                  <a:spcPts val="0"/>
                </a:spcAft>
                <a:defRPr/>
              </a:pPr>
              <a:endParaRPr lang="en-GB" sz="1778" dirty="0">
                <a:solidFill>
                  <a:srgbClr val="00498B"/>
                </a:solidFill>
                <a:latin typeface="Arial" panose="020B0604020202020204" pitchFamily="34" charset="0"/>
                <a:cs typeface="Arial" pitchFamily="34" charset="0"/>
              </a:endParaRPr>
            </a:p>
          </p:txBody>
        </p:sp>
        <p:sp>
          <p:nvSpPr>
            <p:cNvPr id="182" name="Rectangle 53"/>
            <p:cNvSpPr>
              <a:spLocks noChangeArrowheads="1"/>
            </p:cNvSpPr>
            <p:nvPr/>
          </p:nvSpPr>
          <p:spPr bwMode="auto">
            <a:xfrm>
              <a:off x="4339484" y="1443290"/>
              <a:ext cx="90000" cy="90000"/>
            </a:xfrm>
            <a:prstGeom prst="ellipse">
              <a:avLst/>
            </a:prstGeom>
            <a:solidFill>
              <a:srgbClr val="0084CB"/>
            </a:solidFill>
            <a:ln w="28575">
              <a:solidFill>
                <a:schemeClr val="tx2"/>
              </a:solidFill>
              <a:miter lim="800000"/>
              <a:headEnd/>
              <a:tailEnd/>
            </a:ln>
          </p:spPr>
          <p:txBody>
            <a:bodyPr/>
            <a:lstStyle/>
            <a:p>
              <a:pPr fontAlgn="auto">
                <a:spcBef>
                  <a:spcPts val="0"/>
                </a:spcBef>
                <a:spcAft>
                  <a:spcPts val="0"/>
                </a:spcAft>
                <a:defRPr/>
              </a:pPr>
              <a:endParaRPr lang="en-GB" sz="1778" dirty="0">
                <a:solidFill>
                  <a:srgbClr val="00498B"/>
                </a:solidFill>
                <a:latin typeface="Arial" panose="020B0604020202020204" pitchFamily="34" charset="0"/>
                <a:cs typeface="Arial" pitchFamily="34" charset="0"/>
              </a:endParaRPr>
            </a:p>
          </p:txBody>
        </p:sp>
      </p:grpSp>
      <p:grpSp>
        <p:nvGrpSpPr>
          <p:cNvPr id="14" name="Group 13"/>
          <p:cNvGrpSpPr/>
          <p:nvPr/>
        </p:nvGrpSpPr>
        <p:grpSpPr>
          <a:xfrm>
            <a:off x="4422722" y="2413980"/>
            <a:ext cx="333068" cy="80000"/>
            <a:chOff x="4404061" y="1845142"/>
            <a:chExt cx="374701" cy="90000"/>
          </a:xfrm>
        </p:grpSpPr>
        <p:sp>
          <p:nvSpPr>
            <p:cNvPr id="184" name="Line 72"/>
            <p:cNvSpPr>
              <a:spLocks noChangeShapeType="1"/>
            </p:cNvSpPr>
            <p:nvPr/>
          </p:nvSpPr>
          <p:spPr bwMode="auto">
            <a:xfrm>
              <a:off x="4404061" y="1890142"/>
              <a:ext cx="374701" cy="0"/>
            </a:xfrm>
            <a:prstGeom prst="line">
              <a:avLst/>
            </a:prstGeom>
            <a:noFill/>
            <a:ln w="19050">
              <a:solidFill>
                <a:schemeClr val="tx2"/>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85" name="Rectangle 53"/>
            <p:cNvSpPr>
              <a:spLocks noChangeArrowheads="1"/>
            </p:cNvSpPr>
            <p:nvPr/>
          </p:nvSpPr>
          <p:spPr bwMode="auto">
            <a:xfrm>
              <a:off x="4537310" y="1845142"/>
              <a:ext cx="90000" cy="90000"/>
            </a:xfrm>
            <a:prstGeom prst="ellipse">
              <a:avLst/>
            </a:prstGeom>
            <a:solidFill>
              <a:srgbClr val="0084CB"/>
            </a:solidFill>
            <a:ln w="28575">
              <a:solidFill>
                <a:schemeClr val="tx2"/>
              </a:solidFill>
              <a:miter lim="800000"/>
              <a:headEnd/>
              <a:tailEnd/>
            </a:ln>
          </p:spPr>
          <p:txBody>
            <a:bodyPr/>
            <a:lstStyle/>
            <a:p>
              <a:pPr fontAlgn="auto">
                <a:spcBef>
                  <a:spcPts val="0"/>
                </a:spcBef>
                <a:spcAft>
                  <a:spcPts val="0"/>
                </a:spcAft>
                <a:defRPr/>
              </a:pPr>
              <a:endParaRPr lang="en-GB" sz="1778" dirty="0">
                <a:solidFill>
                  <a:srgbClr val="00498B"/>
                </a:solidFill>
                <a:latin typeface="Arial" panose="020B0604020202020204" pitchFamily="34" charset="0"/>
                <a:cs typeface="Arial" pitchFamily="34" charset="0"/>
              </a:endParaRPr>
            </a:p>
          </p:txBody>
        </p:sp>
      </p:grpSp>
      <p:grpSp>
        <p:nvGrpSpPr>
          <p:cNvPr id="13" name="Group 12"/>
          <p:cNvGrpSpPr/>
          <p:nvPr/>
        </p:nvGrpSpPr>
        <p:grpSpPr>
          <a:xfrm>
            <a:off x="3754511" y="2687647"/>
            <a:ext cx="825434" cy="80000"/>
            <a:chOff x="3652323" y="2229218"/>
            <a:chExt cx="928613" cy="90000"/>
          </a:xfrm>
        </p:grpSpPr>
        <p:sp>
          <p:nvSpPr>
            <p:cNvPr id="186" name="Line 72"/>
            <p:cNvSpPr>
              <a:spLocks noChangeShapeType="1"/>
            </p:cNvSpPr>
            <p:nvPr/>
          </p:nvSpPr>
          <p:spPr bwMode="auto">
            <a:xfrm>
              <a:off x="3652323" y="2274218"/>
              <a:ext cx="928613" cy="0"/>
            </a:xfrm>
            <a:prstGeom prst="line">
              <a:avLst/>
            </a:prstGeom>
            <a:noFill/>
            <a:ln w="19050">
              <a:solidFill>
                <a:schemeClr val="tx2"/>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87" name="Rectangle 53"/>
            <p:cNvSpPr>
              <a:spLocks noChangeArrowheads="1"/>
            </p:cNvSpPr>
            <p:nvPr/>
          </p:nvSpPr>
          <p:spPr bwMode="auto">
            <a:xfrm>
              <a:off x="4080792" y="2229218"/>
              <a:ext cx="90000" cy="90000"/>
            </a:xfrm>
            <a:prstGeom prst="ellipse">
              <a:avLst/>
            </a:prstGeom>
            <a:solidFill>
              <a:srgbClr val="0084CB"/>
            </a:solidFill>
            <a:ln w="28575">
              <a:solidFill>
                <a:schemeClr val="tx2"/>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grpSp>
        <p:nvGrpSpPr>
          <p:cNvPr id="12" name="Group 11"/>
          <p:cNvGrpSpPr/>
          <p:nvPr/>
        </p:nvGrpSpPr>
        <p:grpSpPr>
          <a:xfrm>
            <a:off x="3719341" y="2951182"/>
            <a:ext cx="887657" cy="80000"/>
            <a:chOff x="3612759" y="2632375"/>
            <a:chExt cx="998614" cy="90000"/>
          </a:xfrm>
        </p:grpSpPr>
        <p:sp>
          <p:nvSpPr>
            <p:cNvPr id="188" name="Line 72"/>
            <p:cNvSpPr>
              <a:spLocks noChangeShapeType="1"/>
            </p:cNvSpPr>
            <p:nvPr/>
          </p:nvSpPr>
          <p:spPr bwMode="auto">
            <a:xfrm>
              <a:off x="3612759" y="2677375"/>
              <a:ext cx="998614" cy="0"/>
            </a:xfrm>
            <a:prstGeom prst="line">
              <a:avLst/>
            </a:prstGeom>
            <a:noFill/>
            <a:ln w="19050">
              <a:solidFill>
                <a:schemeClr val="tx2"/>
              </a:solidFill>
              <a:prstDash val="solid"/>
              <a:round/>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sp>
          <p:nvSpPr>
            <p:cNvPr id="189" name="Rectangle 53"/>
            <p:cNvSpPr>
              <a:spLocks noChangeArrowheads="1"/>
            </p:cNvSpPr>
            <p:nvPr/>
          </p:nvSpPr>
          <p:spPr bwMode="auto">
            <a:xfrm>
              <a:off x="4053402" y="2632375"/>
              <a:ext cx="90000" cy="90000"/>
            </a:xfrm>
            <a:prstGeom prst="ellipse">
              <a:avLst/>
            </a:prstGeom>
            <a:solidFill>
              <a:srgbClr val="0084CB"/>
            </a:solidFill>
            <a:ln w="28575">
              <a:solidFill>
                <a:schemeClr val="tx2"/>
              </a:solidFill>
              <a:miter lim="800000"/>
              <a:headEnd/>
              <a:tailEnd/>
            </a:ln>
          </p:spPr>
          <p:txBody>
            <a:bodyPr/>
            <a:lstStyle/>
            <a:p>
              <a:pPr fontAlgn="auto">
                <a:spcBef>
                  <a:spcPts val="0"/>
                </a:spcBef>
                <a:spcAft>
                  <a:spcPts val="0"/>
                </a:spcAft>
              </a:pPr>
              <a:endParaRPr lang="en-GB" sz="1778" dirty="0">
                <a:solidFill>
                  <a:srgbClr val="00498B"/>
                </a:solidFill>
                <a:latin typeface="Arial" panose="020B0604020202020204" pitchFamily="34" charset="0"/>
                <a:cs typeface="Arial" pitchFamily="34" charset="0"/>
              </a:endParaRPr>
            </a:p>
          </p:txBody>
        </p:sp>
      </p:grpSp>
    </p:spTree>
    <p:extLst>
      <p:ext uri="{BB962C8B-B14F-4D97-AF65-F5344CB8AC3E}">
        <p14:creationId xmlns:p14="http://schemas.microsoft.com/office/powerpoint/2010/main" val="3584451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8"/>
          <p:cNvSpPr txBox="1">
            <a:spLocks noChangeArrowheads="1"/>
          </p:cNvSpPr>
          <p:nvPr/>
        </p:nvSpPr>
        <p:spPr bwMode="auto">
          <a:xfrm rot="16200000">
            <a:off x="1241079" y="3507751"/>
            <a:ext cx="3071252" cy="387798"/>
          </a:xfrm>
          <a:prstGeom prst="rect">
            <a:avLst/>
          </a:prstGeom>
          <a:noFill/>
          <a:ln w="9525">
            <a:noFill/>
            <a:miter lim="800000"/>
            <a:headEnd/>
            <a:tailEnd/>
          </a:ln>
        </p:spPr>
        <p:txBody>
          <a:bodyPr wrap="square" lIns="0" tIns="0" r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lnSpc>
                <a:spcPct val="90000"/>
              </a:lnSpc>
              <a:spcBef>
                <a:spcPct val="50000"/>
              </a:spcBef>
            </a:pPr>
            <a:r>
              <a:rPr lang="de-DE" altLang="ja-JP" sz="1400" b="1" dirty="0" err="1" smtClean="0">
                <a:solidFill>
                  <a:srgbClr val="000000">
                    <a:lumMod val="65000"/>
                    <a:lumOff val="35000"/>
                  </a:srgbClr>
                </a:solidFill>
              </a:rPr>
              <a:t>Estimated</a:t>
            </a:r>
            <a:r>
              <a:rPr lang="de-DE" altLang="ja-JP" sz="1400" b="1" dirty="0" smtClean="0">
                <a:solidFill>
                  <a:srgbClr val="000000">
                    <a:lumMod val="65000"/>
                    <a:lumOff val="35000"/>
                  </a:srgbClr>
                </a:solidFill>
              </a:rPr>
              <a:t> </a:t>
            </a:r>
            <a:r>
              <a:rPr lang="de-DE" altLang="ja-JP" sz="1400" b="1" dirty="0" err="1" smtClean="0">
                <a:solidFill>
                  <a:srgbClr val="000000">
                    <a:lumMod val="65000"/>
                    <a:lumOff val="35000"/>
                  </a:srgbClr>
                </a:solidFill>
              </a:rPr>
              <a:t>cumulative</a:t>
            </a:r>
            <a:r>
              <a:rPr lang="de-DE" altLang="ja-JP" sz="1400" b="1" dirty="0" smtClean="0">
                <a:solidFill>
                  <a:srgbClr val="000000">
                    <a:lumMod val="65000"/>
                    <a:lumOff val="35000"/>
                  </a:srgbClr>
                </a:solidFill>
              </a:rPr>
              <a:t> </a:t>
            </a:r>
            <a:r>
              <a:rPr lang="de-DE" altLang="ja-JP" sz="1400" b="1" dirty="0" err="1" smtClean="0">
                <a:solidFill>
                  <a:srgbClr val="000000">
                    <a:lumMod val="65000"/>
                    <a:lumOff val="35000"/>
                  </a:srgbClr>
                </a:solidFill>
              </a:rPr>
              <a:t>probability</a:t>
            </a:r>
            <a:r>
              <a:rPr lang="de-DE" altLang="ja-JP" sz="1400" b="1" dirty="0" smtClean="0">
                <a:solidFill>
                  <a:srgbClr val="000000">
                    <a:lumMod val="65000"/>
                    <a:lumOff val="35000"/>
                  </a:srgbClr>
                </a:solidFill>
              </a:rPr>
              <a:t> </a:t>
            </a:r>
            <a:br>
              <a:rPr lang="de-DE" altLang="ja-JP" sz="1400" b="1" dirty="0" smtClean="0">
                <a:solidFill>
                  <a:srgbClr val="000000">
                    <a:lumMod val="65000"/>
                    <a:lumOff val="35000"/>
                  </a:srgbClr>
                </a:solidFill>
              </a:rPr>
            </a:br>
            <a:r>
              <a:rPr lang="de-DE" altLang="ja-JP" sz="1400" b="1" dirty="0" err="1" smtClean="0">
                <a:solidFill>
                  <a:srgbClr val="000000">
                    <a:lumMod val="65000"/>
                    <a:lumOff val="35000"/>
                  </a:srgbClr>
                </a:solidFill>
              </a:rPr>
              <a:t>of</a:t>
            </a:r>
            <a:r>
              <a:rPr lang="de-DE" altLang="ja-JP" sz="1400" b="1" dirty="0" smtClean="0">
                <a:solidFill>
                  <a:srgbClr val="000000">
                    <a:lumMod val="65000"/>
                    <a:lumOff val="35000"/>
                  </a:srgbClr>
                </a:solidFill>
              </a:rPr>
              <a:t> </a:t>
            </a:r>
            <a:r>
              <a:rPr lang="en-US" altLang="ja-JP" sz="1400" b="1" dirty="0" smtClean="0">
                <a:solidFill>
                  <a:srgbClr val="000000">
                    <a:lumMod val="65000"/>
                    <a:lumOff val="35000"/>
                  </a:srgbClr>
                </a:solidFill>
              </a:rPr>
              <a:t>stroke/SE (%)</a:t>
            </a:r>
            <a:endParaRPr lang="en-US" altLang="ja-JP" sz="1400" b="1" dirty="0">
              <a:solidFill>
                <a:srgbClr val="000000">
                  <a:lumMod val="65000"/>
                  <a:lumOff val="35000"/>
                </a:srgbClr>
              </a:solidFill>
            </a:endParaRPr>
          </a:p>
        </p:txBody>
      </p:sp>
      <p:sp>
        <p:nvSpPr>
          <p:cNvPr id="20" name="Text Box 17"/>
          <p:cNvSpPr txBox="1">
            <a:spLocks noChangeArrowheads="1"/>
          </p:cNvSpPr>
          <p:nvPr/>
        </p:nvSpPr>
        <p:spPr bwMode="auto">
          <a:xfrm>
            <a:off x="3552427" y="6487752"/>
            <a:ext cx="2762296" cy="254361"/>
          </a:xfrm>
          <a:prstGeom prst="rect">
            <a:avLst/>
          </a:prstGeom>
          <a:noFill/>
          <a:ln>
            <a:noFill/>
          </a:ln>
          <a:effectLst>
            <a:prstShdw prst="shdw17" dist="17961" dir="2700000">
              <a:srgbClr val="9999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ctr">
              <a:spcBef>
                <a:spcPct val="50000"/>
              </a:spcBef>
            </a:pPr>
            <a:r>
              <a:rPr lang="en-AU" sz="1400" b="1" i="1" dirty="0">
                <a:solidFill>
                  <a:srgbClr val="000000">
                    <a:lumMod val="65000"/>
                    <a:lumOff val="35000"/>
                  </a:srgbClr>
                </a:solidFill>
              </a:rPr>
              <a:t>p</a:t>
            </a:r>
            <a:r>
              <a:rPr lang="en-AU" sz="1400" b="1" dirty="0">
                <a:solidFill>
                  <a:srgbClr val="000000">
                    <a:lumMod val="65000"/>
                    <a:lumOff val="35000"/>
                  </a:srgbClr>
                </a:solidFill>
              </a:rPr>
              <a:t>-value </a:t>
            </a:r>
            <a:r>
              <a:rPr lang="en-AU" sz="1400" b="1" dirty="0" smtClean="0">
                <a:solidFill>
                  <a:srgbClr val="000000">
                    <a:lumMod val="65000"/>
                    <a:lumOff val="35000"/>
                  </a:srgbClr>
                </a:solidFill>
              </a:rPr>
              <a:t>for interaction= </a:t>
            </a:r>
            <a:r>
              <a:rPr lang="en-AU" sz="1400" b="1" dirty="0">
                <a:solidFill>
                  <a:srgbClr val="000000">
                    <a:lumMod val="65000"/>
                    <a:lumOff val="35000"/>
                  </a:srgbClr>
                </a:solidFill>
              </a:rPr>
              <a:t>0.3131</a:t>
            </a:r>
          </a:p>
        </p:txBody>
      </p:sp>
      <p:graphicFrame>
        <p:nvGraphicFramePr>
          <p:cNvPr id="23" name="Chart 94"/>
          <p:cNvGraphicFramePr>
            <a:graphicFrameLocks/>
          </p:cNvGraphicFramePr>
          <p:nvPr>
            <p:extLst/>
          </p:nvPr>
        </p:nvGraphicFramePr>
        <p:xfrm>
          <a:off x="3006081" y="2216327"/>
          <a:ext cx="3572741" cy="3024335"/>
        </p:xfrm>
        <a:graphic>
          <a:graphicData uri="http://schemas.openxmlformats.org/drawingml/2006/chart">
            <c:chart xmlns:c="http://schemas.openxmlformats.org/drawingml/2006/chart" xmlns:r="http://schemas.openxmlformats.org/officeDocument/2006/relationships" r:id="rId4"/>
          </a:graphicData>
        </a:graphic>
      </p:graphicFrame>
      <p:sp>
        <p:nvSpPr>
          <p:cNvPr id="33" name="Rectangle 30"/>
          <p:cNvSpPr>
            <a:spLocks noChangeArrowheads="1"/>
          </p:cNvSpPr>
          <p:nvPr/>
        </p:nvSpPr>
        <p:spPr bwMode="auto">
          <a:xfrm>
            <a:off x="6923091" y="3332317"/>
            <a:ext cx="1736373" cy="73866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eaLnBrk="1" hangingPunct="1">
              <a:spcBef>
                <a:spcPct val="50000"/>
              </a:spcBef>
            </a:pPr>
            <a:r>
              <a:rPr lang="de-DE" altLang="ja-JP" sz="1400" dirty="0">
                <a:solidFill>
                  <a:srgbClr val="000000">
                    <a:lumMod val="65000"/>
                    <a:lumOff val="35000"/>
                  </a:srgbClr>
                </a:solidFill>
              </a:rPr>
              <a:t>Age ≥ 75 </a:t>
            </a:r>
            <a:r>
              <a:rPr lang="de-DE" altLang="ja-JP" sz="1400" dirty="0" err="1" smtClean="0">
                <a:solidFill>
                  <a:srgbClr val="000000">
                    <a:lumMod val="65000"/>
                    <a:lumOff val="35000"/>
                  </a:srgbClr>
                </a:solidFill>
              </a:rPr>
              <a:t>years</a:t>
            </a:r>
            <a:r>
              <a:rPr lang="hu-HU" altLang="ja-JP" sz="1400" dirty="0" smtClean="0">
                <a:solidFill>
                  <a:srgbClr val="000000">
                    <a:lumMod val="65000"/>
                    <a:lumOff val="35000"/>
                  </a:srgbClr>
                </a:solidFill>
              </a:rPr>
              <a:t/>
            </a:r>
            <a:br>
              <a:rPr lang="hu-HU" altLang="ja-JP" sz="1400" dirty="0" smtClean="0">
                <a:solidFill>
                  <a:srgbClr val="000000">
                    <a:lumMod val="65000"/>
                    <a:lumOff val="35000"/>
                  </a:srgbClr>
                </a:solidFill>
              </a:rPr>
            </a:br>
            <a:r>
              <a:rPr lang="en-AU" altLang="de-DE" sz="1400" dirty="0" smtClean="0">
                <a:solidFill>
                  <a:srgbClr val="000000">
                    <a:lumMod val="65000"/>
                    <a:lumOff val="35000"/>
                  </a:srgbClr>
                </a:solidFill>
              </a:rPr>
              <a:t>HR </a:t>
            </a:r>
            <a:r>
              <a:rPr lang="en-AU" altLang="de-DE" sz="1400" dirty="0">
                <a:solidFill>
                  <a:srgbClr val="000000">
                    <a:lumMod val="65000"/>
                    <a:lumOff val="35000"/>
                  </a:srgbClr>
                </a:solidFill>
              </a:rPr>
              <a:t>0.80 </a:t>
            </a:r>
            <a:r>
              <a:rPr lang="hu-HU" altLang="de-DE" sz="1400" dirty="0" smtClean="0">
                <a:solidFill>
                  <a:srgbClr val="000000">
                    <a:lumMod val="65000"/>
                    <a:lumOff val="35000"/>
                  </a:srgbClr>
                </a:solidFill>
              </a:rPr>
              <a:t/>
            </a:r>
            <a:br>
              <a:rPr lang="hu-HU" altLang="de-DE" sz="1400" dirty="0" smtClean="0">
                <a:solidFill>
                  <a:srgbClr val="000000">
                    <a:lumMod val="65000"/>
                    <a:lumOff val="35000"/>
                  </a:srgbClr>
                </a:solidFill>
              </a:rPr>
            </a:br>
            <a:r>
              <a:rPr lang="en-AU" altLang="de-DE" sz="1400" dirty="0" smtClean="0">
                <a:solidFill>
                  <a:srgbClr val="000000">
                    <a:lumMod val="65000"/>
                    <a:lumOff val="35000"/>
                  </a:srgbClr>
                </a:solidFill>
              </a:rPr>
              <a:t>(</a:t>
            </a:r>
            <a:r>
              <a:rPr lang="en-AU" altLang="de-DE" sz="1400" dirty="0">
                <a:solidFill>
                  <a:srgbClr val="000000">
                    <a:lumMod val="65000"/>
                    <a:lumOff val="35000"/>
                  </a:srgbClr>
                </a:solidFill>
              </a:rPr>
              <a:t>95% CI 0.63–1.02</a:t>
            </a:r>
            <a:r>
              <a:rPr lang="en-AU" altLang="de-DE" sz="1400" dirty="0" smtClean="0">
                <a:solidFill>
                  <a:srgbClr val="000000">
                    <a:lumMod val="65000"/>
                    <a:lumOff val="35000"/>
                  </a:srgbClr>
                </a:solidFill>
              </a:rPr>
              <a:t>)</a:t>
            </a:r>
            <a:endParaRPr lang="ja-JP" altLang="en-US" sz="1400" dirty="0">
              <a:solidFill>
                <a:srgbClr val="000000">
                  <a:lumMod val="65000"/>
                  <a:lumOff val="35000"/>
                </a:srgbClr>
              </a:solidFill>
            </a:endParaRPr>
          </a:p>
        </p:txBody>
      </p:sp>
      <p:sp>
        <p:nvSpPr>
          <p:cNvPr id="39" name="Text Box 11"/>
          <p:cNvSpPr txBox="1">
            <a:spLocks noChangeArrowheads="1"/>
          </p:cNvSpPr>
          <p:nvPr/>
        </p:nvSpPr>
        <p:spPr bwMode="auto">
          <a:xfrm>
            <a:off x="5053134" y="2551787"/>
            <a:ext cx="905697" cy="215444"/>
          </a:xfrm>
          <a:prstGeom prst="rect">
            <a:avLst/>
          </a:prstGeom>
          <a:noFill/>
          <a:ln>
            <a:noFill/>
          </a:ln>
          <a:effectLst>
            <a:prstShdw prst="shdw17" dist="17961" dir="2700000">
              <a:srgbClr val="9999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r">
              <a:spcBef>
                <a:spcPct val="50000"/>
              </a:spcBef>
            </a:pPr>
            <a:r>
              <a:rPr lang="en-AU" altLang="de-DE" sz="1400" dirty="0">
                <a:solidFill>
                  <a:srgbClr val="000000">
                    <a:lumMod val="65000"/>
                    <a:lumOff val="35000"/>
                  </a:srgbClr>
                </a:solidFill>
              </a:rPr>
              <a:t>2.85</a:t>
            </a:r>
            <a:r>
              <a:rPr lang="en-AU" altLang="de-DE" sz="1400" dirty="0" smtClean="0">
                <a:solidFill>
                  <a:srgbClr val="000000">
                    <a:lumMod val="65000"/>
                    <a:lumOff val="35000"/>
                  </a:srgbClr>
                </a:solidFill>
              </a:rPr>
              <a:t>%/year</a:t>
            </a:r>
            <a:endParaRPr lang="en-AU" altLang="de-DE" sz="1400" dirty="0">
              <a:solidFill>
                <a:srgbClr val="000000">
                  <a:lumMod val="65000"/>
                  <a:lumOff val="35000"/>
                </a:srgbClr>
              </a:solidFill>
            </a:endParaRPr>
          </a:p>
        </p:txBody>
      </p:sp>
      <p:sp>
        <p:nvSpPr>
          <p:cNvPr id="40" name="Text Box 12"/>
          <p:cNvSpPr txBox="1">
            <a:spLocks noChangeArrowheads="1"/>
          </p:cNvSpPr>
          <p:nvPr/>
        </p:nvSpPr>
        <p:spPr bwMode="auto">
          <a:xfrm>
            <a:off x="5574252" y="3869941"/>
            <a:ext cx="905697" cy="215444"/>
          </a:xfrm>
          <a:prstGeom prst="rect">
            <a:avLst/>
          </a:prstGeom>
          <a:noFill/>
          <a:ln>
            <a:noFill/>
          </a:ln>
          <a:effectLst>
            <a:prstShdw prst="shdw17" dist="17961" dir="2700000">
              <a:srgbClr val="9999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a:spcBef>
                <a:spcPct val="50000"/>
              </a:spcBef>
            </a:pPr>
            <a:r>
              <a:rPr lang="en-AU" altLang="de-DE" sz="1400" dirty="0">
                <a:solidFill>
                  <a:srgbClr val="000000">
                    <a:lumMod val="65000"/>
                    <a:lumOff val="35000"/>
                  </a:srgbClr>
                </a:solidFill>
              </a:rPr>
              <a:t>2.29</a:t>
            </a:r>
            <a:r>
              <a:rPr lang="en-AU" altLang="de-DE" sz="1400" dirty="0" smtClean="0">
                <a:solidFill>
                  <a:srgbClr val="000000">
                    <a:lumMod val="65000"/>
                    <a:lumOff val="35000"/>
                  </a:srgbClr>
                </a:solidFill>
              </a:rPr>
              <a:t>%/year</a:t>
            </a:r>
            <a:endParaRPr lang="en-AU" altLang="de-DE" sz="1400" dirty="0">
              <a:solidFill>
                <a:srgbClr val="000000">
                  <a:lumMod val="65000"/>
                  <a:lumOff val="35000"/>
                </a:srgbClr>
              </a:solidFill>
            </a:endParaRPr>
          </a:p>
        </p:txBody>
      </p:sp>
      <p:sp>
        <p:nvSpPr>
          <p:cNvPr id="47" name="Textfeld 46"/>
          <p:cNvSpPr txBox="1"/>
          <p:nvPr/>
        </p:nvSpPr>
        <p:spPr>
          <a:xfrm>
            <a:off x="3301673" y="5437000"/>
            <a:ext cx="3204752" cy="215444"/>
          </a:xfrm>
          <a:prstGeom prst="rect">
            <a:avLst/>
          </a:prstGeom>
          <a:noFill/>
        </p:spPr>
        <p:txBody>
          <a:bodyPr wrap="square" lIns="0" tIns="0" rIns="0" bIns="0" rtlCol="0">
            <a:spAutoFit/>
          </a:bodyPr>
          <a:lstStyle/>
          <a:p>
            <a:pPr algn="ctr">
              <a:spcBef>
                <a:spcPct val="50000"/>
              </a:spcBef>
              <a:defRPr sz="1200" b="1" i="0" u="none" strike="noStrike" kern="1200" baseline="0">
                <a:solidFill>
                  <a:srgbClr val="FFFFFF"/>
                </a:solidFill>
                <a:latin typeface="+mn-lt"/>
                <a:ea typeface="+mn-ea"/>
                <a:cs typeface="+mn-cs"/>
              </a:defRPr>
            </a:pPr>
            <a:r>
              <a:rPr lang="en-US" sz="1400" b="1" dirty="0">
                <a:solidFill>
                  <a:srgbClr val="000000">
                    <a:lumMod val="65000"/>
                    <a:lumOff val="35000"/>
                  </a:srgbClr>
                </a:solidFill>
                <a:latin typeface="Arial"/>
                <a:ea typeface=""/>
              </a:rPr>
              <a:t>Months since randomization</a:t>
            </a:r>
          </a:p>
        </p:txBody>
      </p:sp>
      <p:sp>
        <p:nvSpPr>
          <p:cNvPr id="48" name="Textfeld 47"/>
          <p:cNvSpPr txBox="1"/>
          <p:nvPr/>
        </p:nvSpPr>
        <p:spPr>
          <a:xfrm>
            <a:off x="6239605" y="5151372"/>
            <a:ext cx="379308" cy="215444"/>
          </a:xfrm>
          <a:prstGeom prst="rect">
            <a:avLst/>
          </a:prstGeom>
          <a:noFill/>
        </p:spPr>
        <p:txBody>
          <a:bodyPr wrap="square" lIns="0" tIns="0" rIns="0" bIns="0" rtlCol="0">
            <a:spAutoFit/>
          </a:bodyPr>
          <a:lstStyle/>
          <a:p>
            <a:pPr algn="ctr">
              <a:spcBef>
                <a:spcPct val="50000"/>
              </a:spcBef>
            </a:pPr>
            <a:r>
              <a:rPr lang="de-DE" sz="1400" dirty="0">
                <a:solidFill>
                  <a:srgbClr val="595959"/>
                </a:solidFill>
                <a:latin typeface="Arial"/>
                <a:ea typeface=""/>
              </a:rPr>
              <a:t>24</a:t>
            </a:r>
          </a:p>
        </p:txBody>
      </p:sp>
      <p:sp>
        <p:nvSpPr>
          <p:cNvPr id="49" name="Textfeld 48"/>
          <p:cNvSpPr txBox="1"/>
          <p:nvPr/>
        </p:nvSpPr>
        <p:spPr>
          <a:xfrm>
            <a:off x="5451570" y="5151372"/>
            <a:ext cx="379308" cy="215444"/>
          </a:xfrm>
          <a:prstGeom prst="rect">
            <a:avLst/>
          </a:prstGeom>
          <a:noFill/>
        </p:spPr>
        <p:txBody>
          <a:bodyPr wrap="square" lIns="0" tIns="0" rIns="0" bIns="0" rtlCol="0">
            <a:spAutoFit/>
          </a:bodyPr>
          <a:lstStyle/>
          <a:p>
            <a:pPr algn="ctr">
              <a:spcBef>
                <a:spcPct val="50000"/>
              </a:spcBef>
            </a:pPr>
            <a:r>
              <a:rPr lang="de-DE" sz="1400" dirty="0">
                <a:solidFill>
                  <a:srgbClr val="595959"/>
                </a:solidFill>
                <a:latin typeface="Arial"/>
                <a:ea typeface=""/>
              </a:rPr>
              <a:t>18</a:t>
            </a:r>
          </a:p>
        </p:txBody>
      </p:sp>
      <p:sp>
        <p:nvSpPr>
          <p:cNvPr id="50" name="Textfeld 49"/>
          <p:cNvSpPr txBox="1"/>
          <p:nvPr/>
        </p:nvSpPr>
        <p:spPr>
          <a:xfrm>
            <a:off x="4681997" y="5151372"/>
            <a:ext cx="379308" cy="215444"/>
          </a:xfrm>
          <a:prstGeom prst="rect">
            <a:avLst/>
          </a:prstGeom>
          <a:noFill/>
        </p:spPr>
        <p:txBody>
          <a:bodyPr wrap="square" lIns="0" tIns="0" rIns="0" bIns="0" rtlCol="0">
            <a:spAutoFit/>
          </a:bodyPr>
          <a:lstStyle/>
          <a:p>
            <a:pPr algn="ctr">
              <a:spcBef>
                <a:spcPct val="50000"/>
              </a:spcBef>
            </a:pPr>
            <a:r>
              <a:rPr lang="de-DE" sz="1400" dirty="0">
                <a:solidFill>
                  <a:srgbClr val="595959"/>
                </a:solidFill>
                <a:latin typeface="Arial"/>
                <a:ea typeface=""/>
              </a:rPr>
              <a:t>12</a:t>
            </a:r>
          </a:p>
        </p:txBody>
      </p:sp>
      <p:sp>
        <p:nvSpPr>
          <p:cNvPr id="51" name="Textfeld 50"/>
          <p:cNvSpPr txBox="1"/>
          <p:nvPr/>
        </p:nvSpPr>
        <p:spPr>
          <a:xfrm>
            <a:off x="3910872" y="5151372"/>
            <a:ext cx="379308" cy="215444"/>
          </a:xfrm>
          <a:prstGeom prst="rect">
            <a:avLst/>
          </a:prstGeom>
          <a:noFill/>
        </p:spPr>
        <p:txBody>
          <a:bodyPr wrap="square" lIns="0" tIns="0" rIns="0" bIns="0" rtlCol="0">
            <a:spAutoFit/>
          </a:bodyPr>
          <a:lstStyle/>
          <a:p>
            <a:pPr algn="ctr">
              <a:spcBef>
                <a:spcPct val="50000"/>
              </a:spcBef>
            </a:pPr>
            <a:r>
              <a:rPr lang="de-DE" sz="1400" dirty="0">
                <a:solidFill>
                  <a:srgbClr val="595959"/>
                </a:solidFill>
                <a:latin typeface="Arial"/>
                <a:ea typeface=""/>
              </a:rPr>
              <a:t>6</a:t>
            </a:r>
          </a:p>
        </p:txBody>
      </p:sp>
      <p:sp>
        <p:nvSpPr>
          <p:cNvPr id="52" name="Textfeld 51"/>
          <p:cNvSpPr txBox="1"/>
          <p:nvPr/>
        </p:nvSpPr>
        <p:spPr>
          <a:xfrm>
            <a:off x="3126201" y="5151372"/>
            <a:ext cx="379308" cy="215444"/>
          </a:xfrm>
          <a:prstGeom prst="rect">
            <a:avLst/>
          </a:prstGeom>
          <a:noFill/>
        </p:spPr>
        <p:txBody>
          <a:bodyPr wrap="square" lIns="0" tIns="0" rIns="0" bIns="0" rtlCol="0">
            <a:spAutoFit/>
          </a:bodyPr>
          <a:lstStyle/>
          <a:p>
            <a:pPr algn="ctr">
              <a:spcBef>
                <a:spcPct val="50000"/>
              </a:spcBef>
            </a:pPr>
            <a:r>
              <a:rPr lang="de-DE" sz="1400" dirty="0">
                <a:solidFill>
                  <a:srgbClr val="595959"/>
                </a:solidFill>
                <a:latin typeface="Arial"/>
                <a:ea typeface=""/>
              </a:rPr>
              <a:t>0</a:t>
            </a:r>
          </a:p>
        </p:txBody>
      </p:sp>
      <p:grpSp>
        <p:nvGrpSpPr>
          <p:cNvPr id="53" name="Gruppierung 27"/>
          <p:cNvGrpSpPr>
            <a:grpSpLocks/>
          </p:cNvGrpSpPr>
          <p:nvPr/>
        </p:nvGrpSpPr>
        <p:grpSpPr bwMode="auto">
          <a:xfrm>
            <a:off x="6912260" y="1760613"/>
            <a:ext cx="1334639" cy="461505"/>
            <a:chOff x="6902399" y="2239541"/>
            <a:chExt cx="1267824" cy="461414"/>
          </a:xfrm>
        </p:grpSpPr>
        <p:sp>
          <p:nvSpPr>
            <p:cNvPr id="54" name="Rectangle 25"/>
            <p:cNvSpPr>
              <a:spLocks noChangeArrowheads="1"/>
            </p:cNvSpPr>
            <p:nvPr/>
          </p:nvSpPr>
          <p:spPr bwMode="auto">
            <a:xfrm>
              <a:off x="6904584" y="2259959"/>
              <a:ext cx="141815" cy="144000"/>
            </a:xfrm>
            <a:prstGeom prst="rect">
              <a:avLst/>
            </a:prstGeom>
            <a:solidFill>
              <a:srgbClr val="EC00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endParaRPr lang="ja-JP" altLang="en-US" sz="1400">
                <a:solidFill>
                  <a:srgbClr val="000000">
                    <a:lumMod val="65000"/>
                    <a:lumOff val="35000"/>
                  </a:srgbClr>
                </a:solidFill>
              </a:endParaRPr>
            </a:p>
          </p:txBody>
        </p:sp>
        <p:sp>
          <p:nvSpPr>
            <p:cNvPr id="55" name="Rectangle 26"/>
            <p:cNvSpPr>
              <a:spLocks noChangeArrowheads="1"/>
            </p:cNvSpPr>
            <p:nvPr/>
          </p:nvSpPr>
          <p:spPr bwMode="auto">
            <a:xfrm>
              <a:off x="6902399" y="2502153"/>
              <a:ext cx="144000" cy="143999"/>
            </a:xfrm>
            <a:prstGeom prst="rect">
              <a:avLst/>
            </a:prstGeom>
            <a:solidFill>
              <a:schemeClr val="accent6"/>
            </a:solidFill>
            <a:ln w="9525">
              <a:noFill/>
              <a:miter lim="800000"/>
              <a:headEnd/>
              <a:tailEnd/>
            </a:ln>
            <a:extLst/>
          </p:spPr>
          <p:txBody>
            <a:bodyPr anchor="ct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endParaRPr lang="ja-JP" altLang="en-US" sz="1400">
                <a:solidFill>
                  <a:srgbClr val="000000">
                    <a:lumMod val="65000"/>
                    <a:lumOff val="35000"/>
                  </a:srgbClr>
                </a:solidFill>
              </a:endParaRPr>
            </a:p>
          </p:txBody>
        </p:sp>
        <p:sp>
          <p:nvSpPr>
            <p:cNvPr id="56" name="Text Box 27"/>
            <p:cNvSpPr txBox="1">
              <a:spLocks noChangeArrowheads="1"/>
            </p:cNvSpPr>
            <p:nvPr/>
          </p:nvSpPr>
          <p:spPr bwMode="auto">
            <a:xfrm>
              <a:off x="7113702" y="2239541"/>
              <a:ext cx="1056521" cy="430802"/>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eaLnBrk="1" hangingPunct="1">
                <a:spcBef>
                  <a:spcPct val="50000"/>
                </a:spcBef>
              </a:pPr>
              <a:r>
                <a:rPr lang="en-US" altLang="ja-JP" sz="1400" dirty="0">
                  <a:solidFill>
                    <a:srgbClr val="000000">
                      <a:lumMod val="65000"/>
                      <a:lumOff val="35000"/>
                    </a:srgbClr>
                  </a:solidFill>
                </a:rPr>
                <a:t>Rivaroxaban</a:t>
              </a:r>
              <a:endParaRPr lang="ja-JP" altLang="en-US" sz="1400" dirty="0">
                <a:solidFill>
                  <a:srgbClr val="000000">
                    <a:lumMod val="65000"/>
                    <a:lumOff val="35000"/>
                  </a:srgbClr>
                </a:solidFill>
              </a:endParaRPr>
            </a:p>
          </p:txBody>
        </p:sp>
        <p:sp>
          <p:nvSpPr>
            <p:cNvPr id="57" name="Text Box 28"/>
            <p:cNvSpPr txBox="1">
              <a:spLocks noChangeArrowheads="1"/>
            </p:cNvSpPr>
            <p:nvPr/>
          </p:nvSpPr>
          <p:spPr bwMode="auto">
            <a:xfrm>
              <a:off x="7128002" y="2485554"/>
              <a:ext cx="1042221" cy="215401"/>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eaLnBrk="1" hangingPunct="1">
                <a:spcBef>
                  <a:spcPct val="50000"/>
                </a:spcBef>
              </a:pPr>
              <a:r>
                <a:rPr lang="en-US" altLang="ja-JP" sz="1400" dirty="0">
                  <a:solidFill>
                    <a:srgbClr val="000000">
                      <a:lumMod val="65000"/>
                      <a:lumOff val="35000"/>
                    </a:srgbClr>
                  </a:solidFill>
                </a:rPr>
                <a:t>Warfarin</a:t>
              </a:r>
              <a:endParaRPr lang="ja-JP" altLang="en-US" sz="1400" dirty="0">
                <a:solidFill>
                  <a:srgbClr val="000000">
                    <a:lumMod val="65000"/>
                    <a:lumOff val="35000"/>
                  </a:srgbClr>
                </a:solidFill>
              </a:endParaRPr>
            </a:p>
          </p:txBody>
        </p:sp>
      </p:grpSp>
      <p:sp>
        <p:nvSpPr>
          <p:cNvPr id="34" name="Téglalap 33"/>
          <p:cNvSpPr/>
          <p:nvPr/>
        </p:nvSpPr>
        <p:spPr>
          <a:xfrm>
            <a:off x="611188" y="6434336"/>
            <a:ext cx="4572000" cy="307777"/>
          </a:xfrm>
          <a:prstGeom prst="rect">
            <a:avLst/>
          </a:prstGeom>
        </p:spPr>
        <p:txBody>
          <a:bodyPr lIns="0" tIns="0" rIns="0" bIns="0" anchor="b">
            <a:spAutoFit/>
          </a:bodyPr>
          <a:lstStyle/>
          <a:p>
            <a:pPr>
              <a:spcBef>
                <a:spcPct val="50000"/>
              </a:spcBef>
              <a:defRPr/>
            </a:pPr>
            <a:r>
              <a:rPr lang="en-GB" altLang="de-DE" sz="1000" dirty="0">
                <a:solidFill>
                  <a:srgbClr val="000000">
                    <a:lumMod val="65000"/>
                    <a:lumOff val="35000"/>
                  </a:srgbClr>
                </a:solidFill>
                <a:latin typeface="Arial"/>
                <a:ea typeface=""/>
              </a:rPr>
              <a:t>ITT population</a:t>
            </a:r>
            <a:r>
              <a:rPr lang="hu-HU" altLang="de-DE" sz="1000" dirty="0">
                <a:solidFill>
                  <a:srgbClr val="000000">
                    <a:lumMod val="65000"/>
                    <a:lumOff val="35000"/>
                  </a:srgbClr>
                </a:solidFill>
                <a:latin typeface="Arial"/>
                <a:ea typeface=""/>
              </a:rPr>
              <a:t/>
            </a:r>
            <a:br>
              <a:rPr lang="hu-HU" altLang="de-DE" sz="1000" dirty="0">
                <a:solidFill>
                  <a:srgbClr val="000000">
                    <a:lumMod val="65000"/>
                    <a:lumOff val="35000"/>
                  </a:srgbClr>
                </a:solidFill>
                <a:latin typeface="Arial"/>
                <a:ea typeface=""/>
              </a:rPr>
            </a:br>
            <a:r>
              <a:rPr lang="de-DE" sz="1000" dirty="0" err="1">
                <a:solidFill>
                  <a:srgbClr val="000000">
                    <a:lumMod val="65000"/>
                    <a:lumOff val="35000"/>
                  </a:srgbClr>
                </a:solidFill>
                <a:latin typeface="Arial"/>
                <a:ea typeface=""/>
                <a:cs typeface="ＭＳ Ｐゴシック" charset="-128"/>
              </a:rPr>
              <a:t>Halperin</a:t>
            </a:r>
            <a:r>
              <a:rPr lang="de-DE" sz="1000" dirty="0">
                <a:solidFill>
                  <a:srgbClr val="000000">
                    <a:lumMod val="65000"/>
                    <a:lumOff val="35000"/>
                  </a:srgbClr>
                </a:solidFill>
                <a:latin typeface="Arial"/>
                <a:ea typeface=""/>
                <a:cs typeface="ＭＳ Ｐゴシック" charset="-128"/>
              </a:rPr>
              <a:t> JL </a:t>
            </a:r>
            <a:r>
              <a:rPr lang="de-DE" sz="1000" i="1" dirty="0">
                <a:solidFill>
                  <a:srgbClr val="000000">
                    <a:lumMod val="65000"/>
                    <a:lumOff val="35000"/>
                  </a:srgbClr>
                </a:solidFill>
                <a:latin typeface="Arial"/>
                <a:ea typeface=""/>
                <a:cs typeface="ＭＳ Ｐゴシック" charset="-128"/>
              </a:rPr>
              <a:t>et al. </a:t>
            </a:r>
            <a:r>
              <a:rPr lang="de-DE" sz="1000" i="1" dirty="0" err="1">
                <a:solidFill>
                  <a:srgbClr val="000000">
                    <a:lumMod val="65000"/>
                    <a:lumOff val="35000"/>
                  </a:srgbClr>
                </a:solidFill>
                <a:latin typeface="Arial"/>
                <a:ea typeface=""/>
                <a:cs typeface="ＭＳ Ｐゴシック" charset="-128"/>
              </a:rPr>
              <a:t>Circulation</a:t>
            </a:r>
            <a:r>
              <a:rPr lang="de-DE" sz="1000" dirty="0">
                <a:solidFill>
                  <a:srgbClr val="000000">
                    <a:lumMod val="65000"/>
                    <a:lumOff val="35000"/>
                  </a:srgbClr>
                </a:solidFill>
                <a:latin typeface="Arial"/>
                <a:ea typeface=""/>
                <a:cs typeface="ＭＳ Ｐゴシック" charset="-128"/>
              </a:rPr>
              <a:t>. 2014;130:138–146</a:t>
            </a:r>
          </a:p>
        </p:txBody>
      </p:sp>
      <p:sp>
        <p:nvSpPr>
          <p:cNvPr id="35" name="Rectangle 93"/>
          <p:cNvSpPr>
            <a:spLocks noChangeArrowheads="1"/>
          </p:cNvSpPr>
          <p:nvPr/>
        </p:nvSpPr>
        <p:spPr bwMode="auto">
          <a:xfrm>
            <a:off x="612001" y="1376363"/>
            <a:ext cx="5218878" cy="340519"/>
          </a:xfrm>
          <a:prstGeom prst="roundRect">
            <a:avLst/>
          </a:prstGeom>
          <a:solidFill>
            <a:schemeClr val="bg2">
              <a:lumMod val="20000"/>
              <a:lumOff val="80000"/>
            </a:schemeClr>
          </a:solidFill>
          <a:ln>
            <a:noFill/>
          </a:ln>
          <a:effectLst/>
          <a:extLst/>
        </p:spPr>
        <p:txBody>
          <a:bodyPr wrap="square" lIns="0" tIns="0" r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en-US" altLang="de-DE" sz="2000" b="1" dirty="0">
                <a:solidFill>
                  <a:srgbClr val="000000">
                    <a:lumMod val="65000"/>
                    <a:lumOff val="35000"/>
                  </a:srgbClr>
                </a:solidFill>
              </a:rPr>
              <a:t>Primary efficacy endpoint: </a:t>
            </a:r>
            <a:r>
              <a:rPr lang="en-US" altLang="de-DE" sz="2000" b="1" dirty="0" smtClean="0">
                <a:solidFill>
                  <a:srgbClr val="000000">
                    <a:lumMod val="65000"/>
                    <a:lumOff val="35000"/>
                  </a:srgbClr>
                </a:solidFill>
              </a:rPr>
              <a:t>stroke </a:t>
            </a:r>
            <a:r>
              <a:rPr lang="en-US" altLang="de-DE" sz="2000" b="1" dirty="0">
                <a:solidFill>
                  <a:srgbClr val="000000">
                    <a:lumMod val="65000"/>
                    <a:lumOff val="35000"/>
                  </a:srgbClr>
                </a:solidFill>
              </a:rPr>
              <a:t>and SE</a:t>
            </a:r>
          </a:p>
        </p:txBody>
      </p:sp>
      <p:sp>
        <p:nvSpPr>
          <p:cNvPr id="25" name="Titel 1"/>
          <p:cNvSpPr>
            <a:spLocks noGrp="1"/>
          </p:cNvSpPr>
          <p:nvPr>
            <p:ph type="title"/>
          </p:nvPr>
        </p:nvSpPr>
        <p:spPr>
          <a:xfrm>
            <a:off x="611188" y="176451"/>
            <a:ext cx="8281175" cy="861774"/>
          </a:xfrm>
        </p:spPr>
        <p:txBody>
          <a:bodyPr/>
          <a:lstStyle/>
          <a:p>
            <a:r>
              <a:rPr lang="en-GB" altLang="de-DE" dirty="0" smtClean="0">
                <a:ea typeface="ＭＳ Ｐゴシック" charset="-128"/>
              </a:rPr>
              <a:t>ROCKET AF</a:t>
            </a:r>
            <a:br>
              <a:rPr lang="en-GB" altLang="de-DE" dirty="0" smtClean="0">
                <a:ea typeface="ＭＳ Ｐゴシック" charset="-128"/>
              </a:rPr>
            </a:br>
            <a:r>
              <a:rPr lang="en-GB" altLang="de-DE" dirty="0" err="1" smtClean="0">
                <a:ea typeface="ＭＳ Ｐゴシック" charset="-128"/>
              </a:rPr>
              <a:t>Subanalysis</a:t>
            </a:r>
            <a:r>
              <a:rPr lang="en-GB" altLang="de-DE" dirty="0" smtClean="0">
                <a:ea typeface="ＭＳ Ｐゴシック" charset="-128"/>
              </a:rPr>
              <a:t> elderly patients – </a:t>
            </a:r>
            <a:r>
              <a:rPr lang="en-GB" altLang="de-DE" dirty="0" err="1" smtClean="0">
                <a:ea typeface="ＭＳ Ｐゴシック" charset="-128"/>
              </a:rPr>
              <a:t>efficay</a:t>
            </a:r>
            <a:r>
              <a:rPr lang="en-GB" altLang="de-DE" dirty="0" smtClean="0">
                <a:ea typeface="ＭＳ Ｐゴシック" charset="-128"/>
              </a:rPr>
              <a:t> results</a:t>
            </a:r>
            <a:endParaRPr lang="de-DE" altLang="de-DE" dirty="0" smtClean="0">
              <a:ea typeface="ＭＳ Ｐゴシック" charset="-128"/>
            </a:endParaRPr>
          </a:p>
        </p:txBody>
      </p:sp>
      <p:sp>
        <p:nvSpPr>
          <p:cNvPr id="26" name="Rettangolo 25"/>
          <p:cNvSpPr/>
          <p:nvPr/>
        </p:nvSpPr>
        <p:spPr>
          <a:xfrm rot="16200000">
            <a:off x="8097009" y="5699718"/>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custDataLst>
      <p:tags r:id="rId1"/>
    </p:custDataLst>
    <p:extLst>
      <p:ext uri="{BB962C8B-B14F-4D97-AF65-F5344CB8AC3E}">
        <p14:creationId xmlns:p14="http://schemas.microsoft.com/office/powerpoint/2010/main" val="20696223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el 1"/>
          <p:cNvSpPr>
            <a:spLocks noGrp="1"/>
          </p:cNvSpPr>
          <p:nvPr>
            <p:ph type="title"/>
          </p:nvPr>
        </p:nvSpPr>
        <p:spPr>
          <a:xfrm>
            <a:off x="611188" y="176451"/>
            <a:ext cx="8281175" cy="861774"/>
          </a:xfrm>
        </p:spPr>
        <p:txBody>
          <a:bodyPr/>
          <a:lstStyle/>
          <a:p>
            <a:r>
              <a:rPr lang="en-GB" altLang="de-DE" dirty="0" smtClean="0">
                <a:ea typeface="ＭＳ Ｐゴシック" charset="-128"/>
              </a:rPr>
              <a:t>ROCKET AF</a:t>
            </a:r>
            <a:br>
              <a:rPr lang="en-GB" altLang="de-DE" dirty="0" smtClean="0">
                <a:ea typeface="ＭＳ Ｐゴシック" charset="-128"/>
              </a:rPr>
            </a:br>
            <a:r>
              <a:rPr lang="en-GB" altLang="de-DE" dirty="0" err="1" smtClean="0">
                <a:ea typeface="ＭＳ Ｐゴシック" charset="-128"/>
              </a:rPr>
              <a:t>Subanalysis</a:t>
            </a:r>
            <a:r>
              <a:rPr lang="en-GB" altLang="de-DE" dirty="0" smtClean="0">
                <a:ea typeface="ＭＳ Ｐゴシック" charset="-128"/>
              </a:rPr>
              <a:t> elderly patients – safety results</a:t>
            </a:r>
            <a:endParaRPr lang="de-DE" altLang="de-DE" dirty="0" smtClean="0">
              <a:ea typeface="ＭＳ Ｐゴシック" charset="-128"/>
            </a:endParaRPr>
          </a:p>
        </p:txBody>
      </p:sp>
      <p:sp>
        <p:nvSpPr>
          <p:cNvPr id="50" name="Textfeld 5"/>
          <p:cNvSpPr txBox="1">
            <a:spLocks noChangeArrowheads="1"/>
          </p:cNvSpPr>
          <p:nvPr/>
        </p:nvSpPr>
        <p:spPr bwMode="auto">
          <a:xfrm>
            <a:off x="611188" y="1988840"/>
            <a:ext cx="8230610" cy="340519"/>
          </a:xfrm>
          <a:prstGeom prst="roundRect">
            <a:avLst/>
          </a:prstGeom>
          <a:solidFill>
            <a:schemeClr val="bg2">
              <a:lumMod val="20000"/>
              <a:lumOff val="80000"/>
            </a:schemeClr>
          </a:solidFill>
          <a:ln>
            <a:noFill/>
          </a:ln>
          <a:extLst/>
        </p:spPr>
        <p:txBody>
          <a:bodyPr wrap="square" lIns="0" tIns="0" rIns="0" bIns="0">
            <a:spAutoFit/>
          </a:bodyPr>
          <a:lstStyle>
            <a:lvl1pPr defTabSz="457200" eaLnBrk="0" hangingPunct="0">
              <a:defRPr sz="2400">
                <a:solidFill>
                  <a:srgbClr val="FFFF00"/>
                </a:solidFill>
                <a:latin typeface="Arial" pitchFamily="34" charset="0"/>
                <a:ea typeface="ＭＳ Ｐゴシック" charset="-128"/>
              </a:defRPr>
            </a:lvl1pPr>
            <a:lvl2pPr marL="37931725" indent="-37474525" defTabSz="457200"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en-US" altLang="de-DE" sz="2000" b="1" dirty="0">
                <a:solidFill>
                  <a:srgbClr val="000000">
                    <a:lumMod val="65000"/>
                    <a:lumOff val="35000"/>
                  </a:srgbClr>
                </a:solidFill>
              </a:rPr>
              <a:t>Rates of </a:t>
            </a:r>
            <a:r>
              <a:rPr lang="en-US" altLang="de-DE" sz="2000" b="1" dirty="0" err="1" smtClean="0">
                <a:solidFill>
                  <a:srgbClr val="000000">
                    <a:lumMod val="65000"/>
                    <a:lumOff val="35000"/>
                  </a:srgbClr>
                </a:solidFill>
              </a:rPr>
              <a:t>haemorrhagic</a:t>
            </a:r>
            <a:r>
              <a:rPr lang="en-US" altLang="de-DE" sz="2000" b="1" dirty="0" smtClean="0">
                <a:solidFill>
                  <a:srgbClr val="000000">
                    <a:lumMod val="65000"/>
                    <a:lumOff val="35000"/>
                  </a:srgbClr>
                </a:solidFill>
              </a:rPr>
              <a:t> </a:t>
            </a:r>
            <a:r>
              <a:rPr lang="en-US" altLang="de-DE" sz="2000" b="1" dirty="0">
                <a:solidFill>
                  <a:srgbClr val="000000">
                    <a:lumMod val="65000"/>
                    <a:lumOff val="35000"/>
                  </a:srgbClr>
                </a:solidFill>
              </a:rPr>
              <a:t>stroke based on patient age at entry</a:t>
            </a:r>
          </a:p>
        </p:txBody>
      </p:sp>
      <p:grpSp>
        <p:nvGrpSpPr>
          <p:cNvPr id="55" name="Gruppo 54"/>
          <p:cNvGrpSpPr/>
          <p:nvPr/>
        </p:nvGrpSpPr>
        <p:grpSpPr>
          <a:xfrm>
            <a:off x="899593" y="2492896"/>
            <a:ext cx="7954167" cy="3358825"/>
            <a:chOff x="899593" y="2734471"/>
            <a:chExt cx="7954167" cy="3358825"/>
          </a:xfrm>
        </p:grpSpPr>
        <p:sp>
          <p:nvSpPr>
            <p:cNvPr id="4" name="Freeform 9"/>
            <p:cNvSpPr>
              <a:spLocks/>
            </p:cNvSpPr>
            <p:nvPr/>
          </p:nvSpPr>
          <p:spPr bwMode="auto">
            <a:xfrm>
              <a:off x="1545951" y="5725918"/>
              <a:ext cx="6581458" cy="0"/>
            </a:xfrm>
            <a:custGeom>
              <a:avLst/>
              <a:gdLst>
                <a:gd name="T0" fmla="*/ 0 w 6471"/>
                <a:gd name="T1" fmla="*/ 0 w 6471"/>
                <a:gd name="T2" fmla="*/ 6471 w 6471"/>
                <a:gd name="T3" fmla="*/ 0 w 6471"/>
              </a:gdLst>
              <a:ahLst/>
              <a:cxnLst>
                <a:cxn ang="0">
                  <a:pos x="T0" y="0"/>
                </a:cxn>
                <a:cxn ang="0">
                  <a:pos x="T1" y="0"/>
                </a:cxn>
                <a:cxn ang="0">
                  <a:pos x="T2" y="0"/>
                </a:cxn>
                <a:cxn ang="0">
                  <a:pos x="T3" y="0"/>
                </a:cxn>
              </a:cxnLst>
              <a:rect l="0" t="0" r="r" b="b"/>
              <a:pathLst>
                <a:path w="6471">
                  <a:moveTo>
                    <a:pt x="0" y="0"/>
                  </a:moveTo>
                  <a:lnTo>
                    <a:pt x="0" y="0"/>
                  </a:lnTo>
                  <a:lnTo>
                    <a:pt x="6471" y="0"/>
                  </a:lnTo>
                  <a:lnTo>
                    <a:pt x="0" y="0"/>
                  </a:lnTo>
                  <a:close/>
                </a:path>
              </a:pathLst>
            </a:custGeom>
            <a:solidFill>
              <a:srgbClr val="000000"/>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5" name="Freeform 11"/>
            <p:cNvSpPr>
              <a:spLocks/>
            </p:cNvSpPr>
            <p:nvPr/>
          </p:nvSpPr>
          <p:spPr bwMode="auto">
            <a:xfrm>
              <a:off x="1545951" y="2925524"/>
              <a:ext cx="62649" cy="2844009"/>
            </a:xfrm>
            <a:custGeom>
              <a:avLst/>
              <a:gdLst>
                <a:gd name="T0" fmla="*/ 4417 h 4417"/>
                <a:gd name="T1" fmla="*/ 4417 h 4417"/>
                <a:gd name="T2" fmla="*/ 0 h 4417"/>
                <a:gd name="T3" fmla="*/ 4417 h 4417"/>
              </a:gdLst>
              <a:ahLst/>
              <a:cxnLst>
                <a:cxn ang="0">
                  <a:pos x="0" y="T0"/>
                </a:cxn>
                <a:cxn ang="0">
                  <a:pos x="0" y="T1"/>
                </a:cxn>
                <a:cxn ang="0">
                  <a:pos x="0" y="T2"/>
                </a:cxn>
                <a:cxn ang="0">
                  <a:pos x="0" y="T3"/>
                </a:cxn>
              </a:cxnLst>
              <a:rect l="0" t="0" r="r" b="b"/>
              <a:pathLst>
                <a:path h="4417">
                  <a:moveTo>
                    <a:pt x="0" y="4417"/>
                  </a:moveTo>
                  <a:lnTo>
                    <a:pt x="0" y="4417"/>
                  </a:lnTo>
                  <a:lnTo>
                    <a:pt x="0" y="0"/>
                  </a:lnTo>
                  <a:lnTo>
                    <a:pt x="0" y="4417"/>
                  </a:lnTo>
                  <a:close/>
                </a:path>
              </a:pathLst>
            </a:custGeom>
            <a:solidFill>
              <a:srgbClr val="000000"/>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7" name="Rechteck 2"/>
            <p:cNvSpPr/>
            <p:nvPr/>
          </p:nvSpPr>
          <p:spPr bwMode="auto">
            <a:xfrm>
              <a:off x="3228940" y="5017014"/>
              <a:ext cx="986203" cy="708902"/>
            </a:xfrm>
            <a:prstGeom prst="rect">
              <a:avLst/>
            </a:prstGeom>
            <a:solidFill>
              <a:srgbClr val="E6008C"/>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endParaRPr lang="de-DE" sz="1800">
                <a:solidFill>
                  <a:srgbClr val="FFFF00"/>
                </a:solidFill>
                <a:latin typeface="Arial"/>
                <a:ea typeface=""/>
                <a:cs typeface="Arial" charset="0"/>
              </a:endParaRPr>
            </a:p>
          </p:txBody>
        </p:sp>
        <p:sp>
          <p:nvSpPr>
            <p:cNvPr id="9" name="Textfeld 15"/>
            <p:cNvSpPr txBox="1">
              <a:spLocks noChangeArrowheads="1"/>
            </p:cNvSpPr>
            <p:nvPr/>
          </p:nvSpPr>
          <p:spPr bwMode="auto">
            <a:xfrm>
              <a:off x="3229671" y="4736758"/>
              <a:ext cx="9862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de-DE" altLang="de-DE" sz="1200" dirty="0" smtClean="0">
                  <a:solidFill>
                    <a:srgbClr val="000000">
                      <a:lumMod val="65000"/>
                      <a:lumOff val="35000"/>
                    </a:srgbClr>
                  </a:solidFill>
                </a:rPr>
                <a:t>0.34</a:t>
              </a:r>
              <a:endParaRPr lang="de-DE" altLang="de-DE" sz="1200" dirty="0">
                <a:solidFill>
                  <a:srgbClr val="000000">
                    <a:lumMod val="65000"/>
                    <a:lumOff val="35000"/>
                  </a:srgbClr>
                </a:solidFill>
              </a:endParaRPr>
            </a:p>
          </p:txBody>
        </p:sp>
        <p:sp>
          <p:nvSpPr>
            <p:cNvPr id="12" name="Rechteck 64"/>
            <p:cNvSpPr/>
            <p:nvPr/>
          </p:nvSpPr>
          <p:spPr bwMode="auto">
            <a:xfrm>
              <a:off x="2243468" y="4617734"/>
              <a:ext cx="986203" cy="1108182"/>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endParaRPr lang="de-DE" sz="1800">
                <a:solidFill>
                  <a:srgbClr val="FFFF00"/>
                </a:solidFill>
                <a:latin typeface="Arial"/>
                <a:ea typeface=""/>
                <a:cs typeface="Arial" charset="0"/>
              </a:endParaRPr>
            </a:p>
          </p:txBody>
        </p:sp>
        <p:sp>
          <p:nvSpPr>
            <p:cNvPr id="14" name="Textfeld 15"/>
            <p:cNvSpPr txBox="1">
              <a:spLocks noChangeArrowheads="1"/>
            </p:cNvSpPr>
            <p:nvPr/>
          </p:nvSpPr>
          <p:spPr bwMode="auto">
            <a:xfrm>
              <a:off x="2243469" y="4293677"/>
              <a:ext cx="9862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de-DE" altLang="de-DE" sz="1200" dirty="0" smtClean="0">
                  <a:solidFill>
                    <a:srgbClr val="000000">
                      <a:lumMod val="65000"/>
                      <a:lumOff val="35000"/>
                    </a:srgbClr>
                  </a:solidFill>
                </a:rPr>
                <a:t>0.49</a:t>
              </a:r>
              <a:endParaRPr lang="de-DE" altLang="de-DE" sz="1200" dirty="0">
                <a:solidFill>
                  <a:srgbClr val="000000">
                    <a:lumMod val="65000"/>
                    <a:lumOff val="35000"/>
                  </a:srgbClr>
                </a:solidFill>
              </a:endParaRPr>
            </a:p>
          </p:txBody>
        </p:sp>
        <p:sp>
          <p:nvSpPr>
            <p:cNvPr id="17" name="Rechteck 66"/>
            <p:cNvSpPr/>
            <p:nvPr/>
          </p:nvSpPr>
          <p:spPr bwMode="auto">
            <a:xfrm>
              <a:off x="6484959" y="5229780"/>
              <a:ext cx="986203" cy="496135"/>
            </a:xfrm>
            <a:prstGeom prst="rect">
              <a:avLst/>
            </a:prstGeom>
            <a:solidFill>
              <a:srgbClr val="E6008C"/>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endParaRPr lang="de-DE" sz="1800">
                <a:solidFill>
                  <a:srgbClr val="FFFF00"/>
                </a:solidFill>
                <a:latin typeface="Arial"/>
                <a:ea typeface=""/>
                <a:cs typeface="Arial" charset="0"/>
              </a:endParaRPr>
            </a:p>
          </p:txBody>
        </p:sp>
        <p:sp>
          <p:nvSpPr>
            <p:cNvPr id="19" name="Textfeld 15"/>
            <p:cNvSpPr txBox="1">
              <a:spLocks noChangeArrowheads="1"/>
            </p:cNvSpPr>
            <p:nvPr/>
          </p:nvSpPr>
          <p:spPr bwMode="auto">
            <a:xfrm>
              <a:off x="6484959" y="4971780"/>
              <a:ext cx="9862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de-DE" altLang="de-DE" sz="1200" dirty="0" smtClean="0">
                  <a:solidFill>
                    <a:srgbClr val="000000">
                      <a:lumMod val="65000"/>
                      <a:lumOff val="35000"/>
                    </a:srgbClr>
                  </a:solidFill>
                </a:rPr>
                <a:t>0.20</a:t>
              </a:r>
              <a:endParaRPr lang="de-DE" altLang="de-DE" sz="1200" dirty="0">
                <a:solidFill>
                  <a:srgbClr val="000000">
                    <a:lumMod val="65000"/>
                    <a:lumOff val="35000"/>
                  </a:srgbClr>
                </a:solidFill>
              </a:endParaRPr>
            </a:p>
          </p:txBody>
        </p:sp>
        <p:sp>
          <p:nvSpPr>
            <p:cNvPr id="22" name="Rechteck 67"/>
            <p:cNvSpPr/>
            <p:nvPr/>
          </p:nvSpPr>
          <p:spPr bwMode="auto">
            <a:xfrm>
              <a:off x="5499487" y="4736758"/>
              <a:ext cx="986203" cy="989160"/>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endParaRPr lang="de-DE" sz="1800">
                <a:solidFill>
                  <a:srgbClr val="FFFF00"/>
                </a:solidFill>
                <a:latin typeface="Arial"/>
                <a:ea typeface=""/>
                <a:cs typeface="Arial" charset="0"/>
              </a:endParaRPr>
            </a:p>
          </p:txBody>
        </p:sp>
        <p:sp>
          <p:nvSpPr>
            <p:cNvPr id="24" name="Textfeld 15"/>
            <p:cNvSpPr txBox="1">
              <a:spLocks noChangeArrowheads="1"/>
            </p:cNvSpPr>
            <p:nvPr/>
          </p:nvSpPr>
          <p:spPr bwMode="auto">
            <a:xfrm>
              <a:off x="5499488" y="4448725"/>
              <a:ext cx="9862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de-DE" altLang="de-DE" sz="1200" dirty="0" smtClean="0">
                  <a:solidFill>
                    <a:srgbClr val="000000">
                      <a:lumMod val="65000"/>
                      <a:lumOff val="35000"/>
                    </a:srgbClr>
                  </a:solidFill>
                </a:rPr>
                <a:t>0.41</a:t>
              </a:r>
              <a:endParaRPr lang="de-DE" altLang="de-DE" sz="1200" dirty="0">
                <a:solidFill>
                  <a:srgbClr val="000000">
                    <a:lumMod val="65000"/>
                    <a:lumOff val="35000"/>
                  </a:srgbClr>
                </a:solidFill>
              </a:endParaRPr>
            </a:p>
          </p:txBody>
        </p:sp>
        <p:sp>
          <p:nvSpPr>
            <p:cNvPr id="26" name="Text Box 27"/>
            <p:cNvSpPr txBox="1">
              <a:spLocks noChangeArrowheads="1"/>
            </p:cNvSpPr>
            <p:nvPr/>
          </p:nvSpPr>
          <p:spPr bwMode="auto">
            <a:xfrm>
              <a:off x="1187624" y="3110884"/>
              <a:ext cx="358327"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r" eaLnBrk="1" hangingPunct="1">
                <a:spcBef>
                  <a:spcPct val="50000"/>
                </a:spcBef>
              </a:pPr>
              <a:r>
                <a:rPr lang="it-IT" altLang="ja-JP" sz="1400" dirty="0" smtClean="0">
                  <a:solidFill>
                    <a:srgbClr val="595959"/>
                  </a:solidFill>
                </a:rPr>
                <a:t>1.0</a:t>
              </a:r>
              <a:endParaRPr lang="ja-JP" altLang="en-US" sz="1400" dirty="0">
                <a:solidFill>
                  <a:srgbClr val="595959"/>
                </a:solidFill>
              </a:endParaRPr>
            </a:p>
          </p:txBody>
        </p:sp>
        <p:sp>
          <p:nvSpPr>
            <p:cNvPr id="28" name="Text Box 27"/>
            <p:cNvSpPr txBox="1">
              <a:spLocks noChangeArrowheads="1"/>
            </p:cNvSpPr>
            <p:nvPr/>
          </p:nvSpPr>
          <p:spPr bwMode="auto">
            <a:xfrm>
              <a:off x="1043608" y="3601878"/>
              <a:ext cx="502343"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r" eaLnBrk="1" hangingPunct="1">
                <a:spcBef>
                  <a:spcPct val="50000"/>
                </a:spcBef>
              </a:pPr>
              <a:r>
                <a:rPr lang="it-IT" altLang="ja-JP" sz="1400" dirty="0" smtClean="0">
                  <a:solidFill>
                    <a:srgbClr val="595959"/>
                  </a:solidFill>
                </a:rPr>
                <a:t>0.8</a:t>
              </a:r>
              <a:endParaRPr lang="ja-JP" altLang="en-US" sz="1400" dirty="0">
                <a:solidFill>
                  <a:srgbClr val="595959"/>
                </a:solidFill>
              </a:endParaRPr>
            </a:p>
          </p:txBody>
        </p:sp>
        <p:sp>
          <p:nvSpPr>
            <p:cNvPr id="29" name="Text Box 27"/>
            <p:cNvSpPr txBox="1">
              <a:spLocks noChangeArrowheads="1"/>
            </p:cNvSpPr>
            <p:nvPr/>
          </p:nvSpPr>
          <p:spPr bwMode="auto">
            <a:xfrm>
              <a:off x="1043608" y="4109806"/>
              <a:ext cx="502343"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r" eaLnBrk="1" hangingPunct="1">
                <a:spcBef>
                  <a:spcPct val="50000"/>
                </a:spcBef>
              </a:pPr>
              <a:r>
                <a:rPr lang="it-IT" altLang="ja-JP" sz="1400" dirty="0" smtClean="0">
                  <a:solidFill>
                    <a:srgbClr val="595959"/>
                  </a:solidFill>
                </a:rPr>
                <a:t>0.6</a:t>
              </a:r>
              <a:endParaRPr lang="ja-JP" altLang="en-US" sz="1400" dirty="0">
                <a:solidFill>
                  <a:srgbClr val="595959"/>
                </a:solidFill>
              </a:endParaRPr>
            </a:p>
          </p:txBody>
        </p:sp>
        <p:sp>
          <p:nvSpPr>
            <p:cNvPr id="30" name="Text Box 27"/>
            <p:cNvSpPr txBox="1">
              <a:spLocks noChangeArrowheads="1"/>
            </p:cNvSpPr>
            <p:nvPr/>
          </p:nvSpPr>
          <p:spPr bwMode="auto">
            <a:xfrm>
              <a:off x="1043608" y="4617734"/>
              <a:ext cx="502343"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r" eaLnBrk="1" hangingPunct="1">
                <a:spcBef>
                  <a:spcPct val="50000"/>
                </a:spcBef>
              </a:pPr>
              <a:r>
                <a:rPr lang="it-IT" altLang="ja-JP" sz="1400" dirty="0" smtClean="0">
                  <a:solidFill>
                    <a:srgbClr val="595959"/>
                  </a:solidFill>
                </a:rPr>
                <a:t>0.4</a:t>
              </a:r>
              <a:endParaRPr lang="ja-JP" altLang="en-US" sz="1400" dirty="0">
                <a:solidFill>
                  <a:srgbClr val="595959"/>
                </a:solidFill>
              </a:endParaRPr>
            </a:p>
          </p:txBody>
        </p:sp>
        <p:sp>
          <p:nvSpPr>
            <p:cNvPr id="31" name="Text Box 27"/>
            <p:cNvSpPr txBox="1">
              <a:spLocks noChangeArrowheads="1"/>
            </p:cNvSpPr>
            <p:nvPr/>
          </p:nvSpPr>
          <p:spPr bwMode="auto">
            <a:xfrm>
              <a:off x="1043608" y="5125662"/>
              <a:ext cx="502343"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r" eaLnBrk="1" hangingPunct="1">
                <a:spcBef>
                  <a:spcPct val="50000"/>
                </a:spcBef>
              </a:pPr>
              <a:r>
                <a:rPr lang="en-US" altLang="ja-JP" sz="1400" dirty="0" smtClean="0">
                  <a:solidFill>
                    <a:srgbClr val="595959"/>
                  </a:solidFill>
                </a:rPr>
                <a:t>0.2</a:t>
              </a:r>
              <a:endParaRPr lang="ja-JP" altLang="en-US" sz="1400" dirty="0">
                <a:solidFill>
                  <a:srgbClr val="595959"/>
                </a:solidFill>
              </a:endParaRPr>
            </a:p>
          </p:txBody>
        </p:sp>
        <p:sp>
          <p:nvSpPr>
            <p:cNvPr id="32" name="Text Box 27"/>
            <p:cNvSpPr txBox="1">
              <a:spLocks noChangeArrowheads="1"/>
            </p:cNvSpPr>
            <p:nvPr/>
          </p:nvSpPr>
          <p:spPr bwMode="auto">
            <a:xfrm>
              <a:off x="1257556" y="5625120"/>
              <a:ext cx="288395"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r" eaLnBrk="1" hangingPunct="1">
                <a:spcBef>
                  <a:spcPct val="50000"/>
                </a:spcBef>
              </a:pPr>
              <a:r>
                <a:rPr lang="en-US" altLang="ja-JP" sz="1400" dirty="0" smtClean="0">
                  <a:solidFill>
                    <a:srgbClr val="595959"/>
                  </a:solidFill>
                </a:rPr>
                <a:t>0</a:t>
              </a:r>
              <a:endParaRPr lang="ja-JP" altLang="en-US" sz="1400" dirty="0">
                <a:solidFill>
                  <a:srgbClr val="595959"/>
                </a:solidFill>
              </a:endParaRPr>
            </a:p>
          </p:txBody>
        </p:sp>
        <p:sp>
          <p:nvSpPr>
            <p:cNvPr id="33" name="Freeform 13"/>
            <p:cNvSpPr>
              <a:spLocks/>
            </p:cNvSpPr>
            <p:nvPr/>
          </p:nvSpPr>
          <p:spPr bwMode="auto">
            <a:xfrm>
              <a:off x="1475656" y="3213557"/>
              <a:ext cx="62649" cy="0"/>
            </a:xfrm>
            <a:custGeom>
              <a:avLst/>
              <a:gdLst>
                <a:gd name="T0" fmla="*/ 62 w 62"/>
                <a:gd name="T1" fmla="*/ 62 w 62"/>
                <a:gd name="T2" fmla="*/ 0 w 62"/>
              </a:gdLst>
              <a:ahLst/>
              <a:cxnLst>
                <a:cxn ang="0">
                  <a:pos x="T0" y="0"/>
                </a:cxn>
                <a:cxn ang="0">
                  <a:pos x="T1" y="0"/>
                </a:cxn>
                <a:cxn ang="0">
                  <a:pos x="T2" y="0"/>
                </a:cxn>
              </a:cxnLst>
              <a:rect l="0" t="0" r="r" b="b"/>
              <a:pathLst>
                <a:path w="62">
                  <a:moveTo>
                    <a:pt x="62" y="0"/>
                  </a:moveTo>
                  <a:lnTo>
                    <a:pt x="62" y="0"/>
                  </a:lnTo>
                  <a:lnTo>
                    <a:pt x="0" y="0"/>
                  </a:lnTo>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34" name="Freeform 13"/>
            <p:cNvSpPr>
              <a:spLocks/>
            </p:cNvSpPr>
            <p:nvPr/>
          </p:nvSpPr>
          <p:spPr bwMode="auto">
            <a:xfrm>
              <a:off x="1475656" y="3717613"/>
              <a:ext cx="62649" cy="0"/>
            </a:xfrm>
            <a:custGeom>
              <a:avLst/>
              <a:gdLst>
                <a:gd name="T0" fmla="*/ 62 w 62"/>
                <a:gd name="T1" fmla="*/ 62 w 62"/>
                <a:gd name="T2" fmla="*/ 0 w 62"/>
              </a:gdLst>
              <a:ahLst/>
              <a:cxnLst>
                <a:cxn ang="0">
                  <a:pos x="T0" y="0"/>
                </a:cxn>
                <a:cxn ang="0">
                  <a:pos x="T1" y="0"/>
                </a:cxn>
                <a:cxn ang="0">
                  <a:pos x="T2" y="0"/>
                </a:cxn>
              </a:cxnLst>
              <a:rect l="0" t="0" r="r" b="b"/>
              <a:pathLst>
                <a:path w="62">
                  <a:moveTo>
                    <a:pt x="62" y="0"/>
                  </a:moveTo>
                  <a:lnTo>
                    <a:pt x="62" y="0"/>
                  </a:lnTo>
                  <a:lnTo>
                    <a:pt x="0" y="0"/>
                  </a:lnTo>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35" name="Freeform 13"/>
            <p:cNvSpPr>
              <a:spLocks/>
            </p:cNvSpPr>
            <p:nvPr/>
          </p:nvSpPr>
          <p:spPr bwMode="auto">
            <a:xfrm>
              <a:off x="1475656" y="4221669"/>
              <a:ext cx="62649" cy="0"/>
            </a:xfrm>
            <a:custGeom>
              <a:avLst/>
              <a:gdLst>
                <a:gd name="T0" fmla="*/ 62 w 62"/>
                <a:gd name="T1" fmla="*/ 62 w 62"/>
                <a:gd name="T2" fmla="*/ 0 w 62"/>
              </a:gdLst>
              <a:ahLst/>
              <a:cxnLst>
                <a:cxn ang="0">
                  <a:pos x="T0" y="0"/>
                </a:cxn>
                <a:cxn ang="0">
                  <a:pos x="T1" y="0"/>
                </a:cxn>
                <a:cxn ang="0">
                  <a:pos x="T2" y="0"/>
                </a:cxn>
              </a:cxnLst>
              <a:rect l="0" t="0" r="r" b="b"/>
              <a:pathLst>
                <a:path w="62">
                  <a:moveTo>
                    <a:pt x="62" y="0"/>
                  </a:moveTo>
                  <a:lnTo>
                    <a:pt x="62" y="0"/>
                  </a:lnTo>
                  <a:lnTo>
                    <a:pt x="0" y="0"/>
                  </a:lnTo>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36" name="Freeform 13"/>
            <p:cNvSpPr>
              <a:spLocks/>
            </p:cNvSpPr>
            <p:nvPr/>
          </p:nvSpPr>
          <p:spPr bwMode="auto">
            <a:xfrm>
              <a:off x="1475656" y="4725725"/>
              <a:ext cx="62649" cy="0"/>
            </a:xfrm>
            <a:custGeom>
              <a:avLst/>
              <a:gdLst>
                <a:gd name="T0" fmla="*/ 62 w 62"/>
                <a:gd name="T1" fmla="*/ 62 w 62"/>
                <a:gd name="T2" fmla="*/ 0 w 62"/>
              </a:gdLst>
              <a:ahLst/>
              <a:cxnLst>
                <a:cxn ang="0">
                  <a:pos x="T0" y="0"/>
                </a:cxn>
                <a:cxn ang="0">
                  <a:pos x="T1" y="0"/>
                </a:cxn>
                <a:cxn ang="0">
                  <a:pos x="T2" y="0"/>
                </a:cxn>
              </a:cxnLst>
              <a:rect l="0" t="0" r="r" b="b"/>
              <a:pathLst>
                <a:path w="62">
                  <a:moveTo>
                    <a:pt x="62" y="0"/>
                  </a:moveTo>
                  <a:lnTo>
                    <a:pt x="62" y="0"/>
                  </a:lnTo>
                  <a:lnTo>
                    <a:pt x="0" y="0"/>
                  </a:lnTo>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37" name="Freeform 13"/>
            <p:cNvSpPr>
              <a:spLocks/>
            </p:cNvSpPr>
            <p:nvPr/>
          </p:nvSpPr>
          <p:spPr bwMode="auto">
            <a:xfrm>
              <a:off x="1475656" y="5229781"/>
              <a:ext cx="62649" cy="0"/>
            </a:xfrm>
            <a:custGeom>
              <a:avLst/>
              <a:gdLst>
                <a:gd name="T0" fmla="*/ 62 w 62"/>
                <a:gd name="T1" fmla="*/ 62 w 62"/>
                <a:gd name="T2" fmla="*/ 0 w 62"/>
              </a:gdLst>
              <a:ahLst/>
              <a:cxnLst>
                <a:cxn ang="0">
                  <a:pos x="T0" y="0"/>
                </a:cxn>
                <a:cxn ang="0">
                  <a:pos x="T1" y="0"/>
                </a:cxn>
                <a:cxn ang="0">
                  <a:pos x="T2" y="0"/>
                </a:cxn>
              </a:cxnLst>
              <a:rect l="0" t="0" r="r" b="b"/>
              <a:pathLst>
                <a:path w="62">
                  <a:moveTo>
                    <a:pt x="62" y="0"/>
                  </a:moveTo>
                  <a:lnTo>
                    <a:pt x="62" y="0"/>
                  </a:lnTo>
                  <a:lnTo>
                    <a:pt x="0" y="0"/>
                  </a:lnTo>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spcBef>
                  <a:spcPct val="50000"/>
                </a:spcBef>
              </a:pPr>
              <a:endParaRPr lang="de-DE" sz="1800">
                <a:solidFill>
                  <a:srgbClr val="000000"/>
                </a:solidFill>
                <a:latin typeface="Arial"/>
                <a:ea typeface=""/>
              </a:endParaRPr>
            </a:p>
          </p:txBody>
        </p:sp>
        <p:sp>
          <p:nvSpPr>
            <p:cNvPr id="40" name="Rectangle 25"/>
            <p:cNvSpPr>
              <a:spLocks noChangeArrowheads="1"/>
            </p:cNvSpPr>
            <p:nvPr/>
          </p:nvSpPr>
          <p:spPr bwMode="auto">
            <a:xfrm>
              <a:off x="6814610" y="2771904"/>
              <a:ext cx="141703" cy="144029"/>
            </a:xfrm>
            <a:prstGeom prst="rect">
              <a:avLst/>
            </a:prstGeom>
            <a:solidFill>
              <a:srgbClr val="EC00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endParaRPr lang="ja-JP" altLang="en-US"/>
            </a:p>
          </p:txBody>
        </p:sp>
        <p:sp>
          <p:nvSpPr>
            <p:cNvPr id="41" name="Rectangle 25"/>
            <p:cNvSpPr>
              <a:spLocks noChangeArrowheads="1"/>
            </p:cNvSpPr>
            <p:nvPr/>
          </p:nvSpPr>
          <p:spPr bwMode="auto">
            <a:xfrm>
              <a:off x="5386321" y="2771904"/>
              <a:ext cx="141703" cy="144029"/>
            </a:xfrm>
            <a:prstGeom prst="rect">
              <a:avLst/>
            </a:prstGeom>
            <a:solidFill>
              <a:schemeClr val="accent6"/>
            </a:solidFill>
            <a:ln w="9525" cap="flat" cmpd="sng" algn="ctr">
              <a:noFill/>
              <a:prstDash val="solid"/>
              <a:round/>
              <a:headEnd type="none" w="med" len="med"/>
              <a:tailEnd type="none" w="med" len="med"/>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ct val="50000"/>
                </a:spcBef>
              </a:pPr>
              <a:endParaRPr lang="ja-JP" altLang="en-US" sz="1800">
                <a:solidFill>
                  <a:srgbClr val="000000"/>
                </a:solidFill>
                <a:latin typeface="Arial"/>
                <a:ea typeface=""/>
                <a:cs typeface="Arial" charset="0"/>
              </a:endParaRPr>
            </a:p>
          </p:txBody>
        </p:sp>
        <p:sp>
          <p:nvSpPr>
            <p:cNvPr id="42" name="Text Box 27"/>
            <p:cNvSpPr txBox="1">
              <a:spLocks noChangeArrowheads="1"/>
            </p:cNvSpPr>
            <p:nvPr/>
          </p:nvSpPr>
          <p:spPr bwMode="auto">
            <a:xfrm>
              <a:off x="5639334" y="2734471"/>
              <a:ext cx="1164914" cy="184666"/>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eaLnBrk="1" hangingPunct="1">
                <a:spcBef>
                  <a:spcPct val="50000"/>
                </a:spcBef>
              </a:pPr>
              <a:r>
                <a:rPr lang="en-US" altLang="ja-JP" sz="1200" dirty="0" smtClean="0">
                  <a:solidFill>
                    <a:srgbClr val="000000">
                      <a:lumMod val="65000"/>
                      <a:lumOff val="35000"/>
                    </a:srgbClr>
                  </a:solidFill>
                </a:rPr>
                <a:t>Warfarin</a:t>
              </a:r>
              <a:endParaRPr lang="ja-JP" altLang="en-US" sz="1200" dirty="0">
                <a:solidFill>
                  <a:srgbClr val="000000">
                    <a:lumMod val="65000"/>
                    <a:lumOff val="35000"/>
                  </a:srgbClr>
                </a:solidFill>
              </a:endParaRPr>
            </a:p>
          </p:txBody>
        </p:sp>
        <p:sp>
          <p:nvSpPr>
            <p:cNvPr id="43" name="Text Box 27"/>
            <p:cNvSpPr txBox="1">
              <a:spLocks noChangeArrowheads="1"/>
            </p:cNvSpPr>
            <p:nvPr/>
          </p:nvSpPr>
          <p:spPr bwMode="auto">
            <a:xfrm>
              <a:off x="7064345" y="2740858"/>
              <a:ext cx="1164914" cy="184666"/>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eaLnBrk="1" hangingPunct="1">
                <a:spcBef>
                  <a:spcPct val="50000"/>
                </a:spcBef>
              </a:pPr>
              <a:r>
                <a:rPr lang="en-US" altLang="ja-JP" sz="1200" dirty="0" smtClean="0">
                  <a:solidFill>
                    <a:srgbClr val="000000">
                      <a:lumMod val="65000"/>
                      <a:lumOff val="35000"/>
                    </a:srgbClr>
                  </a:solidFill>
                </a:rPr>
                <a:t>Rivaroxaban</a:t>
              </a:r>
              <a:endParaRPr lang="ja-JP" altLang="en-US" sz="1200" dirty="0">
                <a:solidFill>
                  <a:srgbClr val="000000">
                    <a:lumMod val="65000"/>
                    <a:lumOff val="35000"/>
                  </a:srgbClr>
                </a:solidFill>
              </a:endParaRPr>
            </a:p>
          </p:txBody>
        </p:sp>
        <p:sp>
          <p:nvSpPr>
            <p:cNvPr id="45" name="TextBox 8"/>
            <p:cNvSpPr txBox="1">
              <a:spLocks noChangeArrowheads="1"/>
            </p:cNvSpPr>
            <p:nvPr/>
          </p:nvSpPr>
          <p:spPr bwMode="auto">
            <a:xfrm rot="16200000">
              <a:off x="-542934" y="4224035"/>
              <a:ext cx="3078953" cy="193899"/>
            </a:xfrm>
            <a:prstGeom prst="rect">
              <a:avLst/>
            </a:prstGeom>
            <a:noFill/>
            <a:ln w="9525">
              <a:noFill/>
              <a:miter lim="800000"/>
              <a:headEnd/>
              <a:tailEnd/>
            </a:ln>
          </p:spPr>
          <p:txBody>
            <a:bodyPr wrap="square" lIns="0" tIns="0" rIns="0" bIns="0">
              <a:spAutoFit/>
            </a:bodyPr>
            <a:lstStyle/>
            <a:p>
              <a:pPr algn="ctr" fontAlgn="auto">
                <a:lnSpc>
                  <a:spcPct val="90000"/>
                </a:lnSpc>
                <a:spcBef>
                  <a:spcPts val="0"/>
                </a:spcBef>
                <a:spcAft>
                  <a:spcPts val="0"/>
                </a:spcAft>
                <a:defRPr/>
              </a:pPr>
              <a:r>
                <a:rPr lang="en-US" altLang="ja-JP" sz="1400" b="1" kern="0" dirty="0">
                  <a:solidFill>
                    <a:srgbClr val="000000">
                      <a:lumMod val="65000"/>
                      <a:lumOff val="35000"/>
                    </a:srgbClr>
                  </a:solidFill>
                  <a:latin typeface="Arial"/>
                  <a:ea typeface="ＭＳ Ｐゴシック" pitchFamily="34" charset="-128"/>
                  <a:cs typeface="ＭＳ Ｐゴシック" charset="0"/>
                </a:rPr>
                <a:t>Events per 100 patient years</a:t>
              </a:r>
            </a:p>
          </p:txBody>
        </p:sp>
        <p:sp>
          <p:nvSpPr>
            <p:cNvPr id="46" name="Text Box 27"/>
            <p:cNvSpPr txBox="1">
              <a:spLocks noChangeArrowheads="1"/>
            </p:cNvSpPr>
            <p:nvPr/>
          </p:nvSpPr>
          <p:spPr bwMode="auto">
            <a:xfrm>
              <a:off x="2439322" y="5877852"/>
              <a:ext cx="1376129"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ctr" eaLnBrk="1" hangingPunct="1">
                <a:spcBef>
                  <a:spcPct val="50000"/>
                </a:spcBef>
              </a:pPr>
              <a:r>
                <a:rPr lang="en-US" altLang="ja-JP" sz="1400" b="1" dirty="0" smtClean="0">
                  <a:solidFill>
                    <a:srgbClr val="000000">
                      <a:lumMod val="65000"/>
                      <a:lumOff val="35000"/>
                    </a:srgbClr>
                  </a:solidFill>
                </a:rPr>
                <a:t>≥ 75 years</a:t>
              </a:r>
              <a:endParaRPr lang="ja-JP" altLang="en-US" sz="1400" b="1" dirty="0">
                <a:solidFill>
                  <a:srgbClr val="000000">
                    <a:lumMod val="65000"/>
                    <a:lumOff val="35000"/>
                  </a:srgbClr>
                </a:solidFill>
              </a:endParaRPr>
            </a:p>
          </p:txBody>
        </p:sp>
        <p:sp>
          <p:nvSpPr>
            <p:cNvPr id="47" name="Text Box 27"/>
            <p:cNvSpPr txBox="1">
              <a:spLocks noChangeArrowheads="1"/>
            </p:cNvSpPr>
            <p:nvPr/>
          </p:nvSpPr>
          <p:spPr bwMode="auto">
            <a:xfrm>
              <a:off x="5695340" y="5877852"/>
              <a:ext cx="1376129" cy="215444"/>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pitchFamily="34" charset="-128"/>
                </a:defRPr>
              </a:lvl1pPr>
              <a:lvl2pPr marL="742950" indent="-285750" eaLnBrk="0" hangingPunct="0">
                <a:defRPr sz="2400">
                  <a:solidFill>
                    <a:srgbClr val="FFFF00"/>
                  </a:solidFill>
                  <a:latin typeface="Arial" pitchFamily="34" charset="0"/>
                  <a:ea typeface="ＭＳ Ｐゴシック" pitchFamily="34" charset="-128"/>
                </a:defRPr>
              </a:lvl2pPr>
              <a:lvl3pPr marL="1143000" indent="-228600" eaLnBrk="0" hangingPunct="0">
                <a:defRPr sz="2400">
                  <a:solidFill>
                    <a:srgbClr val="FFFF00"/>
                  </a:solidFill>
                  <a:latin typeface="Arial" pitchFamily="34" charset="0"/>
                  <a:ea typeface="ＭＳ Ｐゴシック" pitchFamily="34" charset="-128"/>
                </a:defRPr>
              </a:lvl3pPr>
              <a:lvl4pPr marL="1600200" indent="-228600" eaLnBrk="0" hangingPunct="0">
                <a:defRPr sz="2400">
                  <a:solidFill>
                    <a:srgbClr val="FFFF00"/>
                  </a:solidFill>
                  <a:latin typeface="Arial" pitchFamily="34" charset="0"/>
                  <a:ea typeface="ＭＳ Ｐゴシック" pitchFamily="34" charset="-128"/>
                </a:defRPr>
              </a:lvl4pPr>
              <a:lvl5pPr marL="2057400" indent="-228600" eaLnBrk="0" hangingPunct="0">
                <a:defRPr sz="2400">
                  <a:solidFill>
                    <a:srgbClr val="FFFF00"/>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rgbClr val="FFFF00"/>
                  </a:solidFill>
                  <a:latin typeface="Arial" pitchFamily="34" charset="0"/>
                  <a:ea typeface="ＭＳ Ｐゴシック" pitchFamily="34" charset="-128"/>
                </a:defRPr>
              </a:lvl9pPr>
            </a:lstStyle>
            <a:p>
              <a:pPr algn="ctr" eaLnBrk="1" hangingPunct="1">
                <a:spcBef>
                  <a:spcPct val="50000"/>
                </a:spcBef>
              </a:pPr>
              <a:r>
                <a:rPr lang="en-US" altLang="ja-JP" sz="1400" b="1" dirty="0">
                  <a:solidFill>
                    <a:srgbClr val="000000">
                      <a:lumMod val="65000"/>
                      <a:lumOff val="35000"/>
                    </a:srgbClr>
                  </a:solidFill>
                </a:rPr>
                <a:t>&lt;</a:t>
              </a:r>
              <a:r>
                <a:rPr lang="en-US" altLang="ja-JP" sz="1400" b="1" dirty="0" smtClean="0">
                  <a:solidFill>
                    <a:srgbClr val="000000">
                      <a:lumMod val="65000"/>
                      <a:lumOff val="35000"/>
                    </a:srgbClr>
                  </a:solidFill>
                </a:rPr>
                <a:t> 75 years</a:t>
              </a:r>
              <a:endParaRPr lang="ja-JP" altLang="en-US" sz="1400" b="1" dirty="0">
                <a:solidFill>
                  <a:srgbClr val="000000">
                    <a:lumMod val="65000"/>
                    <a:lumOff val="35000"/>
                  </a:srgbClr>
                </a:solidFill>
              </a:endParaRPr>
            </a:p>
          </p:txBody>
        </p:sp>
        <p:sp>
          <p:nvSpPr>
            <p:cNvPr id="48" name="Textfeld 15"/>
            <p:cNvSpPr txBox="1">
              <a:spLocks noChangeArrowheads="1"/>
            </p:cNvSpPr>
            <p:nvPr/>
          </p:nvSpPr>
          <p:spPr bwMode="auto">
            <a:xfrm>
              <a:off x="2062961" y="3872517"/>
              <a:ext cx="24061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de-DE" altLang="de-DE" sz="1200" dirty="0" smtClean="0">
                  <a:solidFill>
                    <a:srgbClr val="000000">
                      <a:lumMod val="65000"/>
                      <a:lumOff val="35000"/>
                    </a:srgbClr>
                  </a:solidFill>
                </a:rPr>
                <a:t>HR: 0.70 </a:t>
              </a:r>
              <a:r>
                <a:rPr lang="de-DE" altLang="de-DE" sz="1200" dirty="0">
                  <a:solidFill>
                    <a:srgbClr val="000000">
                      <a:lumMod val="65000"/>
                      <a:lumOff val="35000"/>
                    </a:srgbClr>
                  </a:solidFill>
                </a:rPr>
                <a:t>(95% CI </a:t>
              </a:r>
              <a:r>
                <a:rPr lang="de-DE" altLang="de-DE" sz="1200" dirty="0" smtClean="0">
                  <a:solidFill>
                    <a:srgbClr val="000000">
                      <a:lumMod val="65000"/>
                      <a:lumOff val="35000"/>
                    </a:srgbClr>
                  </a:solidFill>
                </a:rPr>
                <a:t>0.39–1.25)</a:t>
              </a:r>
              <a:endParaRPr lang="de-DE" altLang="de-DE" sz="1200" dirty="0">
                <a:solidFill>
                  <a:srgbClr val="000000">
                    <a:lumMod val="65000"/>
                    <a:lumOff val="35000"/>
                  </a:srgbClr>
                </a:solidFill>
              </a:endParaRPr>
            </a:p>
          </p:txBody>
        </p:sp>
        <p:sp>
          <p:nvSpPr>
            <p:cNvPr id="49" name="Textfeld 15"/>
            <p:cNvSpPr txBox="1">
              <a:spLocks noChangeArrowheads="1"/>
            </p:cNvSpPr>
            <p:nvPr/>
          </p:nvSpPr>
          <p:spPr bwMode="auto">
            <a:xfrm>
              <a:off x="5406219" y="4149660"/>
              <a:ext cx="24061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de-DE" altLang="de-DE" sz="1200" dirty="0" smtClean="0">
                  <a:solidFill>
                    <a:srgbClr val="000000">
                      <a:lumMod val="65000"/>
                      <a:lumOff val="35000"/>
                    </a:srgbClr>
                  </a:solidFill>
                </a:rPr>
                <a:t>HR: 0.96 </a:t>
              </a:r>
              <a:r>
                <a:rPr lang="de-DE" altLang="de-DE" sz="1200" dirty="0">
                  <a:solidFill>
                    <a:srgbClr val="000000">
                      <a:lumMod val="65000"/>
                      <a:lumOff val="35000"/>
                    </a:srgbClr>
                  </a:solidFill>
                </a:rPr>
                <a:t>(95% CI </a:t>
              </a:r>
              <a:r>
                <a:rPr lang="de-DE" altLang="de-DE" sz="1200" dirty="0" smtClean="0">
                  <a:solidFill>
                    <a:srgbClr val="000000">
                      <a:lumMod val="65000"/>
                      <a:lumOff val="35000"/>
                    </a:srgbClr>
                  </a:solidFill>
                </a:rPr>
                <a:t>0.25-0.89)</a:t>
              </a:r>
              <a:endParaRPr lang="de-DE" altLang="de-DE" sz="1200" dirty="0">
                <a:solidFill>
                  <a:srgbClr val="000000">
                    <a:lumMod val="65000"/>
                    <a:lumOff val="35000"/>
                  </a:srgbClr>
                </a:solidFill>
              </a:endParaRPr>
            </a:p>
          </p:txBody>
        </p:sp>
        <p:sp>
          <p:nvSpPr>
            <p:cNvPr id="51" name="Text Box 28"/>
            <p:cNvSpPr txBox="1">
              <a:spLocks noChangeArrowheads="1"/>
            </p:cNvSpPr>
            <p:nvPr/>
          </p:nvSpPr>
          <p:spPr bwMode="auto">
            <a:xfrm>
              <a:off x="7812360" y="4402402"/>
              <a:ext cx="1041400" cy="369332"/>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ts val="0"/>
                </a:spcBef>
              </a:pPr>
              <a:r>
                <a:rPr lang="en-US" altLang="ja-JP" sz="1200" b="1" i="1" dirty="0" smtClean="0">
                  <a:solidFill>
                    <a:srgbClr val="000000">
                      <a:lumMod val="65000"/>
                      <a:lumOff val="35000"/>
                    </a:srgbClr>
                  </a:solidFill>
                </a:rPr>
                <a:t>p</a:t>
              </a:r>
              <a:r>
                <a:rPr lang="en-US" altLang="ja-JP" sz="1200" b="1" dirty="0" smtClean="0">
                  <a:solidFill>
                    <a:srgbClr val="000000">
                      <a:lumMod val="65000"/>
                      <a:lumOff val="35000"/>
                    </a:srgbClr>
                  </a:solidFill>
                </a:rPr>
                <a:t>-value</a:t>
              </a:r>
            </a:p>
            <a:p>
              <a:pPr algn="ctr" eaLnBrk="1" hangingPunct="1">
                <a:spcBef>
                  <a:spcPts val="0"/>
                </a:spcBef>
              </a:pPr>
              <a:r>
                <a:rPr lang="en-US" altLang="ja-JP" sz="1200" b="1" dirty="0" smtClean="0">
                  <a:solidFill>
                    <a:srgbClr val="000000">
                      <a:lumMod val="65000"/>
                      <a:lumOff val="35000"/>
                    </a:srgbClr>
                  </a:solidFill>
                </a:rPr>
                <a:t>(</a:t>
              </a:r>
              <a:r>
                <a:rPr lang="en-US" altLang="ja-JP" sz="1200" b="1" dirty="0">
                  <a:solidFill>
                    <a:srgbClr val="000000">
                      <a:lumMod val="65000"/>
                      <a:lumOff val="35000"/>
                    </a:srgbClr>
                  </a:solidFill>
                </a:rPr>
                <a:t>i</a:t>
              </a:r>
              <a:r>
                <a:rPr lang="en-US" altLang="ja-JP" sz="1200" b="1" dirty="0" smtClean="0">
                  <a:solidFill>
                    <a:srgbClr val="000000">
                      <a:lumMod val="65000"/>
                      <a:lumOff val="35000"/>
                    </a:srgbClr>
                  </a:solidFill>
                </a:rPr>
                <a:t>nteraction)</a:t>
              </a:r>
              <a:endParaRPr lang="ja-JP" altLang="en-US" sz="1200" b="1" dirty="0">
                <a:solidFill>
                  <a:srgbClr val="000000">
                    <a:lumMod val="65000"/>
                    <a:lumOff val="35000"/>
                  </a:srgbClr>
                </a:solidFill>
              </a:endParaRPr>
            </a:p>
          </p:txBody>
        </p:sp>
        <p:sp>
          <p:nvSpPr>
            <p:cNvPr id="52" name="Text Box 27"/>
            <p:cNvSpPr txBox="1">
              <a:spLocks noChangeArrowheads="1"/>
            </p:cNvSpPr>
            <p:nvPr/>
          </p:nvSpPr>
          <p:spPr bwMode="auto">
            <a:xfrm>
              <a:off x="8073459" y="4829091"/>
              <a:ext cx="519201" cy="184666"/>
            </a:xfrm>
            <a:prstGeom prst="rect">
              <a:avLst/>
            </a:prstGeom>
            <a:noFill/>
            <a:ln>
              <a:noFill/>
            </a:ln>
            <a:effectLst>
              <a:prstShdw prst="shdw17" dist="17961" dir="2700000">
                <a:srgbClr val="627E6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bIns="0">
              <a:spAutoFit/>
            </a:bodyPr>
            <a:lstStyle>
              <a:lvl1pPr eaLnBrk="0" hangingPunct="0">
                <a:defRPr sz="2400">
                  <a:solidFill>
                    <a:srgbClr val="FFFF00"/>
                  </a:solidFill>
                  <a:latin typeface="Arial" pitchFamily="34" charset="0"/>
                  <a:ea typeface="ＭＳ Ｐゴシック" charset="-128"/>
                </a:defRPr>
              </a:lvl1pPr>
              <a:lvl2pPr marL="37931725" indent="-37474525" eaLnBrk="0" hangingPunct="0">
                <a:defRPr sz="2400">
                  <a:solidFill>
                    <a:srgbClr val="FFFF00"/>
                  </a:solidFill>
                  <a:latin typeface="Arial" pitchFamily="34" charset="0"/>
                  <a:ea typeface="ＭＳ Ｐゴシック" charset="-128"/>
                </a:defRPr>
              </a:lvl2pPr>
              <a:lvl3pPr eaLnBrk="0" hangingPunct="0">
                <a:defRPr sz="2400">
                  <a:solidFill>
                    <a:srgbClr val="FFFF00"/>
                  </a:solidFill>
                  <a:latin typeface="Arial" pitchFamily="34" charset="0"/>
                  <a:ea typeface="ＭＳ Ｐゴシック" charset="-128"/>
                </a:defRPr>
              </a:lvl3pPr>
              <a:lvl4pPr eaLnBrk="0" hangingPunct="0">
                <a:defRPr sz="2400">
                  <a:solidFill>
                    <a:srgbClr val="FFFF00"/>
                  </a:solidFill>
                  <a:latin typeface="Arial" pitchFamily="34" charset="0"/>
                  <a:ea typeface="ＭＳ Ｐゴシック" charset="-128"/>
                </a:defRPr>
              </a:lvl4pPr>
              <a:lvl5pPr eaLnBrk="0" hangingPunct="0">
                <a:defRPr sz="2400">
                  <a:solidFill>
                    <a:srgbClr val="FFFF00"/>
                  </a:solidFill>
                  <a:latin typeface="Arial" pitchFamily="34" charset="0"/>
                  <a:ea typeface="ＭＳ Ｐゴシック" charset="-128"/>
                </a:defRPr>
              </a:lvl5pPr>
              <a:lvl6pPr marL="457200" eaLnBrk="0" fontAlgn="base" hangingPunct="0">
                <a:spcBef>
                  <a:spcPct val="0"/>
                </a:spcBef>
                <a:spcAft>
                  <a:spcPct val="0"/>
                </a:spcAft>
                <a:defRPr sz="2400">
                  <a:solidFill>
                    <a:srgbClr val="FFFF00"/>
                  </a:solidFill>
                  <a:latin typeface="Arial" pitchFamily="34" charset="0"/>
                  <a:ea typeface="ＭＳ Ｐゴシック" charset="-128"/>
                </a:defRPr>
              </a:lvl6pPr>
              <a:lvl7pPr marL="914400" eaLnBrk="0" fontAlgn="base" hangingPunct="0">
                <a:spcBef>
                  <a:spcPct val="0"/>
                </a:spcBef>
                <a:spcAft>
                  <a:spcPct val="0"/>
                </a:spcAft>
                <a:defRPr sz="2400">
                  <a:solidFill>
                    <a:srgbClr val="FFFF00"/>
                  </a:solidFill>
                  <a:latin typeface="Arial" pitchFamily="34" charset="0"/>
                  <a:ea typeface="ＭＳ Ｐゴシック" charset="-128"/>
                </a:defRPr>
              </a:lvl7pPr>
              <a:lvl8pPr marL="1371600" eaLnBrk="0" fontAlgn="base" hangingPunct="0">
                <a:spcBef>
                  <a:spcPct val="0"/>
                </a:spcBef>
                <a:spcAft>
                  <a:spcPct val="0"/>
                </a:spcAft>
                <a:defRPr sz="2400">
                  <a:solidFill>
                    <a:srgbClr val="FFFF00"/>
                  </a:solidFill>
                  <a:latin typeface="Arial" pitchFamily="34" charset="0"/>
                  <a:ea typeface="ＭＳ Ｐゴシック" charset="-128"/>
                </a:defRPr>
              </a:lvl8pPr>
              <a:lvl9pPr marL="1828800" eaLnBrk="0" fontAlgn="base" hangingPunct="0">
                <a:spcBef>
                  <a:spcPct val="0"/>
                </a:spcBef>
                <a:spcAft>
                  <a:spcPct val="0"/>
                </a:spcAft>
                <a:defRPr sz="2400">
                  <a:solidFill>
                    <a:srgbClr val="FFFF00"/>
                  </a:solidFill>
                  <a:latin typeface="Arial" pitchFamily="34" charset="0"/>
                  <a:ea typeface="ＭＳ Ｐゴシック" charset="-128"/>
                </a:defRPr>
              </a:lvl9pPr>
            </a:lstStyle>
            <a:p>
              <a:pPr algn="ctr" eaLnBrk="1" hangingPunct="1">
                <a:spcBef>
                  <a:spcPct val="50000"/>
                </a:spcBef>
              </a:pPr>
              <a:r>
                <a:rPr lang="en-US" altLang="ja-JP" sz="1200" dirty="0" smtClean="0">
                  <a:solidFill>
                    <a:srgbClr val="000000">
                      <a:lumMod val="65000"/>
                      <a:lumOff val="35000"/>
                    </a:srgbClr>
                  </a:solidFill>
                </a:rPr>
                <a:t>0.365</a:t>
              </a:r>
              <a:endParaRPr lang="ja-JP" altLang="en-US" sz="1200" dirty="0">
                <a:solidFill>
                  <a:srgbClr val="000000">
                    <a:lumMod val="65000"/>
                    <a:lumOff val="35000"/>
                  </a:srgbClr>
                </a:solidFill>
              </a:endParaRPr>
            </a:p>
          </p:txBody>
        </p:sp>
      </p:grpSp>
      <p:sp>
        <p:nvSpPr>
          <p:cNvPr id="53" name="Rettangolo 52"/>
          <p:cNvSpPr/>
          <p:nvPr/>
        </p:nvSpPr>
        <p:spPr>
          <a:xfrm>
            <a:off x="578272" y="1196752"/>
            <a:ext cx="7954168" cy="584775"/>
          </a:xfrm>
          <a:prstGeom prst="rect">
            <a:avLst/>
          </a:prstGeom>
        </p:spPr>
        <p:txBody>
          <a:bodyPr wrap="square">
            <a:spAutoFit/>
          </a:bodyPr>
          <a:lstStyle/>
          <a:p>
            <a:pPr algn="ctr" fontAlgn="auto">
              <a:spcBef>
                <a:spcPts val="0"/>
              </a:spcBef>
              <a:spcAft>
                <a:spcPts val="0"/>
              </a:spcAft>
            </a:pPr>
            <a:r>
              <a:rPr lang="it-IT" sz="1600" dirty="0" err="1">
                <a:solidFill>
                  <a:srgbClr val="000000"/>
                </a:solidFill>
                <a:latin typeface="Arial"/>
                <a:ea typeface=""/>
              </a:rPr>
              <a:t>There</a:t>
            </a:r>
            <a:r>
              <a:rPr lang="it-IT" sz="1600" dirty="0">
                <a:solidFill>
                  <a:srgbClr val="000000"/>
                </a:solidFill>
                <a:latin typeface="Arial"/>
                <a:ea typeface=""/>
              </a:rPr>
              <a:t> </a:t>
            </a:r>
            <a:r>
              <a:rPr lang="it-IT" sz="1600" dirty="0" err="1">
                <a:solidFill>
                  <a:srgbClr val="000000"/>
                </a:solidFill>
                <a:latin typeface="Arial"/>
                <a:ea typeface=""/>
              </a:rPr>
              <a:t>were</a:t>
            </a:r>
            <a:r>
              <a:rPr lang="it-IT" sz="1600" dirty="0">
                <a:solidFill>
                  <a:srgbClr val="000000"/>
                </a:solidFill>
                <a:latin typeface="Arial"/>
                <a:ea typeface=""/>
              </a:rPr>
              <a:t> no </a:t>
            </a:r>
            <a:r>
              <a:rPr lang="it-IT" sz="1600" dirty="0" err="1" smtClean="0">
                <a:solidFill>
                  <a:srgbClr val="000000"/>
                </a:solidFill>
                <a:latin typeface="Arial"/>
                <a:ea typeface=""/>
              </a:rPr>
              <a:t>significant</a:t>
            </a:r>
            <a:r>
              <a:rPr lang="it-IT" sz="1600" dirty="0" smtClean="0">
                <a:solidFill>
                  <a:srgbClr val="000000"/>
                </a:solidFill>
                <a:latin typeface="Arial"/>
                <a:ea typeface=""/>
              </a:rPr>
              <a:t> </a:t>
            </a:r>
            <a:r>
              <a:rPr lang="en-US" sz="1600" dirty="0" smtClean="0">
                <a:solidFill>
                  <a:srgbClr val="000000"/>
                </a:solidFill>
                <a:latin typeface="Arial"/>
                <a:ea typeface=""/>
              </a:rPr>
              <a:t>differences </a:t>
            </a:r>
            <a:r>
              <a:rPr lang="en-US" sz="1600" dirty="0">
                <a:solidFill>
                  <a:srgbClr val="000000"/>
                </a:solidFill>
                <a:latin typeface="Arial"/>
                <a:ea typeface=""/>
              </a:rPr>
              <a:t>in rates of major bleeding </a:t>
            </a:r>
            <a:r>
              <a:rPr lang="en-US" sz="1600" dirty="0" smtClean="0">
                <a:solidFill>
                  <a:srgbClr val="000000"/>
                </a:solidFill>
                <a:latin typeface="Arial"/>
                <a:ea typeface=""/>
              </a:rPr>
              <a:t>among patients </a:t>
            </a:r>
            <a:r>
              <a:rPr lang="en-US" sz="1600" dirty="0">
                <a:solidFill>
                  <a:srgbClr val="000000"/>
                </a:solidFill>
                <a:latin typeface="Arial"/>
                <a:ea typeface=""/>
              </a:rPr>
              <a:t>on rivaroxaban compared with those on warfarin </a:t>
            </a:r>
            <a:r>
              <a:rPr lang="en-US" sz="1600" dirty="0" smtClean="0">
                <a:solidFill>
                  <a:srgbClr val="000000"/>
                </a:solidFill>
                <a:latin typeface="Arial"/>
                <a:ea typeface=""/>
              </a:rPr>
              <a:t>in </a:t>
            </a:r>
            <a:r>
              <a:rPr lang="it-IT" sz="1600" dirty="0" err="1" smtClean="0">
                <a:solidFill>
                  <a:srgbClr val="000000"/>
                </a:solidFill>
                <a:latin typeface="Arial"/>
                <a:ea typeface=""/>
              </a:rPr>
              <a:t>either</a:t>
            </a:r>
            <a:r>
              <a:rPr lang="it-IT" sz="1600" dirty="0" smtClean="0">
                <a:solidFill>
                  <a:srgbClr val="000000"/>
                </a:solidFill>
                <a:latin typeface="Arial"/>
                <a:ea typeface=""/>
              </a:rPr>
              <a:t> </a:t>
            </a:r>
            <a:r>
              <a:rPr lang="it-IT" sz="1600" dirty="0" err="1">
                <a:solidFill>
                  <a:srgbClr val="000000"/>
                </a:solidFill>
                <a:latin typeface="Arial"/>
                <a:ea typeface=""/>
              </a:rPr>
              <a:t>age</a:t>
            </a:r>
            <a:r>
              <a:rPr lang="it-IT" sz="1600" dirty="0">
                <a:solidFill>
                  <a:srgbClr val="000000"/>
                </a:solidFill>
                <a:latin typeface="Arial"/>
                <a:ea typeface=""/>
              </a:rPr>
              <a:t> </a:t>
            </a:r>
            <a:r>
              <a:rPr lang="it-IT" sz="1600" dirty="0" err="1">
                <a:solidFill>
                  <a:srgbClr val="000000"/>
                </a:solidFill>
                <a:latin typeface="Arial"/>
                <a:ea typeface=""/>
              </a:rPr>
              <a:t>group</a:t>
            </a:r>
            <a:endParaRPr lang="it-IT" sz="1600" dirty="0">
              <a:solidFill>
                <a:srgbClr val="000000"/>
              </a:solidFill>
              <a:latin typeface="Arial"/>
              <a:ea typeface=""/>
            </a:endParaRPr>
          </a:p>
        </p:txBody>
      </p:sp>
      <p:sp>
        <p:nvSpPr>
          <p:cNvPr id="54" name="Téglalap 59"/>
          <p:cNvSpPr/>
          <p:nvPr/>
        </p:nvSpPr>
        <p:spPr>
          <a:xfrm>
            <a:off x="611188" y="6588225"/>
            <a:ext cx="4572000" cy="153888"/>
          </a:xfrm>
          <a:prstGeom prst="rect">
            <a:avLst/>
          </a:prstGeom>
        </p:spPr>
        <p:txBody>
          <a:bodyPr lIns="0" tIns="0" rIns="0" bIns="0" anchor="b">
            <a:spAutoFit/>
          </a:bodyPr>
          <a:lstStyle/>
          <a:p>
            <a:pPr>
              <a:spcBef>
                <a:spcPct val="50000"/>
              </a:spcBef>
              <a:defRPr/>
            </a:pPr>
            <a:r>
              <a:rPr lang="de-DE" sz="1000" dirty="0" err="1">
                <a:solidFill>
                  <a:srgbClr val="000000">
                    <a:lumMod val="65000"/>
                    <a:lumOff val="35000"/>
                  </a:srgbClr>
                </a:solidFill>
                <a:latin typeface="Arial"/>
                <a:ea typeface=""/>
                <a:cs typeface="ＭＳ Ｐゴシック" charset="-128"/>
              </a:rPr>
              <a:t>Halperin</a:t>
            </a:r>
            <a:r>
              <a:rPr lang="de-DE" sz="1000" dirty="0">
                <a:solidFill>
                  <a:srgbClr val="000000">
                    <a:lumMod val="65000"/>
                    <a:lumOff val="35000"/>
                  </a:srgbClr>
                </a:solidFill>
                <a:latin typeface="Arial"/>
                <a:ea typeface=""/>
                <a:cs typeface="ＭＳ Ｐゴシック" charset="-128"/>
              </a:rPr>
              <a:t> JL </a:t>
            </a:r>
            <a:r>
              <a:rPr lang="de-DE" sz="1000" i="1" dirty="0">
                <a:solidFill>
                  <a:srgbClr val="000000">
                    <a:lumMod val="65000"/>
                    <a:lumOff val="35000"/>
                  </a:srgbClr>
                </a:solidFill>
                <a:latin typeface="Arial"/>
                <a:ea typeface=""/>
                <a:cs typeface="ＭＳ Ｐゴシック" charset="-128"/>
              </a:rPr>
              <a:t>et al. </a:t>
            </a:r>
            <a:r>
              <a:rPr lang="de-DE" sz="1000" i="1" dirty="0" err="1">
                <a:solidFill>
                  <a:srgbClr val="000000">
                    <a:lumMod val="65000"/>
                    <a:lumOff val="35000"/>
                  </a:srgbClr>
                </a:solidFill>
                <a:latin typeface="Arial"/>
                <a:ea typeface=""/>
                <a:cs typeface="ＭＳ Ｐゴシック" charset="-128"/>
              </a:rPr>
              <a:t>Circulation</a:t>
            </a:r>
            <a:r>
              <a:rPr lang="de-DE" sz="1000" dirty="0">
                <a:solidFill>
                  <a:srgbClr val="000000">
                    <a:lumMod val="65000"/>
                    <a:lumOff val="35000"/>
                  </a:srgbClr>
                </a:solidFill>
                <a:latin typeface="Arial"/>
                <a:ea typeface=""/>
                <a:cs typeface="ＭＳ Ｐゴシック" charset="-128"/>
              </a:rPr>
              <a:t>. 2014;130:138–146</a:t>
            </a:r>
          </a:p>
        </p:txBody>
      </p:sp>
      <p:sp>
        <p:nvSpPr>
          <p:cNvPr id="56" name="Rettangolo 55"/>
          <p:cNvSpPr/>
          <p:nvPr/>
        </p:nvSpPr>
        <p:spPr>
          <a:xfrm>
            <a:off x="578272" y="5877272"/>
            <a:ext cx="8275488" cy="584775"/>
          </a:xfrm>
          <a:prstGeom prst="rect">
            <a:avLst/>
          </a:prstGeom>
        </p:spPr>
        <p:txBody>
          <a:bodyPr wrap="square">
            <a:spAutoFit/>
          </a:bodyPr>
          <a:lstStyle/>
          <a:p>
            <a:pPr algn="ctr" fontAlgn="auto">
              <a:spcBef>
                <a:spcPts val="0"/>
              </a:spcBef>
              <a:spcAft>
                <a:spcPts val="0"/>
              </a:spcAft>
            </a:pPr>
            <a:r>
              <a:rPr lang="en-US" sz="1600" dirty="0">
                <a:solidFill>
                  <a:srgbClr val="000000"/>
                </a:solidFill>
                <a:latin typeface="Arial"/>
                <a:ea typeface=""/>
              </a:rPr>
              <a:t>Rates of hemorrhagic stroke were similar in elderly </a:t>
            </a:r>
            <a:r>
              <a:rPr lang="en-US" sz="1600" dirty="0" smtClean="0">
                <a:solidFill>
                  <a:srgbClr val="000000"/>
                </a:solidFill>
                <a:latin typeface="Arial"/>
                <a:ea typeface=""/>
              </a:rPr>
              <a:t>and younger </a:t>
            </a:r>
            <a:r>
              <a:rPr lang="en-US" sz="1600" dirty="0">
                <a:solidFill>
                  <a:srgbClr val="000000"/>
                </a:solidFill>
                <a:latin typeface="Arial"/>
                <a:ea typeface=""/>
              </a:rPr>
              <a:t>patients and consistent with the overall trial results</a:t>
            </a:r>
            <a:endParaRPr lang="it-IT" sz="1600" dirty="0">
              <a:solidFill>
                <a:srgbClr val="000000"/>
              </a:solidFill>
              <a:latin typeface="Arial"/>
              <a:ea typeface=""/>
            </a:endParaRPr>
          </a:p>
        </p:txBody>
      </p:sp>
      <p:sp>
        <p:nvSpPr>
          <p:cNvPr id="58" name="Rettangolo 57"/>
          <p:cNvSpPr/>
          <p:nvPr/>
        </p:nvSpPr>
        <p:spPr>
          <a:xfrm rot="16200000">
            <a:off x="8097009" y="5699718"/>
            <a:ext cx="1822935" cy="200055"/>
          </a:xfrm>
          <a:prstGeom prst="rect">
            <a:avLst/>
          </a:prstGeom>
        </p:spPr>
        <p:txBody>
          <a:bodyPr wrap="none">
            <a:spAutoFit/>
          </a:bodyPr>
          <a:lstStyle/>
          <a:p>
            <a:pPr fontAlgn="auto">
              <a:spcBef>
                <a:spcPts val="0"/>
              </a:spcBef>
              <a:spcAft>
                <a:spcPts val="0"/>
              </a:spcAft>
            </a:pPr>
            <a:r>
              <a:rPr lang="it-IT" sz="700" dirty="0" err="1">
                <a:solidFill>
                  <a:srgbClr val="000000"/>
                </a:solidFill>
                <a:latin typeface="Arial"/>
                <a:ea typeface=""/>
              </a:rPr>
              <a:t>Approval</a:t>
            </a:r>
            <a:r>
              <a:rPr lang="it-IT" sz="700" dirty="0">
                <a:solidFill>
                  <a:srgbClr val="000000"/>
                </a:solidFill>
                <a:latin typeface="Arial"/>
                <a:ea typeface=""/>
              </a:rPr>
              <a:t> </a:t>
            </a:r>
            <a:r>
              <a:rPr lang="it-IT" sz="700" dirty="0" err="1">
                <a:solidFill>
                  <a:srgbClr val="000000"/>
                </a:solidFill>
                <a:latin typeface="Arial"/>
                <a:ea typeface=""/>
              </a:rPr>
              <a:t>Number</a:t>
            </a:r>
            <a:r>
              <a:rPr lang="it-IT" sz="700" dirty="0">
                <a:solidFill>
                  <a:srgbClr val="000000"/>
                </a:solidFill>
                <a:latin typeface="Arial"/>
                <a:ea typeface=""/>
              </a:rPr>
              <a:t>: L.IT.MA.01.2018.3318</a:t>
            </a:r>
          </a:p>
        </p:txBody>
      </p:sp>
    </p:spTree>
    <p:extLst>
      <p:ext uri="{BB962C8B-B14F-4D97-AF65-F5344CB8AC3E}">
        <p14:creationId xmlns:p14="http://schemas.microsoft.com/office/powerpoint/2010/main" val="13429337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21751" b="15258"/>
          <a:stretch/>
        </p:blipFill>
        <p:spPr>
          <a:xfrm>
            <a:off x="259188" y="1401620"/>
            <a:ext cx="8700674" cy="4115612"/>
          </a:xfrm>
          <a:prstGeom prst="rect">
            <a:avLst/>
          </a:prstGeom>
        </p:spPr>
      </p:pic>
      <p:sp>
        <p:nvSpPr>
          <p:cNvPr id="3" name="CasellaDiTesto 2"/>
          <p:cNvSpPr txBox="1"/>
          <p:nvPr/>
        </p:nvSpPr>
        <p:spPr>
          <a:xfrm>
            <a:off x="38542" y="161349"/>
            <a:ext cx="9141973" cy="584775"/>
          </a:xfrm>
          <a:prstGeom prst="rect">
            <a:avLst/>
          </a:prstGeom>
          <a:noFill/>
        </p:spPr>
        <p:txBody>
          <a:bodyPr wrap="square" rtlCol="0">
            <a:spAutoFit/>
          </a:bodyPr>
          <a:lstStyle/>
          <a:p>
            <a:pPr algn="ctr"/>
            <a:r>
              <a:rPr lang="it-IT" sz="3200" dirty="0" err="1" smtClean="0">
                <a:solidFill>
                  <a:srgbClr val="000000"/>
                </a:solidFill>
                <a:latin typeface="Times New Roman"/>
                <a:cs typeface="Times New Roman"/>
              </a:rPr>
              <a:t>Aspirin</a:t>
            </a:r>
            <a:r>
              <a:rPr lang="it-IT" sz="3200" dirty="0" smtClean="0">
                <a:solidFill>
                  <a:srgbClr val="000000"/>
                </a:solidFill>
                <a:latin typeface="Times New Roman"/>
                <a:cs typeface="Times New Roman"/>
              </a:rPr>
              <a:t> </a:t>
            </a:r>
            <a:r>
              <a:rPr lang="it-IT" sz="3200" dirty="0" err="1" smtClean="0">
                <a:solidFill>
                  <a:srgbClr val="000000"/>
                </a:solidFill>
                <a:latin typeface="Times New Roman"/>
                <a:cs typeface="Times New Roman"/>
              </a:rPr>
              <a:t>should</a:t>
            </a:r>
            <a:r>
              <a:rPr lang="it-IT" sz="3200" dirty="0" smtClean="0">
                <a:solidFill>
                  <a:srgbClr val="000000"/>
                </a:solidFill>
                <a:latin typeface="Times New Roman"/>
                <a:cs typeface="Times New Roman"/>
              </a:rPr>
              <a:t> be </a:t>
            </a:r>
            <a:r>
              <a:rPr lang="it-IT" sz="3200" dirty="0" err="1" smtClean="0">
                <a:solidFill>
                  <a:srgbClr val="000000"/>
                </a:solidFill>
                <a:latin typeface="Times New Roman"/>
                <a:cs typeface="Times New Roman"/>
              </a:rPr>
              <a:t>history</a:t>
            </a:r>
            <a:r>
              <a:rPr lang="it-IT" sz="3200" dirty="0" smtClean="0">
                <a:solidFill>
                  <a:srgbClr val="000000"/>
                </a:solidFill>
                <a:latin typeface="Times New Roman"/>
                <a:cs typeface="Times New Roman"/>
              </a:rPr>
              <a:t>… </a:t>
            </a:r>
          </a:p>
        </p:txBody>
      </p:sp>
      <p:sp>
        <p:nvSpPr>
          <p:cNvPr id="4" name="CasellaDiTesto 3"/>
          <p:cNvSpPr txBox="1"/>
          <p:nvPr/>
        </p:nvSpPr>
        <p:spPr>
          <a:xfrm>
            <a:off x="4973558" y="6237312"/>
            <a:ext cx="4422981" cy="400110"/>
          </a:xfrm>
          <a:prstGeom prst="rect">
            <a:avLst/>
          </a:prstGeom>
          <a:noFill/>
        </p:spPr>
        <p:txBody>
          <a:bodyPr wrap="square" rtlCol="0">
            <a:spAutoFit/>
          </a:bodyPr>
          <a:lstStyle/>
          <a:p>
            <a:pPr algn="ctr"/>
            <a:r>
              <a:rPr lang="it-IT" dirty="0" err="1" smtClean="0">
                <a:latin typeface="Times New Roman"/>
                <a:cs typeface="Times New Roman"/>
              </a:rPr>
              <a:t>Sjalander</a:t>
            </a:r>
            <a:r>
              <a:rPr lang="it-IT" dirty="0" smtClean="0">
                <a:latin typeface="Times New Roman"/>
                <a:cs typeface="Times New Roman"/>
              </a:rPr>
              <a:t> et al. </a:t>
            </a:r>
            <a:r>
              <a:rPr lang="it-IT" dirty="0" err="1" smtClean="0">
                <a:latin typeface="Times New Roman"/>
                <a:cs typeface="Times New Roman"/>
              </a:rPr>
              <a:t>Europace</a:t>
            </a:r>
            <a:r>
              <a:rPr lang="it-IT" dirty="0" smtClean="0">
                <a:latin typeface="Times New Roman"/>
                <a:cs typeface="Times New Roman"/>
              </a:rPr>
              <a:t> 2014</a:t>
            </a:r>
            <a:endParaRPr lang="it-IT" dirty="0">
              <a:latin typeface="Times New Roman"/>
              <a:cs typeface="Times New Roman"/>
            </a:endParaRPr>
          </a:p>
        </p:txBody>
      </p:sp>
    </p:spTree>
    <p:extLst>
      <p:ext uri="{BB962C8B-B14F-4D97-AF65-F5344CB8AC3E}">
        <p14:creationId xmlns:p14="http://schemas.microsoft.com/office/powerpoint/2010/main" val="18995083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7972" y="460403"/>
            <a:ext cx="8660532" cy="461665"/>
          </a:xfrm>
          <a:prstGeom prst="rect">
            <a:avLst/>
          </a:prstGeom>
          <a:noFill/>
        </p:spPr>
        <p:txBody>
          <a:bodyPr wrap="none" rtlCol="0">
            <a:spAutoFit/>
          </a:bodyPr>
          <a:lstStyle/>
          <a:p>
            <a:r>
              <a:rPr lang="it-IT" sz="2400" dirty="0" smtClean="0">
                <a:solidFill>
                  <a:srgbClr val="000000"/>
                </a:solidFill>
                <a:latin typeface="Calibri"/>
                <a:cs typeface="ＭＳ Ｐゴシック" charset="0"/>
              </a:rPr>
              <a:t>Da una gestione </a:t>
            </a:r>
            <a:r>
              <a:rPr lang="it-IT" sz="2400" i="1" dirty="0" smtClean="0">
                <a:solidFill>
                  <a:srgbClr val="000000"/>
                </a:solidFill>
                <a:latin typeface="Calibri"/>
                <a:cs typeface="ＭＳ Ｐゴシック" charset="0"/>
              </a:rPr>
              <a:t>“INR-centrica” </a:t>
            </a:r>
            <a:r>
              <a:rPr lang="it-IT" sz="2400" dirty="0" smtClean="0">
                <a:solidFill>
                  <a:srgbClr val="000000"/>
                </a:solidFill>
                <a:latin typeface="Calibri"/>
                <a:cs typeface="ＭＳ Ｐゴシック" charset="0"/>
              </a:rPr>
              <a:t>ad una gestione </a:t>
            </a:r>
            <a:r>
              <a:rPr lang="it-IT" sz="2400" i="1" dirty="0" smtClean="0">
                <a:solidFill>
                  <a:srgbClr val="000000"/>
                </a:solidFill>
                <a:latin typeface="Calibri"/>
                <a:cs typeface="ＭＳ Ｐゴシック" charset="0"/>
              </a:rPr>
              <a:t>“paziente-centrica”</a:t>
            </a:r>
            <a:endParaRPr lang="it-IT" sz="2400" i="1" dirty="0">
              <a:solidFill>
                <a:srgbClr val="000000"/>
              </a:solidFill>
              <a:latin typeface="Calibri"/>
              <a:cs typeface="ＭＳ Ｐゴシック" charset="0"/>
            </a:endParaRPr>
          </a:p>
        </p:txBody>
      </p:sp>
      <p:pic>
        <p:nvPicPr>
          <p:cNvPr id="3" name="Immagine 2"/>
          <p:cNvPicPr>
            <a:picLocks noChangeAspect="1"/>
          </p:cNvPicPr>
          <p:nvPr/>
        </p:nvPicPr>
        <p:blipFill>
          <a:blip r:embed="rId2"/>
          <a:stretch>
            <a:fillRect/>
          </a:stretch>
        </p:blipFill>
        <p:spPr>
          <a:xfrm>
            <a:off x="1050133" y="1490157"/>
            <a:ext cx="3296355" cy="3708399"/>
          </a:xfrm>
          <a:prstGeom prst="rect">
            <a:avLst/>
          </a:prstGeom>
        </p:spPr>
      </p:pic>
      <p:pic>
        <p:nvPicPr>
          <p:cNvPr id="5" name="Immagine 4"/>
          <p:cNvPicPr>
            <a:picLocks noChangeAspect="1"/>
          </p:cNvPicPr>
          <p:nvPr/>
        </p:nvPicPr>
        <p:blipFill>
          <a:blip r:embed="rId3"/>
          <a:stretch>
            <a:fillRect/>
          </a:stretch>
        </p:blipFill>
        <p:spPr>
          <a:xfrm>
            <a:off x="5309552" y="1811889"/>
            <a:ext cx="2724387" cy="3064935"/>
          </a:xfrm>
          <a:prstGeom prst="rect">
            <a:avLst/>
          </a:prstGeom>
        </p:spPr>
      </p:pic>
      <p:sp>
        <p:nvSpPr>
          <p:cNvPr id="6" name="CasellaDiTesto 5"/>
          <p:cNvSpPr txBox="1"/>
          <p:nvPr/>
        </p:nvSpPr>
        <p:spPr>
          <a:xfrm>
            <a:off x="1652218" y="5335626"/>
            <a:ext cx="1566505" cy="461665"/>
          </a:xfrm>
          <a:prstGeom prst="rect">
            <a:avLst/>
          </a:prstGeom>
          <a:noFill/>
        </p:spPr>
        <p:txBody>
          <a:bodyPr wrap="none" rtlCol="0">
            <a:spAutoFit/>
          </a:bodyPr>
          <a:lstStyle/>
          <a:p>
            <a:r>
              <a:rPr lang="it-IT" sz="2400" dirty="0" smtClean="0">
                <a:solidFill>
                  <a:srgbClr val="000000"/>
                </a:solidFill>
                <a:latin typeface="Calibri"/>
                <a:cs typeface="ＭＳ Ｐゴシック" charset="0"/>
              </a:rPr>
              <a:t>WARFARIN</a:t>
            </a:r>
            <a:endParaRPr lang="it-IT" sz="2400" dirty="0">
              <a:solidFill>
                <a:srgbClr val="000000"/>
              </a:solidFill>
              <a:latin typeface="Calibri"/>
              <a:cs typeface="ＭＳ Ｐゴシック" charset="0"/>
            </a:endParaRPr>
          </a:p>
        </p:txBody>
      </p:sp>
      <p:sp>
        <p:nvSpPr>
          <p:cNvPr id="7" name="CasellaDiTesto 6"/>
          <p:cNvSpPr txBox="1"/>
          <p:nvPr/>
        </p:nvSpPr>
        <p:spPr>
          <a:xfrm>
            <a:off x="6273136" y="5335626"/>
            <a:ext cx="929311" cy="461665"/>
          </a:xfrm>
          <a:prstGeom prst="rect">
            <a:avLst/>
          </a:prstGeom>
          <a:noFill/>
        </p:spPr>
        <p:txBody>
          <a:bodyPr wrap="none" rtlCol="0">
            <a:spAutoFit/>
          </a:bodyPr>
          <a:lstStyle/>
          <a:p>
            <a:r>
              <a:rPr lang="it-IT" sz="2400" dirty="0" smtClean="0">
                <a:solidFill>
                  <a:srgbClr val="000000"/>
                </a:solidFill>
                <a:latin typeface="Calibri"/>
                <a:cs typeface="ＭＳ Ｐゴシック" charset="0"/>
              </a:rPr>
              <a:t>NOAC</a:t>
            </a:r>
            <a:endParaRPr lang="it-IT" sz="2400" dirty="0">
              <a:solidFill>
                <a:srgbClr val="000000"/>
              </a:solidFill>
              <a:latin typeface="Calibri"/>
              <a:cs typeface="ＭＳ Ｐゴシック" charset="0"/>
            </a:endParaRPr>
          </a:p>
        </p:txBody>
      </p:sp>
    </p:spTree>
    <p:extLst>
      <p:ext uri="{BB962C8B-B14F-4D97-AF65-F5344CB8AC3E}">
        <p14:creationId xmlns:p14="http://schemas.microsoft.com/office/powerpoint/2010/main" val="2477268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0117" b="7888"/>
          <a:stretch/>
        </p:blipFill>
        <p:spPr bwMode="auto">
          <a:xfrm>
            <a:off x="0" y="1735088"/>
            <a:ext cx="9144000" cy="4214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CasellaDiTesto 3"/>
          <p:cNvSpPr txBox="1"/>
          <p:nvPr/>
        </p:nvSpPr>
        <p:spPr>
          <a:xfrm>
            <a:off x="715819" y="261524"/>
            <a:ext cx="7632848" cy="1569660"/>
          </a:xfrm>
          <a:prstGeom prst="rect">
            <a:avLst/>
          </a:prstGeom>
          <a:noFill/>
        </p:spPr>
        <p:txBody>
          <a:bodyPr wrap="square" rtlCol="0">
            <a:spAutoFit/>
          </a:bodyPr>
          <a:lstStyle/>
          <a:p>
            <a:pPr algn="ctr"/>
            <a:r>
              <a:rPr lang="it-IT" sz="2400" dirty="0" smtClean="0">
                <a:solidFill>
                  <a:srgbClr val="000000"/>
                </a:solidFill>
                <a:latin typeface="Times New Roman"/>
                <a:cs typeface="Times New Roman"/>
              </a:rPr>
              <a:t>Using </a:t>
            </a:r>
            <a:r>
              <a:rPr lang="it-IT" sz="2400" dirty="0" err="1" smtClean="0">
                <a:solidFill>
                  <a:srgbClr val="000000"/>
                </a:solidFill>
                <a:latin typeface="Times New Roman"/>
                <a:cs typeface="Times New Roman"/>
              </a:rPr>
              <a:t>Aspirin</a:t>
            </a:r>
            <a:r>
              <a:rPr lang="it-IT" sz="2400" dirty="0" smtClean="0">
                <a:solidFill>
                  <a:srgbClr val="000000"/>
                </a:solidFill>
                <a:latin typeface="Times New Roman"/>
                <a:cs typeface="Times New Roman"/>
              </a:rPr>
              <a:t> for </a:t>
            </a:r>
            <a:r>
              <a:rPr lang="it-IT" sz="2400" dirty="0" err="1" smtClean="0">
                <a:solidFill>
                  <a:srgbClr val="000000"/>
                </a:solidFill>
                <a:latin typeface="Times New Roman"/>
                <a:cs typeface="Times New Roman"/>
              </a:rPr>
              <a:t>Stroke</a:t>
            </a:r>
            <a:r>
              <a:rPr lang="it-IT" sz="2400" dirty="0" smtClean="0">
                <a:solidFill>
                  <a:srgbClr val="000000"/>
                </a:solidFill>
                <a:latin typeface="Times New Roman"/>
                <a:cs typeface="Times New Roman"/>
              </a:rPr>
              <a:t> </a:t>
            </a:r>
            <a:r>
              <a:rPr lang="it-IT" sz="2400" dirty="0" err="1" smtClean="0">
                <a:solidFill>
                  <a:srgbClr val="000000"/>
                </a:solidFill>
                <a:latin typeface="Times New Roman"/>
                <a:cs typeface="Times New Roman"/>
              </a:rPr>
              <a:t>Prevention</a:t>
            </a:r>
            <a:r>
              <a:rPr lang="it-IT" sz="2400" dirty="0" smtClean="0">
                <a:solidFill>
                  <a:srgbClr val="000000"/>
                </a:solidFill>
                <a:latin typeface="Times New Roman"/>
                <a:cs typeface="Times New Roman"/>
              </a:rPr>
              <a:t> in AF </a:t>
            </a:r>
            <a:r>
              <a:rPr lang="it-IT" sz="2400" dirty="0" err="1" smtClean="0">
                <a:solidFill>
                  <a:srgbClr val="000000"/>
                </a:solidFill>
                <a:latin typeface="Times New Roman"/>
                <a:cs typeface="Times New Roman"/>
              </a:rPr>
              <a:t>Makes</a:t>
            </a:r>
            <a:r>
              <a:rPr lang="it-IT" sz="2400" dirty="0" smtClean="0">
                <a:solidFill>
                  <a:srgbClr val="000000"/>
                </a:solidFill>
                <a:latin typeface="Times New Roman"/>
                <a:cs typeface="Times New Roman"/>
              </a:rPr>
              <a:t> No </a:t>
            </a:r>
            <a:r>
              <a:rPr lang="it-IT" sz="2400" dirty="0" err="1" smtClean="0">
                <a:solidFill>
                  <a:srgbClr val="000000"/>
                </a:solidFill>
                <a:latin typeface="Times New Roman"/>
                <a:cs typeface="Times New Roman"/>
              </a:rPr>
              <a:t>Sense</a:t>
            </a:r>
            <a:endParaRPr lang="it-IT" sz="2400" dirty="0" smtClean="0">
              <a:solidFill>
                <a:srgbClr val="000000"/>
              </a:solidFill>
              <a:latin typeface="Times New Roman"/>
              <a:cs typeface="Times New Roman"/>
            </a:endParaRPr>
          </a:p>
          <a:p>
            <a:pPr algn="ctr"/>
            <a:r>
              <a:rPr lang="it-IT" sz="2400" dirty="0" smtClean="0">
                <a:solidFill>
                  <a:srgbClr val="000000"/>
                </a:solidFill>
                <a:latin typeface="Times New Roman"/>
                <a:cs typeface="Times New Roman"/>
              </a:rPr>
              <a:t>AVERROES – Apixaban vs. ASA in </a:t>
            </a:r>
            <a:r>
              <a:rPr lang="it-IT" sz="2400" dirty="0" err="1" smtClean="0">
                <a:solidFill>
                  <a:srgbClr val="000000"/>
                </a:solidFill>
                <a:latin typeface="Times New Roman"/>
                <a:cs typeface="Times New Roman"/>
              </a:rPr>
              <a:t>Patients</a:t>
            </a:r>
            <a:r>
              <a:rPr lang="it-IT" sz="2400" dirty="0" smtClean="0">
                <a:solidFill>
                  <a:srgbClr val="000000"/>
                </a:solidFill>
                <a:latin typeface="Times New Roman"/>
                <a:cs typeface="Times New Roman"/>
              </a:rPr>
              <a:t> with AF</a:t>
            </a:r>
          </a:p>
          <a:p>
            <a:pPr algn="ctr"/>
            <a:r>
              <a:rPr lang="it-IT" sz="2400" dirty="0" smtClean="0">
                <a:solidFill>
                  <a:srgbClr val="000000"/>
                </a:solidFill>
                <a:latin typeface="Times New Roman"/>
                <a:cs typeface="Times New Roman"/>
              </a:rPr>
              <a:t>5600 </a:t>
            </a:r>
            <a:r>
              <a:rPr lang="it-IT" sz="2400" dirty="0" err="1" smtClean="0">
                <a:solidFill>
                  <a:srgbClr val="000000"/>
                </a:solidFill>
                <a:latin typeface="Times New Roman"/>
                <a:cs typeface="Times New Roman"/>
              </a:rPr>
              <a:t>pts</a:t>
            </a:r>
            <a:r>
              <a:rPr lang="it-IT" sz="2400" dirty="0" smtClean="0">
                <a:solidFill>
                  <a:srgbClr val="000000"/>
                </a:solidFill>
                <a:latin typeface="Times New Roman"/>
                <a:cs typeface="Times New Roman"/>
              </a:rPr>
              <a:t> w/AF, </a:t>
            </a:r>
            <a:r>
              <a:rPr lang="it-IT" sz="2400" dirty="0" err="1" smtClean="0">
                <a:solidFill>
                  <a:srgbClr val="000000"/>
                </a:solidFill>
                <a:latin typeface="Times New Roman"/>
                <a:cs typeface="Times New Roman"/>
              </a:rPr>
              <a:t>CHADs</a:t>
            </a:r>
            <a:r>
              <a:rPr lang="it-IT" sz="2400" dirty="0" smtClean="0">
                <a:solidFill>
                  <a:srgbClr val="000000"/>
                </a:solidFill>
                <a:latin typeface="Times New Roman"/>
                <a:cs typeface="Times New Roman"/>
              </a:rPr>
              <a:t> ≥1, </a:t>
            </a:r>
            <a:r>
              <a:rPr lang="it-IT" sz="2400" dirty="0" err="1" smtClean="0">
                <a:solidFill>
                  <a:srgbClr val="000000"/>
                </a:solidFill>
                <a:latin typeface="Times New Roman"/>
                <a:cs typeface="Times New Roman"/>
              </a:rPr>
              <a:t>not</a:t>
            </a:r>
            <a:r>
              <a:rPr lang="it-IT" sz="2400" dirty="0" smtClean="0">
                <a:solidFill>
                  <a:srgbClr val="000000"/>
                </a:solidFill>
                <a:latin typeface="Times New Roman"/>
                <a:cs typeface="Times New Roman"/>
              </a:rPr>
              <a:t> </a:t>
            </a:r>
            <a:r>
              <a:rPr lang="it-IT" sz="2400" dirty="0" err="1" smtClean="0">
                <a:solidFill>
                  <a:srgbClr val="000000"/>
                </a:solidFill>
                <a:latin typeface="Times New Roman"/>
                <a:cs typeface="Times New Roman"/>
              </a:rPr>
              <a:t>able</a:t>
            </a:r>
            <a:r>
              <a:rPr lang="it-IT" sz="2400" dirty="0" smtClean="0">
                <a:solidFill>
                  <a:srgbClr val="000000"/>
                </a:solidFill>
                <a:latin typeface="Times New Roman"/>
                <a:cs typeface="Times New Roman"/>
              </a:rPr>
              <a:t> to take VKA</a:t>
            </a:r>
          </a:p>
          <a:p>
            <a:pPr algn="ctr"/>
            <a:endParaRPr lang="it-IT" sz="2400" dirty="0">
              <a:solidFill>
                <a:srgbClr val="000000"/>
              </a:solidFill>
              <a:latin typeface="Times New Roman"/>
              <a:cs typeface="Times New Roman"/>
            </a:endParaRPr>
          </a:p>
        </p:txBody>
      </p:sp>
      <p:sp>
        <p:nvSpPr>
          <p:cNvPr id="5" name="CasellaDiTesto 4"/>
          <p:cNvSpPr txBox="1"/>
          <p:nvPr/>
        </p:nvSpPr>
        <p:spPr>
          <a:xfrm>
            <a:off x="4542454" y="6366280"/>
            <a:ext cx="4422981" cy="400110"/>
          </a:xfrm>
          <a:prstGeom prst="rect">
            <a:avLst/>
          </a:prstGeom>
          <a:noFill/>
        </p:spPr>
        <p:txBody>
          <a:bodyPr wrap="square" rtlCol="0">
            <a:spAutoFit/>
          </a:bodyPr>
          <a:lstStyle/>
          <a:p>
            <a:pPr algn="ctr"/>
            <a:r>
              <a:rPr lang="it-IT" dirty="0" err="1" smtClean="0">
                <a:latin typeface="Times New Roman"/>
                <a:cs typeface="Times New Roman"/>
              </a:rPr>
              <a:t>Connolly</a:t>
            </a:r>
            <a:r>
              <a:rPr lang="it-IT" dirty="0" smtClean="0">
                <a:latin typeface="Times New Roman"/>
                <a:cs typeface="Times New Roman"/>
              </a:rPr>
              <a:t> et al. NEJM 2011; 364:806-17</a:t>
            </a:r>
            <a:endParaRPr lang="it-IT" dirty="0">
              <a:latin typeface="Times New Roman"/>
              <a:cs typeface="Times New Roman"/>
            </a:endParaRPr>
          </a:p>
        </p:txBody>
      </p:sp>
    </p:spTree>
    <p:extLst>
      <p:ext uri="{BB962C8B-B14F-4D97-AF65-F5344CB8AC3E}">
        <p14:creationId xmlns:p14="http://schemas.microsoft.com/office/powerpoint/2010/main" val="22022808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2600047" y="1700979"/>
            <a:ext cx="3759157" cy="4032448"/>
          </a:xfrm>
          <a:prstGeom prst="rect">
            <a:avLst/>
          </a:prstGeom>
        </p:spPr>
      </p:pic>
      <p:sp>
        <p:nvSpPr>
          <p:cNvPr id="3" name="CasellaDiTesto 2"/>
          <p:cNvSpPr txBox="1"/>
          <p:nvPr/>
        </p:nvSpPr>
        <p:spPr>
          <a:xfrm>
            <a:off x="2850323" y="743666"/>
            <a:ext cx="3746075" cy="584776"/>
          </a:xfrm>
          <a:prstGeom prst="rect">
            <a:avLst/>
          </a:prstGeom>
          <a:noFill/>
        </p:spPr>
        <p:txBody>
          <a:bodyPr wrap="none" rtlCol="0">
            <a:spAutoFit/>
          </a:bodyPr>
          <a:lstStyle/>
          <a:p>
            <a:r>
              <a:rPr lang="it-IT" sz="3200" i="1" dirty="0" err="1" smtClean="0">
                <a:solidFill>
                  <a:srgbClr val="000000"/>
                </a:solidFill>
                <a:latin typeface="Calibri"/>
                <a:cs typeface="Times New Roman"/>
              </a:rPr>
              <a:t>There’s</a:t>
            </a:r>
            <a:r>
              <a:rPr lang="it-IT" sz="3200" i="1" dirty="0" smtClean="0">
                <a:solidFill>
                  <a:srgbClr val="000000"/>
                </a:solidFill>
                <a:latin typeface="Calibri"/>
                <a:cs typeface="Times New Roman"/>
              </a:rPr>
              <a:t> no free lunch</a:t>
            </a:r>
            <a:endParaRPr lang="it-IT" sz="3200" i="1" dirty="0">
              <a:solidFill>
                <a:srgbClr val="000000"/>
              </a:solidFill>
              <a:latin typeface="Calibri"/>
              <a:cs typeface="Times New Roman"/>
            </a:endParaRPr>
          </a:p>
        </p:txBody>
      </p:sp>
      <p:sp>
        <p:nvSpPr>
          <p:cNvPr id="4" name="CasellaDiTesto 3"/>
          <p:cNvSpPr txBox="1"/>
          <p:nvPr/>
        </p:nvSpPr>
        <p:spPr>
          <a:xfrm>
            <a:off x="7164685" y="6163733"/>
            <a:ext cx="1541708" cy="338554"/>
          </a:xfrm>
          <a:prstGeom prst="rect">
            <a:avLst/>
          </a:prstGeom>
          <a:noFill/>
        </p:spPr>
        <p:txBody>
          <a:bodyPr wrap="none" rtlCol="0">
            <a:spAutoFit/>
          </a:bodyPr>
          <a:lstStyle/>
          <a:p>
            <a:r>
              <a:rPr lang="it-IT" sz="1600" dirty="0" err="1" smtClean="0">
                <a:solidFill>
                  <a:srgbClr val="000000"/>
                </a:solidFill>
                <a:cs typeface="ＭＳ Ｐゴシック" charset="0"/>
              </a:rPr>
              <a:t>R</a:t>
            </a:r>
            <a:r>
              <a:rPr lang="it-IT" sz="1600" dirty="0" smtClean="0">
                <a:solidFill>
                  <a:srgbClr val="000000"/>
                </a:solidFill>
                <a:cs typeface="ＭＳ Ｐゴシック" charset="0"/>
              </a:rPr>
              <a:t>. De Caterina</a:t>
            </a:r>
            <a:endParaRPr lang="it-IT" sz="1600" dirty="0">
              <a:solidFill>
                <a:srgbClr val="000000"/>
              </a:solidFill>
              <a:cs typeface="ＭＳ Ｐゴシック" charset="0"/>
            </a:endParaRPr>
          </a:p>
        </p:txBody>
      </p:sp>
    </p:spTree>
    <p:extLst>
      <p:ext uri="{BB962C8B-B14F-4D97-AF65-F5344CB8AC3E}">
        <p14:creationId xmlns:p14="http://schemas.microsoft.com/office/powerpoint/2010/main" val="172147350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alphaModFix amt="75000"/>
          </a:blip>
          <a:stretch>
            <a:fillRect/>
          </a:stretch>
        </p:blipFill>
        <p:spPr>
          <a:xfrm>
            <a:off x="0" y="0"/>
            <a:ext cx="9144000" cy="6858000"/>
          </a:xfrm>
          <a:prstGeom prst="rect">
            <a:avLst/>
          </a:prstGeom>
        </p:spPr>
      </p:pic>
      <p:pic>
        <p:nvPicPr>
          <p:cNvPr id="2" name="Immagine 1"/>
          <p:cNvPicPr>
            <a:picLocks noChangeAspect="1"/>
          </p:cNvPicPr>
          <p:nvPr/>
        </p:nvPicPr>
        <p:blipFill rotWithShape="1">
          <a:blip r:embed="rId3">
            <a:alphaModFix/>
          </a:blip>
          <a:srcRect t="24444"/>
          <a:stretch/>
        </p:blipFill>
        <p:spPr>
          <a:xfrm>
            <a:off x="2259080" y="1896534"/>
            <a:ext cx="4559421" cy="2650906"/>
          </a:xfrm>
          <a:prstGeom prst="rect">
            <a:avLst/>
          </a:prstGeom>
        </p:spPr>
      </p:pic>
      <p:sp>
        <p:nvSpPr>
          <p:cNvPr id="3" name="CasellaDiTesto 2"/>
          <p:cNvSpPr txBox="1"/>
          <p:nvPr/>
        </p:nvSpPr>
        <p:spPr>
          <a:xfrm>
            <a:off x="1953131" y="323334"/>
            <a:ext cx="6785081" cy="523220"/>
          </a:xfrm>
          <a:prstGeom prst="rect">
            <a:avLst/>
          </a:prstGeom>
          <a:noFill/>
        </p:spPr>
        <p:txBody>
          <a:bodyPr wrap="none" rtlCol="0">
            <a:spAutoFit/>
          </a:bodyPr>
          <a:lstStyle/>
          <a:p>
            <a:r>
              <a:rPr lang="it-IT" sz="2800" dirty="0" smtClean="0">
                <a:solidFill>
                  <a:srgbClr val="FFFFFF"/>
                </a:solidFill>
                <a:latin typeface="Calibri"/>
                <a:cs typeface="ＭＳ Ｐゴシック" charset="0"/>
              </a:rPr>
              <a:t>How to </a:t>
            </a:r>
            <a:r>
              <a:rPr lang="it-IT" sz="2800" dirty="0" err="1" smtClean="0">
                <a:solidFill>
                  <a:srgbClr val="FFFFFF"/>
                </a:solidFill>
                <a:latin typeface="Calibri"/>
                <a:cs typeface="ＭＳ Ｐゴシック" charset="0"/>
              </a:rPr>
              <a:t>choose</a:t>
            </a:r>
            <a:r>
              <a:rPr lang="it-IT" sz="2800" dirty="0" smtClean="0">
                <a:solidFill>
                  <a:srgbClr val="FFFFFF"/>
                </a:solidFill>
                <a:latin typeface="Calibri"/>
                <a:cs typeface="ＭＳ Ｐゴシック" charset="0"/>
              </a:rPr>
              <a:t> </a:t>
            </a:r>
            <a:r>
              <a:rPr lang="it-IT" sz="2800" dirty="0" err="1" smtClean="0">
                <a:solidFill>
                  <a:srgbClr val="FFFFFF"/>
                </a:solidFill>
                <a:latin typeface="Calibri"/>
                <a:cs typeface="ＭＳ Ｐゴシック" charset="0"/>
              </a:rPr>
              <a:t>between</a:t>
            </a:r>
            <a:r>
              <a:rPr lang="it-IT" sz="2800" dirty="0" smtClean="0">
                <a:solidFill>
                  <a:srgbClr val="FFFFFF"/>
                </a:solidFill>
                <a:latin typeface="Calibri"/>
                <a:cs typeface="ＭＳ Ｐゴシック" charset="0"/>
              </a:rPr>
              <a:t> </a:t>
            </a:r>
            <a:r>
              <a:rPr lang="it-IT" sz="2800" dirty="0" err="1" smtClean="0">
                <a:solidFill>
                  <a:srgbClr val="FFFFFF"/>
                </a:solidFill>
                <a:latin typeface="Calibri"/>
                <a:cs typeface="ＭＳ Ｐゴシック" charset="0"/>
              </a:rPr>
              <a:t>Scylla</a:t>
            </a:r>
            <a:r>
              <a:rPr lang="it-IT" sz="2800" dirty="0" smtClean="0">
                <a:solidFill>
                  <a:srgbClr val="FFFFFF"/>
                </a:solidFill>
                <a:latin typeface="Calibri"/>
                <a:cs typeface="ＭＳ Ｐゴシック" charset="0"/>
              </a:rPr>
              <a:t> and </a:t>
            </a:r>
            <a:r>
              <a:rPr lang="it-IT" sz="2800" dirty="0" err="1" smtClean="0">
                <a:solidFill>
                  <a:srgbClr val="FFFFFF"/>
                </a:solidFill>
                <a:latin typeface="Calibri"/>
                <a:cs typeface="ＭＳ Ｐゴシック" charset="0"/>
              </a:rPr>
              <a:t>Charybdis</a:t>
            </a:r>
            <a:endParaRPr lang="it-IT" sz="2800" dirty="0">
              <a:solidFill>
                <a:srgbClr val="FFFFFF"/>
              </a:solidFill>
              <a:latin typeface="Calibri"/>
              <a:cs typeface="ＭＳ Ｐゴシック" charset="0"/>
            </a:endParaRPr>
          </a:p>
        </p:txBody>
      </p:sp>
    </p:spTree>
    <p:extLst>
      <p:ext uri="{BB962C8B-B14F-4D97-AF65-F5344CB8AC3E}">
        <p14:creationId xmlns:p14="http://schemas.microsoft.com/office/powerpoint/2010/main" val="190547253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5"/>
          <p:cNvSpPr>
            <a:spLocks noChangeArrowheads="1"/>
          </p:cNvSpPr>
          <p:nvPr/>
        </p:nvSpPr>
        <p:spPr bwMode="auto">
          <a:xfrm>
            <a:off x="0" y="1052513"/>
            <a:ext cx="9144000" cy="76200"/>
          </a:xfrm>
          <a:prstGeom prst="rect">
            <a:avLst/>
          </a:prstGeom>
          <a:solidFill>
            <a:srgbClr val="4F81BD"/>
          </a:solidFill>
          <a:ln w="25560">
            <a:solidFill>
              <a:srgbClr val="385D8A"/>
            </a:solidFill>
            <a:miter lim="800000"/>
            <a:headEnd/>
            <a:tailEnd/>
          </a:ln>
        </p:spPr>
        <p:txBody>
          <a:bodyPr wrap="none" anchor="ctr"/>
          <a:lstStyle/>
          <a:p>
            <a:pPr defTabSz="449263">
              <a:buClr>
                <a:srgbClr val="000000"/>
              </a:buClr>
              <a:buSzPct val="100000"/>
              <a:buFont typeface="Times New Roman" panose="02020603050405020304" pitchFamily="18" charset="0"/>
              <a:buNone/>
              <a:defRPr/>
            </a:pPr>
            <a:endParaRPr lang="it-IT" altLang="it-IT" sz="1800">
              <a:solidFill>
                <a:srgbClr val="FFFFFF"/>
              </a:solidFill>
              <a:ea typeface="ＭＳ Ｐゴシック"/>
              <a:cs typeface="Arial"/>
            </a:endParaRPr>
          </a:p>
        </p:txBody>
      </p:sp>
      <p:graphicFrame>
        <p:nvGraphicFramePr>
          <p:cNvPr id="3" name="Table 3"/>
          <p:cNvGraphicFramePr>
            <a:graphicFrameLocks noGrp="1"/>
          </p:cNvGraphicFramePr>
          <p:nvPr>
            <p:extLst/>
          </p:nvPr>
        </p:nvGraphicFramePr>
        <p:xfrm>
          <a:off x="246063" y="2293939"/>
          <a:ext cx="8629650" cy="2708275"/>
        </p:xfrm>
        <a:graphic>
          <a:graphicData uri="http://schemas.openxmlformats.org/drawingml/2006/table">
            <a:tbl>
              <a:tblPr/>
              <a:tblGrid>
                <a:gridCol w="2162175"/>
                <a:gridCol w="865187"/>
                <a:gridCol w="1420813"/>
                <a:gridCol w="947737"/>
                <a:gridCol w="831850"/>
                <a:gridCol w="1446213"/>
                <a:gridCol w="955675"/>
              </a:tblGrid>
              <a:tr h="631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bg1"/>
                        </a:solidFill>
                        <a:effectLst/>
                        <a:latin typeface="Times New Roman" charset="0"/>
                        <a:ea typeface="ＭＳ Ｐゴシック" charset="0"/>
                        <a:cs typeface="Times New Roman" charset="0"/>
                      </a:endParaRPr>
                    </a:p>
                  </a:txBody>
                  <a:tcPr marL="68580" marR="68580" marT="0" marB="0" horzOverflow="overflow">
                    <a:lnL>
                      <a:noFill/>
                    </a:lnL>
                    <a:lnR>
                      <a:noFill/>
                    </a:lnR>
                    <a:lnT w="19050" cap="flat" cmpd="sng" algn="ctr">
                      <a:solidFill>
                        <a:schemeClr val="accent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rgbClr val="000000"/>
                          </a:solidFill>
                          <a:effectLst/>
                          <a:latin typeface="Calibri" charset="0"/>
                          <a:ea typeface="ＭＳ Ｐゴシック" charset="0"/>
                          <a:cs typeface="Arial" charset="0"/>
                        </a:rPr>
                        <a:t>Ticagrelor</a:t>
                      </a:r>
                      <a:r>
                        <a:rPr kumimoji="0" lang="en-US" sz="1800" b="1" i="0" u="none" strike="noStrike" cap="none" normalizeH="0" baseline="0" dirty="0">
                          <a:ln>
                            <a:noFill/>
                          </a:ln>
                          <a:solidFill>
                            <a:srgbClr val="000000"/>
                          </a:solidFill>
                          <a:effectLst/>
                          <a:latin typeface="Calibri" charset="0"/>
                          <a:ea typeface="ＭＳ Ｐゴシック" charset="0"/>
                          <a:cs typeface="Arial" charset="0"/>
                        </a:rPr>
                        <a:t> 90 mg bid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Calibri" charset="0"/>
                          <a:ea typeface="ＭＳ Ｐゴシック" charset="0"/>
                          <a:cs typeface="Arial" charset="0"/>
                        </a:rPr>
                        <a:t>versus placebo</a:t>
                      </a:r>
                      <a:endParaRPr kumimoji="0" lang="en-GB" sz="1800" b="1" i="0" u="none" strike="noStrike" cap="none" normalizeH="0" baseline="0" dirty="0">
                        <a:ln>
                          <a:noFill/>
                        </a:ln>
                        <a:solidFill>
                          <a:srgbClr val="000000"/>
                        </a:solidFill>
                        <a:effectLst/>
                        <a:latin typeface="Times New Roman" charset="0"/>
                        <a:ea typeface="ＭＳ Ｐゴシック" charset="0"/>
                        <a:cs typeface="Times New Roman" charset="0"/>
                      </a:endParaRPr>
                    </a:p>
                  </a:txBody>
                  <a:tcPr marL="68580" marR="68580" marT="0" marB="0" anchor="ctr" horzOverflow="overflow">
                    <a:lnL>
                      <a:noFill/>
                    </a:lnL>
                    <a:lnR w="12700" cap="flat" cmpd="sng" algn="ctr">
                      <a:solidFill>
                        <a:schemeClr val="tx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10253F"/>
                          </a:solidFill>
                          <a:effectLst/>
                          <a:latin typeface="Calibri" charset="0"/>
                          <a:ea typeface="ＭＳ Ｐゴシック" charset="0"/>
                          <a:cs typeface="Arial" charset="0"/>
                        </a:rPr>
                        <a:t>Ticagrelor 60 mg bid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10253F"/>
                          </a:solidFill>
                          <a:effectLst/>
                          <a:latin typeface="Calibri" charset="0"/>
                          <a:ea typeface="ＭＳ Ｐゴシック" charset="0"/>
                          <a:cs typeface="Arial" charset="0"/>
                        </a:rPr>
                        <a:t>versus placebo</a:t>
                      </a:r>
                      <a:endParaRPr kumimoji="0" lang="en-GB" sz="1800" b="1"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anchor="ctr" horzOverflow="overflow">
                    <a:lnL w="12700" cap="flat" cmpd="sng" algn="ctr">
                      <a:solidFill>
                        <a:schemeClr val="tx1"/>
                      </a:solidFill>
                      <a:prstDash val="solid"/>
                      <a:round/>
                      <a:headEnd type="none" w="med" len="med"/>
                      <a:tailEnd type="none" w="med" len="med"/>
                    </a:lnL>
                    <a:lnR>
                      <a:noFill/>
                    </a:lnR>
                    <a:lnT w="19050" cap="flat" cmpd="sng" algn="ctr">
                      <a:solidFill>
                        <a:schemeClr val="accent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hMerge="1">
                  <a:txBody>
                    <a:bodyPr/>
                    <a:lstStyle/>
                    <a:p>
                      <a:endParaRPr lang="it-IT"/>
                    </a:p>
                  </a:txBody>
                  <a:tcPr/>
                </a:tc>
                <a:tc hMerge="1">
                  <a:txBody>
                    <a:bodyPr/>
                    <a:lstStyle/>
                    <a:p>
                      <a:endParaRPr lang="it-IT"/>
                    </a:p>
                  </a:txBody>
                  <a:tcPr/>
                </a:tc>
              </a:tr>
              <a:tr h="7048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Characteristic</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RRR</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HR (95%CI)</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P value </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RRR</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HR (95%CI)</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accent1"/>
                          </a:solidFill>
                          <a:effectLst/>
                          <a:latin typeface="Calibri" charset="0"/>
                          <a:ea typeface="ＭＳ Ｐゴシック" charset="0"/>
                          <a:cs typeface="Arial" charset="0"/>
                        </a:rPr>
                        <a:t>P value</a:t>
                      </a:r>
                      <a:endParaRPr kumimoji="0" lang="en-GB" sz="1800" b="1" i="0" u="none" strike="noStrike" cap="none" normalizeH="0" baseline="0">
                        <a:ln>
                          <a:noFill/>
                        </a:ln>
                        <a:solidFill>
                          <a:schemeClr val="accent1"/>
                        </a:solidFill>
                        <a:effectLst/>
                        <a:latin typeface="Times New Roman" charset="0"/>
                        <a:ea typeface="ＭＳ Ｐゴシック" charset="0"/>
                        <a:cs typeface="Times New Roman" charset="0"/>
                      </a:endParaRPr>
                    </a:p>
                  </a:txBody>
                  <a:tcPr marL="68580" marR="68580"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10253F"/>
                          </a:solidFill>
                          <a:effectLst/>
                          <a:latin typeface="Calibri" charset="0"/>
                          <a:ea typeface="ＭＳ Ｐゴシック" charset="0"/>
                          <a:cs typeface="Arial" charset="0"/>
                        </a:rPr>
                        <a:t>Irreversible harm: </a:t>
                      </a:r>
                      <a:endParaRPr kumimoji="0" lang="en-GB" sz="1800" b="1" i="0" u="none" strike="noStrike" cap="none" normalizeH="0" baseline="0">
                        <a:ln>
                          <a:noFill/>
                        </a:ln>
                        <a:solidFill>
                          <a:srgbClr val="10253F"/>
                        </a:solidFill>
                        <a:effectLst/>
                        <a:latin typeface="Calibri"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10253F"/>
                          </a:solidFill>
                          <a:effectLst/>
                          <a:latin typeface="Calibri" charset="0"/>
                          <a:ea typeface="ＭＳ Ｐゴシック" charset="0"/>
                          <a:cs typeface="Arial" charset="0"/>
                        </a:rPr>
                        <a:t>CV death, MI, stroke, ICH and fatal bleeding</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10253F"/>
                          </a:solidFill>
                          <a:effectLst/>
                          <a:latin typeface="Calibri" charset="0"/>
                          <a:ea typeface="ＭＳ Ｐゴシック" charset="0"/>
                          <a:cs typeface="Arial" charset="0"/>
                        </a:rPr>
                        <a:t>12%</a:t>
                      </a:r>
                      <a:endParaRPr kumimoji="0" lang="en-GB" sz="1800" b="0"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10253F"/>
                          </a:solidFill>
                          <a:effectLst/>
                          <a:latin typeface="Calibri" charset="0"/>
                          <a:ea typeface="ＭＳ Ｐゴシック" charset="0"/>
                          <a:cs typeface="Arial" charset="0"/>
                        </a:rPr>
                        <a:t>0.88 </a:t>
                      </a:r>
                      <a:br>
                        <a:rPr kumimoji="0" lang="en-US" sz="1800" b="0" i="0" u="none" strike="noStrike" cap="none" normalizeH="0" baseline="0">
                          <a:ln>
                            <a:noFill/>
                          </a:ln>
                          <a:solidFill>
                            <a:srgbClr val="10253F"/>
                          </a:solidFill>
                          <a:effectLst/>
                          <a:latin typeface="Calibri" charset="0"/>
                          <a:ea typeface="ＭＳ Ｐゴシック" charset="0"/>
                          <a:cs typeface="Arial" charset="0"/>
                        </a:rPr>
                      </a:br>
                      <a:r>
                        <a:rPr kumimoji="0" lang="en-US" sz="1800" b="0" i="0" u="none" strike="noStrike" cap="none" normalizeH="0" baseline="0">
                          <a:ln>
                            <a:noFill/>
                          </a:ln>
                          <a:solidFill>
                            <a:srgbClr val="10253F"/>
                          </a:solidFill>
                          <a:effectLst/>
                          <a:latin typeface="Calibri" charset="0"/>
                          <a:ea typeface="ＭＳ Ｐゴシック" charset="0"/>
                          <a:cs typeface="Arial" charset="0"/>
                        </a:rPr>
                        <a:t>(0.78–0.99)</a:t>
                      </a:r>
                      <a:endParaRPr kumimoji="0" lang="en-GB" sz="1800" b="0"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10253F"/>
                          </a:solidFill>
                          <a:effectLst/>
                          <a:latin typeface="Calibri" charset="0"/>
                          <a:ea typeface="ＭＳ Ｐゴシック" charset="0"/>
                          <a:cs typeface="Arial" charset="0"/>
                        </a:rPr>
                        <a:t>0.0372</a:t>
                      </a:r>
                      <a:endParaRPr kumimoji="0" lang="en-GB" sz="1800" b="0"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10253F"/>
                          </a:solidFill>
                          <a:effectLst/>
                          <a:latin typeface="Calibri" charset="0"/>
                          <a:ea typeface="ＭＳ Ｐゴシック" charset="0"/>
                          <a:cs typeface="Arial" charset="0"/>
                        </a:rPr>
                        <a:t>14%</a:t>
                      </a:r>
                      <a:endParaRPr kumimoji="0" lang="en-GB" sz="1800" b="0"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10253F"/>
                          </a:solidFill>
                          <a:effectLst/>
                          <a:latin typeface="Calibri" charset="0"/>
                          <a:ea typeface="ＭＳ Ｐゴシック" charset="0"/>
                          <a:cs typeface="Arial" charset="0"/>
                        </a:rPr>
                        <a:t>0.86 </a:t>
                      </a:r>
                      <a:br>
                        <a:rPr kumimoji="0" lang="en-US" sz="1800" b="0" i="0" u="none" strike="noStrike" cap="none" normalizeH="0" baseline="0">
                          <a:ln>
                            <a:noFill/>
                          </a:ln>
                          <a:solidFill>
                            <a:srgbClr val="10253F"/>
                          </a:solidFill>
                          <a:effectLst/>
                          <a:latin typeface="Calibri" charset="0"/>
                          <a:ea typeface="ＭＳ Ｐゴシック" charset="0"/>
                          <a:cs typeface="Arial" charset="0"/>
                        </a:rPr>
                      </a:br>
                      <a:r>
                        <a:rPr kumimoji="0" lang="en-US" sz="1800" b="0" i="0" u="none" strike="noStrike" cap="none" normalizeH="0" baseline="0">
                          <a:ln>
                            <a:noFill/>
                          </a:ln>
                          <a:solidFill>
                            <a:srgbClr val="10253F"/>
                          </a:solidFill>
                          <a:effectLst/>
                          <a:latin typeface="Calibri" charset="0"/>
                          <a:ea typeface="ＭＳ Ｐゴシック" charset="0"/>
                          <a:cs typeface="Arial" charset="0"/>
                        </a:rPr>
                        <a:t>(0.77–0.97)</a:t>
                      </a:r>
                      <a:endParaRPr kumimoji="0" lang="en-GB" sz="1800" b="0" i="0" u="none" strike="noStrike" cap="none" normalizeH="0" baseline="0">
                        <a:ln>
                          <a:noFill/>
                        </a:ln>
                        <a:solidFill>
                          <a:srgbClr val="10253F"/>
                        </a:solidFill>
                        <a:effectLst/>
                        <a:latin typeface="Times New Roman" charset="0"/>
                        <a:ea typeface="ＭＳ Ｐゴシック" charset="0"/>
                        <a:cs typeface="Times New Roman" charset="0"/>
                      </a:endParaRPr>
                    </a:p>
                  </a:txBody>
                  <a:tcPr marL="68580" marR="68580" marT="0" marB="0"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10253F"/>
                          </a:solidFill>
                          <a:effectLst/>
                          <a:latin typeface="Calibri" charset="0"/>
                          <a:ea typeface="ＭＳ Ｐゴシック" charset="0"/>
                          <a:cs typeface="Arial" charset="0"/>
                        </a:rPr>
                        <a:t>0.0160</a:t>
                      </a:r>
                      <a:endParaRPr kumimoji="0" lang="en-GB" sz="1800" b="0" i="0" u="none" strike="noStrike" cap="none" normalizeH="0" baseline="0" dirty="0">
                        <a:ln>
                          <a:noFill/>
                        </a:ln>
                        <a:solidFill>
                          <a:srgbClr val="10253F"/>
                        </a:solidFill>
                        <a:effectLst/>
                        <a:latin typeface="Times New Roman" charset="0"/>
                        <a:ea typeface="ＭＳ Ｐゴシック" charset="0"/>
                        <a:cs typeface="Times New Roman" charset="0"/>
                      </a:endParaRPr>
                    </a:p>
                  </a:txBody>
                  <a:tcPr marL="68580" marR="68580" marT="0" marB="0"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FFFFCC"/>
                    </a:solidFill>
                  </a:tcPr>
                </a:tc>
              </a:tr>
            </a:tbl>
          </a:graphicData>
        </a:graphic>
      </p:graphicFrame>
      <p:sp>
        <p:nvSpPr>
          <p:cNvPr id="4" name="CasellaDiTesto 3"/>
          <p:cNvSpPr txBox="1"/>
          <p:nvPr/>
        </p:nvSpPr>
        <p:spPr>
          <a:xfrm>
            <a:off x="4860032" y="6381328"/>
            <a:ext cx="4055918" cy="338554"/>
          </a:xfrm>
          <a:prstGeom prst="rect">
            <a:avLst/>
          </a:prstGeom>
          <a:noFill/>
        </p:spPr>
        <p:txBody>
          <a:bodyPr wrap="none">
            <a:spAutoFit/>
          </a:bodyPr>
          <a:lstStyle/>
          <a:p>
            <a:pPr eaLnBrk="0" hangingPunct="0">
              <a:defRPr/>
            </a:pPr>
            <a:r>
              <a:rPr lang="it-IT" sz="1600" dirty="0" err="1">
                <a:solidFill>
                  <a:srgbClr val="000000">
                    <a:lumMod val="75000"/>
                    <a:lumOff val="25000"/>
                  </a:srgbClr>
                </a:solidFill>
                <a:latin typeface="Calibri"/>
                <a:ea typeface="ＭＳ Ｐゴシック"/>
                <a:cs typeface="Arial" charset="0"/>
              </a:rPr>
              <a:t>Bonaca</a:t>
            </a:r>
            <a:r>
              <a:rPr lang="it-IT" sz="1600" dirty="0">
                <a:solidFill>
                  <a:srgbClr val="000000">
                    <a:lumMod val="75000"/>
                    <a:lumOff val="25000"/>
                  </a:srgbClr>
                </a:solidFill>
                <a:latin typeface="Calibri"/>
                <a:ea typeface="ＭＳ Ｐゴシック"/>
                <a:cs typeface="Arial" charset="0"/>
              </a:rPr>
              <a:t> MP, et al. N </a:t>
            </a:r>
            <a:r>
              <a:rPr lang="it-IT" sz="1600" dirty="0" err="1">
                <a:solidFill>
                  <a:srgbClr val="000000">
                    <a:lumMod val="75000"/>
                    <a:lumOff val="25000"/>
                  </a:srgbClr>
                </a:solidFill>
                <a:latin typeface="Calibri"/>
                <a:ea typeface="ＭＳ Ｐゴシック"/>
                <a:cs typeface="Arial" charset="0"/>
              </a:rPr>
              <a:t>Engl</a:t>
            </a:r>
            <a:r>
              <a:rPr lang="it-IT" sz="1600" dirty="0">
                <a:solidFill>
                  <a:srgbClr val="000000">
                    <a:lumMod val="75000"/>
                    <a:lumOff val="25000"/>
                  </a:srgbClr>
                </a:solidFill>
                <a:latin typeface="Calibri"/>
                <a:ea typeface="ＭＳ Ｐゴシック"/>
                <a:cs typeface="Arial" charset="0"/>
              </a:rPr>
              <a:t> J </a:t>
            </a:r>
            <a:r>
              <a:rPr lang="it-IT" sz="1600" dirty="0" err="1">
                <a:solidFill>
                  <a:srgbClr val="000000">
                    <a:lumMod val="75000"/>
                    <a:lumOff val="25000"/>
                  </a:srgbClr>
                </a:solidFill>
                <a:latin typeface="Calibri"/>
                <a:ea typeface="ＭＳ Ｐゴシック"/>
                <a:cs typeface="Arial" charset="0"/>
              </a:rPr>
              <a:t>Med</a:t>
            </a:r>
            <a:r>
              <a:rPr lang="it-IT" sz="1600" dirty="0">
                <a:solidFill>
                  <a:srgbClr val="000000">
                    <a:lumMod val="75000"/>
                    <a:lumOff val="25000"/>
                  </a:srgbClr>
                </a:solidFill>
                <a:latin typeface="Calibri"/>
                <a:ea typeface="ＭＳ Ｐゴシック"/>
                <a:cs typeface="Arial" charset="0"/>
              </a:rPr>
              <a:t> 2015;372:1791</a:t>
            </a:r>
          </a:p>
        </p:txBody>
      </p:sp>
      <p:sp>
        <p:nvSpPr>
          <p:cNvPr id="6" name="Title 5"/>
          <p:cNvSpPr txBox="1">
            <a:spLocks/>
          </p:cNvSpPr>
          <p:nvPr/>
        </p:nvSpPr>
        <p:spPr>
          <a:xfrm>
            <a:off x="496701" y="71438"/>
            <a:ext cx="8229600" cy="1143000"/>
          </a:xfrm>
          <a:prstGeom prst="rect">
            <a:avLst/>
          </a:prstGeom>
        </p:spPr>
        <p:txBody>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a:r>
              <a:rPr lang="en-GB" sz="2800">
                <a:solidFill>
                  <a:srgbClr val="10253F"/>
                </a:solidFill>
                <a:latin typeface="Calibri"/>
                <a:cs typeface="Arial" charset="0"/>
              </a:rPr>
              <a:t>PEGASUS-TIMI 54: </a:t>
            </a:r>
            <a:br>
              <a:rPr lang="en-GB" sz="2800">
                <a:solidFill>
                  <a:srgbClr val="10253F"/>
                </a:solidFill>
                <a:latin typeface="Calibri"/>
                <a:cs typeface="Arial" charset="0"/>
              </a:rPr>
            </a:br>
            <a:r>
              <a:rPr lang="en-GB" sz="2800">
                <a:solidFill>
                  <a:srgbClr val="10253F"/>
                </a:solidFill>
                <a:latin typeface="Calibri"/>
                <a:cs typeface="Arial" charset="0"/>
              </a:rPr>
              <a:t>Analysis of Net Clinical Benefit</a:t>
            </a:r>
          </a:p>
        </p:txBody>
      </p:sp>
    </p:spTree>
    <p:extLst>
      <p:ext uri="{BB962C8B-B14F-4D97-AF65-F5344CB8AC3E}">
        <p14:creationId xmlns:p14="http://schemas.microsoft.com/office/powerpoint/2010/main" val="20007852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5565" y="2035654"/>
            <a:ext cx="8728234" cy="492443"/>
          </a:xfrm>
          <a:prstGeom prst="rect">
            <a:avLst/>
          </a:prstGeom>
        </p:spPr>
        <p:txBody>
          <a:bodyPr vert="horz" wrap="square" lIns="0" tIns="0" rIns="0" bIns="0" rtlCol="0">
            <a:spAutoFit/>
          </a:bodyPr>
          <a:lstStyle/>
          <a:p>
            <a:pPr marL="9525" algn="ctr">
              <a:tabLst>
                <a:tab pos="1267301" algn="l"/>
                <a:tab pos="3270885" algn="l"/>
                <a:tab pos="4667726" algn="l"/>
                <a:tab pos="7131368" algn="l"/>
              </a:tabLst>
            </a:pPr>
            <a:r>
              <a:rPr sz="3200" spc="-19" dirty="0">
                <a:latin typeface="Calibri"/>
                <a:cs typeface="Calibri"/>
              </a:rPr>
              <a:t>Safety	Outcomes	</a:t>
            </a:r>
            <a:r>
              <a:rPr sz="3200" spc="-15" dirty="0">
                <a:latin typeface="Calibri"/>
                <a:cs typeface="Calibri"/>
              </a:rPr>
              <a:t>(Safety	</a:t>
            </a:r>
            <a:r>
              <a:rPr sz="3200" spc="-19" dirty="0" smtClean="0">
                <a:latin typeface="Calibri"/>
                <a:cs typeface="Calibri"/>
              </a:rPr>
              <a:t>Population,</a:t>
            </a:r>
            <a:r>
              <a:rPr sz="3200" spc="-19" dirty="0">
                <a:latin typeface="Calibri"/>
                <a:cs typeface="Calibri"/>
              </a:rPr>
              <a:t>	N=1456)</a:t>
            </a:r>
            <a:endParaRPr sz="3200" dirty="0">
              <a:latin typeface="Calibri"/>
              <a:cs typeface="Calibri"/>
            </a:endParaRPr>
          </a:p>
        </p:txBody>
      </p:sp>
      <p:sp>
        <p:nvSpPr>
          <p:cNvPr id="4" name="object 4"/>
          <p:cNvSpPr txBox="1"/>
          <p:nvPr/>
        </p:nvSpPr>
        <p:spPr>
          <a:xfrm>
            <a:off x="257493" y="5816297"/>
            <a:ext cx="7573804" cy="276999"/>
          </a:xfrm>
          <a:prstGeom prst="rect">
            <a:avLst/>
          </a:prstGeom>
        </p:spPr>
        <p:txBody>
          <a:bodyPr vert="horz" wrap="square" lIns="0" tIns="0" rIns="0" bIns="0" rtlCol="0">
            <a:spAutoFit/>
          </a:bodyPr>
          <a:lstStyle/>
          <a:p>
            <a:pPr marL="9525"/>
            <a:r>
              <a:rPr sz="1800" spc="-11" dirty="0">
                <a:latin typeface="Calibri"/>
                <a:cs typeface="Calibri"/>
              </a:rPr>
              <a:t>*Randomized and received</a:t>
            </a:r>
            <a:r>
              <a:rPr sz="1800" spc="15" dirty="0">
                <a:latin typeface="Calibri"/>
                <a:cs typeface="Calibri"/>
              </a:rPr>
              <a:t> </a:t>
            </a:r>
            <a:r>
              <a:rPr sz="1800" u="heavy" dirty="0">
                <a:latin typeface="Calibri"/>
                <a:cs typeface="Calibri"/>
              </a:rPr>
              <a:t>&gt;</a:t>
            </a:r>
            <a:r>
              <a:rPr sz="1800" dirty="0">
                <a:latin typeface="Calibri"/>
                <a:cs typeface="Calibri"/>
              </a:rPr>
              <a:t> </a:t>
            </a:r>
            <a:r>
              <a:rPr sz="1800" spc="-11" dirty="0">
                <a:latin typeface="Calibri"/>
                <a:cs typeface="Calibri"/>
              </a:rPr>
              <a:t>1</a:t>
            </a:r>
            <a:r>
              <a:rPr sz="1800" dirty="0">
                <a:latin typeface="Calibri"/>
                <a:cs typeface="Calibri"/>
              </a:rPr>
              <a:t> </a:t>
            </a:r>
            <a:r>
              <a:rPr sz="1800" spc="-11" dirty="0">
                <a:latin typeface="Calibri"/>
                <a:cs typeface="Calibri"/>
              </a:rPr>
              <a:t>dose</a:t>
            </a:r>
            <a:r>
              <a:rPr sz="1800" dirty="0">
                <a:latin typeface="Calibri"/>
                <a:cs typeface="Calibri"/>
              </a:rPr>
              <a:t> of </a:t>
            </a:r>
            <a:r>
              <a:rPr sz="1800" spc="-11" dirty="0">
                <a:latin typeface="Calibri"/>
                <a:cs typeface="Calibri"/>
              </a:rPr>
              <a:t>study</a:t>
            </a:r>
            <a:r>
              <a:rPr sz="1800" dirty="0">
                <a:latin typeface="Calibri"/>
                <a:cs typeface="Calibri"/>
              </a:rPr>
              <a:t> </a:t>
            </a:r>
            <a:r>
              <a:rPr sz="1800" spc="-11" dirty="0">
                <a:latin typeface="Calibri"/>
                <a:cs typeface="Calibri"/>
              </a:rPr>
              <a:t>medication</a:t>
            </a:r>
            <a:r>
              <a:rPr sz="1800" dirty="0">
                <a:latin typeface="Calibri"/>
                <a:cs typeface="Calibri"/>
              </a:rPr>
              <a:t> </a:t>
            </a:r>
            <a:r>
              <a:rPr sz="1800" spc="-11" dirty="0">
                <a:latin typeface="Calibri"/>
                <a:cs typeface="Calibri"/>
              </a:rPr>
              <a:t>(by</a:t>
            </a:r>
            <a:r>
              <a:rPr sz="1800" dirty="0">
                <a:latin typeface="Calibri"/>
                <a:cs typeface="Calibri"/>
              </a:rPr>
              <a:t> </a:t>
            </a:r>
            <a:r>
              <a:rPr sz="1800" spc="-11" dirty="0">
                <a:latin typeface="Calibri"/>
                <a:cs typeface="Calibri"/>
              </a:rPr>
              <a:t>treatment</a:t>
            </a:r>
            <a:r>
              <a:rPr sz="1800" dirty="0">
                <a:latin typeface="Calibri"/>
                <a:cs typeface="Calibri"/>
              </a:rPr>
              <a:t> </a:t>
            </a:r>
            <a:r>
              <a:rPr sz="1800" spc="-8" dirty="0">
                <a:latin typeface="Calibri"/>
                <a:cs typeface="Calibri"/>
              </a:rPr>
              <a:t>received).</a:t>
            </a:r>
            <a:endParaRPr sz="1800">
              <a:latin typeface="Calibri"/>
              <a:cs typeface="Calibri"/>
            </a:endParaRPr>
          </a:p>
        </p:txBody>
      </p:sp>
      <p:graphicFrame>
        <p:nvGraphicFramePr>
          <p:cNvPr id="3" name="object 3"/>
          <p:cNvGraphicFramePr>
            <a:graphicFrameLocks noGrp="1"/>
          </p:cNvGraphicFramePr>
          <p:nvPr>
            <p:extLst>
              <p:ext uri="{D42A27DB-BD31-4B8C-83A1-F6EECF244321}">
                <p14:modId xmlns:p14="http://schemas.microsoft.com/office/powerpoint/2010/main" val="1441282327"/>
              </p:ext>
            </p:extLst>
          </p:nvPr>
        </p:nvGraphicFramePr>
        <p:xfrm>
          <a:off x="193675" y="2909530"/>
          <a:ext cx="8637991" cy="2258072"/>
        </p:xfrm>
        <a:graphic>
          <a:graphicData uri="http://schemas.openxmlformats.org/drawingml/2006/table">
            <a:tbl>
              <a:tblPr firstRow="1" bandRow="1">
                <a:tableStyleId>{2D5ABB26-0587-4C30-8999-92F81FD0307C}</a:tableStyleId>
              </a:tblPr>
              <a:tblGrid>
                <a:gridCol w="2213525"/>
                <a:gridCol w="1678687"/>
                <a:gridCol w="2622725"/>
                <a:gridCol w="2123054"/>
              </a:tblGrid>
              <a:tr h="917603">
                <a:tc>
                  <a:txBody>
                    <a:bodyPr/>
                    <a:lstStyle/>
                    <a:p>
                      <a:endParaRPr sz="36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22D5D"/>
                    </a:solidFill>
                  </a:tcPr>
                </a:tc>
                <a:tc>
                  <a:txBody>
                    <a:bodyPr/>
                    <a:lstStyle/>
                    <a:p>
                      <a:pPr marL="165735" marR="160020" indent="276860">
                        <a:lnSpc>
                          <a:spcPct val="107000"/>
                        </a:lnSpc>
                      </a:pPr>
                      <a:r>
                        <a:rPr sz="2000" b="1" dirty="0">
                          <a:solidFill>
                            <a:srgbClr val="FFFFFF"/>
                          </a:solidFill>
                          <a:latin typeface="Calibri"/>
                          <a:cs typeface="Calibri"/>
                        </a:rPr>
                        <a:t>Apixaban Total (n=735)</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22D5D"/>
                    </a:solidFill>
                  </a:tcPr>
                </a:tc>
                <a:tc>
                  <a:txBody>
                    <a:bodyPr/>
                    <a:lstStyle/>
                    <a:p>
                      <a:pPr marL="796925" marR="262890" indent="-530225">
                        <a:lnSpc>
                          <a:spcPct val="107000"/>
                        </a:lnSpc>
                      </a:pPr>
                      <a:r>
                        <a:rPr sz="1800" b="1" dirty="0">
                          <a:solidFill>
                            <a:srgbClr val="FFFFFF"/>
                          </a:solidFill>
                          <a:latin typeface="Calibri"/>
                          <a:cs typeface="Calibri"/>
                        </a:rPr>
                        <a:t>Apixaban Loading Dose Subset (n=342)</a:t>
                      </a:r>
                      <a:endParaRPr sz="18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22D5D"/>
                    </a:solidFill>
                  </a:tcPr>
                </a:tc>
                <a:tc>
                  <a:txBody>
                    <a:bodyPr/>
                    <a:lstStyle/>
                    <a:p>
                      <a:pPr marL="461645" marR="456565" indent="7620">
                        <a:lnSpc>
                          <a:spcPct val="107000"/>
                        </a:lnSpc>
                      </a:pPr>
                      <a:r>
                        <a:rPr sz="2000" b="1" dirty="0">
                          <a:solidFill>
                            <a:srgbClr val="FFFFFF"/>
                          </a:solidFill>
                          <a:latin typeface="Calibri"/>
                          <a:cs typeface="Calibri"/>
                        </a:rPr>
                        <a:t>Heparin/VKA Total (n=721)</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22D5D"/>
                    </a:solidFill>
                  </a:tcPr>
                </a:tc>
              </a:tr>
              <a:tr h="330212">
                <a:tc>
                  <a:txBody>
                    <a:bodyPr/>
                    <a:lstStyle/>
                    <a:p>
                      <a:pPr marL="53975">
                        <a:lnSpc>
                          <a:spcPct val="100000"/>
                        </a:lnSpc>
                      </a:pPr>
                      <a:r>
                        <a:rPr sz="2000" b="1" dirty="0">
                          <a:latin typeface="Calibri"/>
                          <a:cs typeface="Calibri"/>
                        </a:rPr>
                        <a:t>Major bleeds</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FECC5"/>
                    </a:solidFill>
                  </a:tcPr>
                </a:tc>
                <a:tc>
                  <a:txBody>
                    <a:bodyPr/>
                    <a:lstStyle/>
                    <a:p>
                      <a:pPr algn="ctr">
                        <a:lnSpc>
                          <a:spcPct val="100000"/>
                        </a:lnSpc>
                      </a:pPr>
                      <a:r>
                        <a:rPr sz="2000" dirty="0">
                          <a:latin typeface="Calibri"/>
                          <a:cs typeface="Calibri"/>
                        </a:rPr>
                        <a:t>3</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FECC5"/>
                    </a:solidFill>
                  </a:tcPr>
                </a:tc>
                <a:tc>
                  <a:txBody>
                    <a:bodyPr/>
                    <a:lstStyle/>
                    <a:p>
                      <a:pPr algn="ctr">
                        <a:lnSpc>
                          <a:spcPct val="100000"/>
                        </a:lnSpc>
                      </a:pPr>
                      <a:r>
                        <a:rPr sz="1800" dirty="0">
                          <a:latin typeface="Calibri"/>
                          <a:cs typeface="Calibri"/>
                        </a:rPr>
                        <a:t>(1)</a:t>
                      </a:r>
                      <a:endParaRPr sz="1800">
                        <a:latin typeface="Calibri"/>
                        <a:cs typeface="Calibri"/>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FECC5"/>
                    </a:solidFill>
                  </a:tcPr>
                </a:tc>
                <a:tc>
                  <a:txBody>
                    <a:bodyPr/>
                    <a:lstStyle/>
                    <a:p>
                      <a:pPr algn="ctr">
                        <a:lnSpc>
                          <a:spcPct val="100000"/>
                        </a:lnSpc>
                      </a:pPr>
                      <a:r>
                        <a:rPr sz="2000" dirty="0">
                          <a:latin typeface="Calibri"/>
                          <a:cs typeface="Calibri"/>
                        </a:rPr>
                        <a:t>6</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FECC5"/>
                    </a:solidFill>
                  </a:tcPr>
                </a:tc>
              </a:tr>
              <a:tr h="660464">
                <a:tc>
                  <a:txBody>
                    <a:bodyPr/>
                    <a:lstStyle/>
                    <a:p>
                      <a:pPr marL="53975" marR="354330">
                        <a:lnSpc>
                          <a:spcPct val="107000"/>
                        </a:lnSpc>
                      </a:pPr>
                      <a:r>
                        <a:rPr sz="2000" b="1" dirty="0">
                          <a:latin typeface="Calibri"/>
                          <a:cs typeface="Calibri"/>
                        </a:rPr>
                        <a:t>Clinically relevant non-major bleeds</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FC000"/>
                    </a:solidFill>
                  </a:tcPr>
                </a:tc>
                <a:tc>
                  <a:txBody>
                    <a:bodyPr/>
                    <a:lstStyle/>
                    <a:p>
                      <a:pPr algn="ctr">
                        <a:lnSpc>
                          <a:spcPct val="100000"/>
                        </a:lnSpc>
                      </a:pPr>
                      <a:r>
                        <a:rPr sz="2000" dirty="0">
                          <a:latin typeface="Calibri"/>
                          <a:cs typeface="Calibri"/>
                        </a:rPr>
                        <a:t>11</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FC000"/>
                    </a:solidFill>
                  </a:tcPr>
                </a:tc>
                <a:tc>
                  <a:txBody>
                    <a:bodyPr/>
                    <a:lstStyle/>
                    <a:p>
                      <a:pPr algn="ctr">
                        <a:lnSpc>
                          <a:spcPct val="100000"/>
                        </a:lnSpc>
                      </a:pPr>
                      <a:r>
                        <a:rPr sz="1800" dirty="0">
                          <a:latin typeface="Calibri"/>
                          <a:cs typeface="Calibri"/>
                        </a:rPr>
                        <a:t>(4)</a:t>
                      </a:r>
                      <a:endParaRPr sz="18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FC000"/>
                    </a:solidFill>
                  </a:tcPr>
                </a:tc>
                <a:tc>
                  <a:txBody>
                    <a:bodyPr/>
                    <a:lstStyle/>
                    <a:p>
                      <a:pPr algn="ctr">
                        <a:lnSpc>
                          <a:spcPct val="100000"/>
                        </a:lnSpc>
                      </a:pPr>
                      <a:r>
                        <a:rPr sz="2000" dirty="0">
                          <a:latin typeface="Calibri"/>
                          <a:cs typeface="Calibri"/>
                        </a:rPr>
                        <a:t>13</a:t>
                      </a:r>
                      <a:endParaRPr sz="2000">
                        <a:latin typeface="Calibri"/>
                        <a:cs typeface="Calibri"/>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FC000"/>
                    </a:solidFill>
                  </a:tcPr>
                </a:tc>
              </a:tr>
            </a:tbl>
          </a:graphicData>
        </a:graphic>
      </p:graphicFrame>
      <p:sp>
        <p:nvSpPr>
          <p:cNvPr id="5" name="object 3"/>
          <p:cNvSpPr txBox="1">
            <a:spLocks/>
          </p:cNvSpPr>
          <p:nvPr/>
        </p:nvSpPr>
        <p:spPr bwMode="auto">
          <a:xfrm>
            <a:off x="232117" y="116770"/>
            <a:ext cx="9018384" cy="738664"/>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lvl1pPr marL="342829" indent="-342829" algn="l" defTabSz="912624" rtl="0" fontAlgn="base">
              <a:spcBef>
                <a:spcPct val="20000"/>
              </a:spcBef>
              <a:spcAft>
                <a:spcPct val="0"/>
              </a:spcAft>
              <a:buChar char="•"/>
              <a:defRPr sz="3200">
                <a:solidFill>
                  <a:schemeClr val="tx1"/>
                </a:solidFill>
                <a:latin typeface="+mn-lt"/>
                <a:ea typeface="+mn-ea"/>
                <a:cs typeface="+mn-cs"/>
              </a:defRPr>
            </a:lvl1pPr>
            <a:lvl2pPr marL="742796" indent="-285690" algn="l" defTabSz="912624" rtl="0" fontAlgn="base">
              <a:spcBef>
                <a:spcPct val="20000"/>
              </a:spcBef>
              <a:spcAft>
                <a:spcPct val="0"/>
              </a:spcAft>
              <a:buChar char="–"/>
              <a:defRPr sz="2800">
                <a:solidFill>
                  <a:schemeClr val="tx1"/>
                </a:solidFill>
                <a:latin typeface="+mn-lt"/>
                <a:ea typeface="+mn-ea"/>
                <a:cs typeface="+mn-cs"/>
              </a:defRPr>
            </a:lvl2pPr>
            <a:lvl3pPr marL="1142764" indent="-230140" algn="l" defTabSz="912624" rtl="0" fontAlgn="base">
              <a:spcBef>
                <a:spcPct val="20000"/>
              </a:spcBef>
              <a:spcAft>
                <a:spcPct val="0"/>
              </a:spcAft>
              <a:buChar char="•"/>
              <a:defRPr sz="2400">
                <a:solidFill>
                  <a:schemeClr val="tx1"/>
                </a:solidFill>
                <a:latin typeface="+mn-lt"/>
                <a:ea typeface="+mn-ea"/>
                <a:cs typeface="+mn-cs"/>
              </a:defRPr>
            </a:lvl3pPr>
            <a:lvl4pPr marL="1599868" indent="-228553" algn="l" defTabSz="912624" rtl="0" fontAlgn="base">
              <a:spcBef>
                <a:spcPct val="20000"/>
              </a:spcBef>
              <a:spcAft>
                <a:spcPct val="0"/>
              </a:spcAft>
              <a:buChar char="–"/>
              <a:defRPr sz="2000">
                <a:solidFill>
                  <a:schemeClr val="tx1"/>
                </a:solidFill>
                <a:latin typeface="+mn-lt"/>
                <a:ea typeface="+mn-ea"/>
                <a:cs typeface="+mn-cs"/>
              </a:defRPr>
            </a:lvl4pPr>
            <a:lvl5pPr marL="2056974" indent="-228553" algn="l" defTabSz="912624" rtl="0" fontAlgn="base">
              <a:spcBef>
                <a:spcPct val="20000"/>
              </a:spcBef>
              <a:spcAft>
                <a:spcPct val="0"/>
              </a:spcAft>
              <a:buChar char="»"/>
              <a:defRPr sz="2000">
                <a:solidFill>
                  <a:schemeClr val="tx1"/>
                </a:solidFill>
                <a:latin typeface="+mn-lt"/>
                <a:ea typeface="+mn-ea"/>
                <a:cs typeface="+mn-cs"/>
              </a:defRPr>
            </a:lvl5pPr>
            <a:lvl6pPr marL="2514079" indent="-228553" algn="l" defTabSz="912624" rtl="0" fontAlgn="base">
              <a:spcBef>
                <a:spcPct val="20000"/>
              </a:spcBef>
              <a:spcAft>
                <a:spcPct val="0"/>
              </a:spcAft>
              <a:buChar char="»"/>
              <a:defRPr sz="2000">
                <a:solidFill>
                  <a:schemeClr val="tx1"/>
                </a:solidFill>
                <a:latin typeface="+mn-lt"/>
                <a:ea typeface="+mn-ea"/>
                <a:cs typeface="+mn-cs"/>
              </a:defRPr>
            </a:lvl6pPr>
            <a:lvl7pPr marL="2971184" indent="-228553" algn="l" defTabSz="912624" rtl="0" fontAlgn="base">
              <a:spcBef>
                <a:spcPct val="20000"/>
              </a:spcBef>
              <a:spcAft>
                <a:spcPct val="0"/>
              </a:spcAft>
              <a:buChar char="»"/>
              <a:defRPr sz="2000">
                <a:solidFill>
                  <a:schemeClr val="tx1"/>
                </a:solidFill>
                <a:latin typeface="+mn-lt"/>
                <a:ea typeface="+mn-ea"/>
                <a:cs typeface="+mn-cs"/>
              </a:defRPr>
            </a:lvl7pPr>
            <a:lvl8pPr marL="3428289" indent="-228553" algn="l" defTabSz="912624" rtl="0" fontAlgn="base">
              <a:spcBef>
                <a:spcPct val="20000"/>
              </a:spcBef>
              <a:spcAft>
                <a:spcPct val="0"/>
              </a:spcAft>
              <a:buChar char="»"/>
              <a:defRPr sz="2000">
                <a:solidFill>
                  <a:schemeClr val="tx1"/>
                </a:solidFill>
                <a:latin typeface="+mn-lt"/>
                <a:ea typeface="+mn-ea"/>
                <a:cs typeface="+mn-cs"/>
              </a:defRPr>
            </a:lvl8pPr>
            <a:lvl9pPr marL="3885394" indent="-228553" algn="l" defTabSz="912624" rtl="0" fontAlgn="base">
              <a:spcBef>
                <a:spcPct val="20000"/>
              </a:spcBef>
              <a:spcAft>
                <a:spcPct val="0"/>
              </a:spcAft>
              <a:buChar char="»"/>
              <a:defRPr sz="2000">
                <a:solidFill>
                  <a:schemeClr val="tx1"/>
                </a:solidFill>
                <a:latin typeface="+mn-lt"/>
                <a:ea typeface="+mn-ea"/>
                <a:cs typeface="+mn-cs"/>
              </a:defRPr>
            </a:lvl9pPr>
          </a:lstStyle>
          <a:p>
            <a:pPr marL="12065" marR="5080" indent="0" algn="ctr">
              <a:buNone/>
            </a:pPr>
            <a:r>
              <a:rPr lang="it-IT" sz="2400" kern="0" spc="-20" dirty="0" err="1" smtClean="0"/>
              <a:t>Apixaban</a:t>
            </a:r>
            <a:r>
              <a:rPr lang="it-IT" sz="2400" kern="0" spc="-20" dirty="0" smtClean="0"/>
              <a:t> </a:t>
            </a:r>
            <a:r>
              <a:rPr lang="it-IT" sz="2400" kern="0" spc="-15" dirty="0" smtClean="0"/>
              <a:t>versus </a:t>
            </a:r>
            <a:r>
              <a:rPr lang="it-IT" sz="2400" kern="0" spc="-15" dirty="0" err="1" smtClean="0"/>
              <a:t>Heparin</a:t>
            </a:r>
            <a:r>
              <a:rPr lang="it-IT" sz="2400" kern="0" spc="-15" dirty="0" smtClean="0"/>
              <a:t>/</a:t>
            </a:r>
            <a:r>
              <a:rPr lang="it-IT" sz="2400" kern="0" spc="-15" dirty="0" err="1" smtClean="0"/>
              <a:t>Vitamin</a:t>
            </a:r>
            <a:r>
              <a:rPr lang="it-IT" sz="2400" kern="0" spc="-15" dirty="0" smtClean="0"/>
              <a:t> </a:t>
            </a:r>
            <a:r>
              <a:rPr lang="it-IT" sz="2400" kern="0" spc="-20" dirty="0" smtClean="0"/>
              <a:t>K </a:t>
            </a:r>
            <a:r>
              <a:rPr lang="it-IT" sz="2400" kern="0" spc="-15" dirty="0" err="1" smtClean="0"/>
              <a:t>Antagonist</a:t>
            </a:r>
            <a:r>
              <a:rPr lang="it-IT" sz="2400" kern="0" spc="-15" dirty="0" smtClean="0"/>
              <a:t> in </a:t>
            </a:r>
            <a:r>
              <a:rPr lang="it-IT" sz="2400" kern="0" spc="-15" dirty="0" err="1" smtClean="0"/>
              <a:t>Anticoagulation</a:t>
            </a:r>
            <a:r>
              <a:rPr lang="it-IT" sz="2400" kern="0" spc="-15" dirty="0" smtClean="0"/>
              <a:t>-naïve </a:t>
            </a:r>
            <a:r>
              <a:rPr lang="it-IT" sz="2400" kern="0" spc="-15" dirty="0" err="1" smtClean="0"/>
              <a:t>Patients</a:t>
            </a:r>
            <a:r>
              <a:rPr lang="it-IT" sz="2400" kern="0" spc="-15" dirty="0" smtClean="0"/>
              <a:t> with </a:t>
            </a:r>
            <a:r>
              <a:rPr lang="it-IT" sz="2400" kern="0" spc="-15" dirty="0" err="1" smtClean="0"/>
              <a:t>Atrial</a:t>
            </a:r>
            <a:r>
              <a:rPr lang="it-IT" sz="2400" kern="0" spc="-15" dirty="0" smtClean="0"/>
              <a:t> </a:t>
            </a:r>
            <a:r>
              <a:rPr lang="it-IT" sz="2400" kern="0" spc="-15" dirty="0" err="1" smtClean="0"/>
              <a:t>Fibrillation</a:t>
            </a:r>
            <a:r>
              <a:rPr lang="it-IT" sz="2400" kern="0" spc="-15" dirty="0" smtClean="0"/>
              <a:t> </a:t>
            </a:r>
            <a:r>
              <a:rPr lang="it-IT" sz="2400" kern="0" spc="-15" dirty="0" err="1" smtClean="0"/>
              <a:t>Scheduled</a:t>
            </a:r>
            <a:r>
              <a:rPr lang="it-IT" sz="2400" kern="0" spc="-15" dirty="0" smtClean="0"/>
              <a:t> for </a:t>
            </a:r>
            <a:r>
              <a:rPr lang="it-IT" sz="2400" kern="0" spc="-15" dirty="0" err="1" smtClean="0"/>
              <a:t>Cardioversion</a:t>
            </a:r>
            <a:r>
              <a:rPr lang="it-IT" sz="2400" kern="0" spc="-15" dirty="0" smtClean="0"/>
              <a:t>:</a:t>
            </a:r>
            <a:endParaRPr lang="it-IT" sz="2400" kern="0" spc="-15" dirty="0"/>
          </a:p>
        </p:txBody>
      </p:sp>
      <p:sp>
        <p:nvSpPr>
          <p:cNvPr id="6" name="object 4"/>
          <p:cNvSpPr txBox="1"/>
          <p:nvPr/>
        </p:nvSpPr>
        <p:spPr>
          <a:xfrm>
            <a:off x="2817203" y="1111710"/>
            <a:ext cx="3289300" cy="492443"/>
          </a:xfrm>
          <a:prstGeom prst="rect">
            <a:avLst/>
          </a:prstGeom>
        </p:spPr>
        <p:txBody>
          <a:bodyPr vert="horz" wrap="square" lIns="0" tIns="0" rIns="0" bIns="0" rtlCol="0">
            <a:spAutoFit/>
          </a:bodyPr>
          <a:lstStyle/>
          <a:p>
            <a:pPr marL="12700">
              <a:lnSpc>
                <a:spcPct val="100000"/>
              </a:lnSpc>
            </a:pPr>
            <a:r>
              <a:rPr sz="3200" b="1" spc="-20" dirty="0">
                <a:solidFill>
                  <a:srgbClr val="FF0000"/>
                </a:solidFill>
                <a:latin typeface="Calibri"/>
                <a:cs typeface="Calibri"/>
              </a:rPr>
              <a:t>The EMANATE </a:t>
            </a:r>
            <a:r>
              <a:rPr sz="3200" b="1" spc="-15" dirty="0">
                <a:solidFill>
                  <a:srgbClr val="FF0000"/>
                </a:solidFill>
                <a:latin typeface="Calibri"/>
                <a:cs typeface="Calibri"/>
              </a:rPr>
              <a:t>Trial</a:t>
            </a:r>
            <a:endParaRPr sz="3200">
              <a:solidFill>
                <a:srgbClr val="FF0000"/>
              </a:solidFill>
              <a:latin typeface="Calibri"/>
              <a:cs typeface="Calibri"/>
            </a:endParaRPr>
          </a:p>
        </p:txBody>
      </p:sp>
    </p:spTree>
    <p:extLst>
      <p:ext uri="{BB962C8B-B14F-4D97-AF65-F5344CB8AC3E}">
        <p14:creationId xmlns:p14="http://schemas.microsoft.com/office/powerpoint/2010/main" val="16226500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0" y="952500"/>
            <a:ext cx="9144000" cy="2288901"/>
          </a:xfrm>
          <a:prstGeom prst="rect">
            <a:avLst/>
          </a:prstGeom>
        </p:spPr>
      </p:pic>
      <p:sp>
        <p:nvSpPr>
          <p:cNvPr id="5" name="CasellaDiTesto 4"/>
          <p:cNvSpPr txBox="1"/>
          <p:nvPr/>
        </p:nvSpPr>
        <p:spPr>
          <a:xfrm>
            <a:off x="4932040" y="6258798"/>
            <a:ext cx="4204496" cy="338554"/>
          </a:xfrm>
          <a:prstGeom prst="rect">
            <a:avLst/>
          </a:prstGeom>
          <a:noFill/>
        </p:spPr>
        <p:txBody>
          <a:bodyPr wrap="none" rtlCol="0">
            <a:spAutoFit/>
          </a:bodyPr>
          <a:lstStyle/>
          <a:p>
            <a:r>
              <a:rPr lang="it-IT" sz="1600" dirty="0" smtClean="0">
                <a:solidFill>
                  <a:srgbClr val="000000"/>
                </a:solidFill>
                <a:latin typeface="Calibri"/>
                <a:cs typeface="ＭＳ Ｐゴシック" charset="0"/>
              </a:rPr>
              <a:t>Rossini </a:t>
            </a:r>
            <a:r>
              <a:rPr lang="it-IT" sz="1600" dirty="0" err="1" smtClean="0">
                <a:solidFill>
                  <a:srgbClr val="000000"/>
                </a:solidFill>
                <a:latin typeface="Calibri"/>
                <a:cs typeface="ＭＳ Ｐゴシック" charset="0"/>
              </a:rPr>
              <a:t>R</a:t>
            </a:r>
            <a:r>
              <a:rPr lang="it-IT" sz="1600" dirty="0" smtClean="0">
                <a:solidFill>
                  <a:srgbClr val="000000"/>
                </a:solidFill>
                <a:latin typeface="Calibri"/>
                <a:cs typeface="ＭＳ Ｐゴシック" charset="0"/>
              </a:rPr>
              <a:t> et al. </a:t>
            </a:r>
            <a:r>
              <a:rPr lang="it-IT" sz="1600" dirty="0">
                <a:solidFill>
                  <a:srgbClr val="000000"/>
                </a:solidFill>
                <a:latin typeface="Calibri"/>
                <a:cs typeface="ＭＳ Ｐゴシック" charset="0"/>
              </a:rPr>
              <a:t>G </a:t>
            </a:r>
            <a:r>
              <a:rPr lang="it-IT" sz="1600" dirty="0" err="1">
                <a:solidFill>
                  <a:srgbClr val="000000"/>
                </a:solidFill>
                <a:latin typeface="Calibri"/>
                <a:cs typeface="ＭＳ Ｐゴシック" charset="0"/>
              </a:rPr>
              <a:t>Ital</a:t>
            </a:r>
            <a:r>
              <a:rPr lang="it-IT" sz="1600" dirty="0">
                <a:solidFill>
                  <a:srgbClr val="000000"/>
                </a:solidFill>
                <a:latin typeface="Calibri"/>
                <a:cs typeface="ＭＳ Ｐゴシック" charset="0"/>
              </a:rPr>
              <a:t> </a:t>
            </a:r>
            <a:r>
              <a:rPr lang="it-IT" sz="1600" dirty="0" err="1">
                <a:solidFill>
                  <a:srgbClr val="000000"/>
                </a:solidFill>
                <a:latin typeface="Calibri"/>
                <a:cs typeface="ＭＳ Ｐゴシック" charset="0"/>
              </a:rPr>
              <a:t>Cardiol</a:t>
            </a:r>
            <a:r>
              <a:rPr lang="it-IT" sz="1600" dirty="0">
                <a:solidFill>
                  <a:srgbClr val="000000"/>
                </a:solidFill>
                <a:latin typeface="Calibri"/>
                <a:cs typeface="ＭＳ Ｐゴシック" charset="0"/>
              </a:rPr>
              <a:t> 2015;16(3):161-174</a:t>
            </a:r>
          </a:p>
        </p:txBody>
      </p:sp>
    </p:spTree>
    <p:extLst>
      <p:ext uri="{BB962C8B-B14F-4D97-AF65-F5344CB8AC3E}">
        <p14:creationId xmlns:p14="http://schemas.microsoft.com/office/powerpoint/2010/main" val="649081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682045" y="939804"/>
            <a:ext cx="5779911" cy="4559300"/>
          </a:xfrm>
          <a:prstGeom prst="rect">
            <a:avLst/>
          </a:prstGeom>
        </p:spPr>
      </p:pic>
      <p:sp>
        <p:nvSpPr>
          <p:cNvPr id="3" name="CasellaDiTesto 2"/>
          <p:cNvSpPr txBox="1"/>
          <p:nvPr/>
        </p:nvSpPr>
        <p:spPr>
          <a:xfrm>
            <a:off x="4932040" y="6330806"/>
            <a:ext cx="4204496" cy="338554"/>
          </a:xfrm>
          <a:prstGeom prst="rect">
            <a:avLst/>
          </a:prstGeom>
          <a:noFill/>
        </p:spPr>
        <p:txBody>
          <a:bodyPr wrap="none" rtlCol="0">
            <a:spAutoFit/>
          </a:bodyPr>
          <a:lstStyle/>
          <a:p>
            <a:r>
              <a:rPr lang="it-IT" sz="1600" dirty="0" smtClean="0">
                <a:solidFill>
                  <a:srgbClr val="000000"/>
                </a:solidFill>
                <a:latin typeface="Calibri"/>
                <a:cs typeface="ＭＳ Ｐゴシック" charset="0"/>
              </a:rPr>
              <a:t>Rossini </a:t>
            </a:r>
            <a:r>
              <a:rPr lang="it-IT" sz="1600" dirty="0" err="1" smtClean="0">
                <a:solidFill>
                  <a:srgbClr val="000000"/>
                </a:solidFill>
                <a:latin typeface="Calibri"/>
                <a:cs typeface="ＭＳ Ｐゴシック" charset="0"/>
              </a:rPr>
              <a:t>R</a:t>
            </a:r>
            <a:r>
              <a:rPr lang="it-IT" sz="1600" dirty="0" smtClean="0">
                <a:solidFill>
                  <a:srgbClr val="000000"/>
                </a:solidFill>
                <a:latin typeface="Calibri"/>
                <a:cs typeface="ＭＳ Ｐゴシック" charset="0"/>
              </a:rPr>
              <a:t> et al. </a:t>
            </a:r>
            <a:r>
              <a:rPr lang="it-IT" sz="1600" dirty="0">
                <a:solidFill>
                  <a:srgbClr val="000000"/>
                </a:solidFill>
                <a:latin typeface="Calibri"/>
                <a:cs typeface="ＭＳ Ｐゴシック" charset="0"/>
              </a:rPr>
              <a:t>G </a:t>
            </a:r>
            <a:r>
              <a:rPr lang="it-IT" sz="1600" dirty="0" err="1">
                <a:solidFill>
                  <a:srgbClr val="000000"/>
                </a:solidFill>
                <a:latin typeface="Calibri"/>
                <a:cs typeface="ＭＳ Ｐゴシック" charset="0"/>
              </a:rPr>
              <a:t>Ital</a:t>
            </a:r>
            <a:r>
              <a:rPr lang="it-IT" sz="1600" dirty="0">
                <a:solidFill>
                  <a:srgbClr val="000000"/>
                </a:solidFill>
                <a:latin typeface="Calibri"/>
                <a:cs typeface="ＭＳ Ｐゴシック" charset="0"/>
              </a:rPr>
              <a:t> </a:t>
            </a:r>
            <a:r>
              <a:rPr lang="it-IT" sz="1600" dirty="0" err="1">
                <a:solidFill>
                  <a:srgbClr val="000000"/>
                </a:solidFill>
                <a:latin typeface="Calibri"/>
                <a:cs typeface="ＭＳ Ｐゴシック" charset="0"/>
              </a:rPr>
              <a:t>Cardiol</a:t>
            </a:r>
            <a:r>
              <a:rPr lang="it-IT" sz="1600" dirty="0">
                <a:solidFill>
                  <a:srgbClr val="000000"/>
                </a:solidFill>
                <a:latin typeface="Calibri"/>
                <a:cs typeface="ＭＳ Ｐゴシック" charset="0"/>
              </a:rPr>
              <a:t> 2015;16(3):161-174</a:t>
            </a:r>
          </a:p>
        </p:txBody>
      </p:sp>
      <p:sp>
        <p:nvSpPr>
          <p:cNvPr id="4" name="Rettangolo 3"/>
          <p:cNvSpPr/>
          <p:nvPr/>
        </p:nvSpPr>
        <p:spPr>
          <a:xfrm>
            <a:off x="90324" y="117132"/>
            <a:ext cx="9023585" cy="461665"/>
          </a:xfrm>
          <a:prstGeom prst="rect">
            <a:avLst/>
          </a:prstGeom>
        </p:spPr>
        <p:txBody>
          <a:bodyPr wrap="square">
            <a:spAutoFit/>
          </a:bodyPr>
          <a:lstStyle/>
          <a:p>
            <a:pPr algn="ctr"/>
            <a:r>
              <a:rPr lang="it-IT" sz="2400" dirty="0" smtClean="0">
                <a:solidFill>
                  <a:srgbClr val="000000"/>
                </a:solidFill>
                <a:latin typeface="Calibri"/>
                <a:cs typeface="ＭＳ Ｐゴシック" charset="0"/>
              </a:rPr>
              <a:t>Follow-up: COSA E QUANDO</a:t>
            </a:r>
            <a:endParaRPr lang="it-IT" sz="2400" dirty="0">
              <a:solidFill>
                <a:srgbClr val="000000"/>
              </a:solidFill>
              <a:latin typeface="Calibri"/>
              <a:cs typeface="ＭＳ Ｐゴシック" charset="0"/>
            </a:endParaRPr>
          </a:p>
        </p:txBody>
      </p:sp>
    </p:spTree>
    <p:extLst>
      <p:ext uri="{BB962C8B-B14F-4D97-AF65-F5344CB8AC3E}">
        <p14:creationId xmlns:p14="http://schemas.microsoft.com/office/powerpoint/2010/main" val="31199406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2842"/>
          <a:stretch/>
        </p:blipFill>
        <p:spPr>
          <a:xfrm>
            <a:off x="35496" y="1412776"/>
            <a:ext cx="9144000" cy="4864681"/>
          </a:xfrm>
          <a:prstGeom prst="rect">
            <a:avLst/>
          </a:prstGeom>
        </p:spPr>
      </p:pic>
      <p:sp>
        <p:nvSpPr>
          <p:cNvPr id="4" name="CasellaDiTesto 3"/>
          <p:cNvSpPr txBox="1"/>
          <p:nvPr/>
        </p:nvSpPr>
        <p:spPr>
          <a:xfrm>
            <a:off x="4542452" y="6366280"/>
            <a:ext cx="4422981" cy="400110"/>
          </a:xfrm>
          <a:prstGeom prst="rect">
            <a:avLst/>
          </a:prstGeom>
          <a:noFill/>
        </p:spPr>
        <p:txBody>
          <a:bodyPr wrap="square" rtlCol="0">
            <a:spAutoFit/>
          </a:bodyPr>
          <a:lstStyle/>
          <a:p>
            <a:pPr algn="ctr"/>
            <a:r>
              <a:rPr lang="it-IT" dirty="0" smtClean="0">
                <a:solidFill>
                  <a:srgbClr val="000000"/>
                </a:solidFill>
                <a:latin typeface="Times New Roman"/>
                <a:cs typeface="Times New Roman"/>
              </a:rPr>
              <a:t>N </a:t>
            </a:r>
            <a:r>
              <a:rPr lang="it-IT" dirty="0" err="1" smtClean="0">
                <a:solidFill>
                  <a:srgbClr val="000000"/>
                </a:solidFill>
                <a:latin typeface="Times New Roman"/>
                <a:cs typeface="Times New Roman"/>
              </a:rPr>
              <a:t>Engl</a:t>
            </a:r>
            <a:r>
              <a:rPr lang="it-IT" dirty="0" smtClean="0">
                <a:solidFill>
                  <a:srgbClr val="000000"/>
                </a:solidFill>
                <a:latin typeface="Times New Roman"/>
                <a:cs typeface="Times New Roman"/>
              </a:rPr>
              <a:t> J </a:t>
            </a:r>
            <a:r>
              <a:rPr lang="it-IT" dirty="0" err="1" smtClean="0">
                <a:solidFill>
                  <a:srgbClr val="000000"/>
                </a:solidFill>
                <a:latin typeface="Times New Roman"/>
                <a:cs typeface="Times New Roman"/>
              </a:rPr>
              <a:t>Med</a:t>
            </a:r>
            <a:r>
              <a:rPr lang="it-IT" dirty="0" smtClean="0">
                <a:solidFill>
                  <a:srgbClr val="000000"/>
                </a:solidFill>
                <a:latin typeface="Times New Roman"/>
                <a:cs typeface="Times New Roman"/>
              </a:rPr>
              <a:t> 2001 345:1444-51.</a:t>
            </a:r>
            <a:endParaRPr lang="it-IT" dirty="0">
              <a:solidFill>
                <a:srgbClr val="000000"/>
              </a:solidFill>
              <a:latin typeface="Times New Roman"/>
              <a:cs typeface="Times New Roman"/>
            </a:endParaRPr>
          </a:p>
        </p:txBody>
      </p:sp>
      <p:sp>
        <p:nvSpPr>
          <p:cNvPr id="5" name="CasellaDiTesto 4"/>
          <p:cNvSpPr txBox="1"/>
          <p:nvPr/>
        </p:nvSpPr>
        <p:spPr>
          <a:xfrm>
            <a:off x="755576" y="260648"/>
            <a:ext cx="7632848" cy="830997"/>
          </a:xfrm>
          <a:prstGeom prst="rect">
            <a:avLst/>
          </a:prstGeom>
          <a:noFill/>
        </p:spPr>
        <p:txBody>
          <a:bodyPr wrap="square" rtlCol="0">
            <a:spAutoFit/>
          </a:bodyPr>
          <a:lstStyle/>
          <a:p>
            <a:pPr algn="ctr"/>
            <a:r>
              <a:rPr lang="it-IT" sz="2400" dirty="0" smtClean="0">
                <a:solidFill>
                  <a:srgbClr val="000000"/>
                </a:solidFill>
                <a:latin typeface="Times New Roman"/>
                <a:cs typeface="Times New Roman"/>
              </a:rPr>
              <a:t>ASA vs </a:t>
            </a:r>
            <a:r>
              <a:rPr lang="it-IT" sz="2400" dirty="0" err="1" smtClean="0">
                <a:solidFill>
                  <a:srgbClr val="000000"/>
                </a:solidFill>
                <a:latin typeface="Times New Roman"/>
                <a:cs typeface="Times New Roman"/>
              </a:rPr>
              <a:t>warfarin</a:t>
            </a:r>
            <a:r>
              <a:rPr lang="it-IT" sz="2400" dirty="0" smtClean="0">
                <a:solidFill>
                  <a:srgbClr val="000000"/>
                </a:solidFill>
                <a:latin typeface="Times New Roman"/>
                <a:cs typeface="Times New Roman"/>
              </a:rPr>
              <a:t>:</a:t>
            </a:r>
          </a:p>
          <a:p>
            <a:pPr algn="ctr"/>
            <a:r>
              <a:rPr lang="it-IT" sz="2400" dirty="0" err="1" smtClean="0">
                <a:solidFill>
                  <a:srgbClr val="000000"/>
                </a:solidFill>
                <a:latin typeface="Times New Roman"/>
                <a:cs typeface="Times New Roman"/>
              </a:rPr>
              <a:t>Adverse</a:t>
            </a:r>
            <a:r>
              <a:rPr lang="it-IT" sz="2400" dirty="0" smtClean="0">
                <a:solidFill>
                  <a:srgbClr val="000000"/>
                </a:solidFill>
                <a:latin typeface="Times New Roman"/>
                <a:cs typeface="Times New Roman"/>
              </a:rPr>
              <a:t> </a:t>
            </a:r>
            <a:r>
              <a:rPr lang="it-IT" sz="2400" dirty="0" err="1" smtClean="0">
                <a:solidFill>
                  <a:srgbClr val="000000"/>
                </a:solidFill>
                <a:latin typeface="Times New Roman"/>
                <a:cs typeface="Times New Roman"/>
              </a:rPr>
              <a:t>Events</a:t>
            </a:r>
            <a:r>
              <a:rPr lang="it-IT" sz="2400" dirty="0" smtClean="0">
                <a:solidFill>
                  <a:srgbClr val="000000"/>
                </a:solidFill>
                <a:latin typeface="Times New Roman"/>
                <a:cs typeface="Times New Roman"/>
              </a:rPr>
              <a:t> </a:t>
            </a:r>
            <a:r>
              <a:rPr lang="it-IT" sz="2400" dirty="0" err="1" smtClean="0">
                <a:solidFill>
                  <a:srgbClr val="000000"/>
                </a:solidFill>
                <a:latin typeface="Times New Roman"/>
                <a:cs typeface="Times New Roman"/>
              </a:rPr>
              <a:t>According</a:t>
            </a:r>
            <a:r>
              <a:rPr lang="it-IT" sz="2400" dirty="0" smtClean="0">
                <a:solidFill>
                  <a:srgbClr val="000000"/>
                </a:solidFill>
                <a:latin typeface="Times New Roman"/>
                <a:cs typeface="Times New Roman"/>
              </a:rPr>
              <a:t> to treatment </a:t>
            </a:r>
            <a:r>
              <a:rPr lang="it-IT" sz="2400" dirty="0" err="1" smtClean="0">
                <a:solidFill>
                  <a:srgbClr val="000000"/>
                </a:solidFill>
                <a:latin typeface="Times New Roman"/>
                <a:cs typeface="Times New Roman"/>
              </a:rPr>
              <a:t>assigment</a:t>
            </a:r>
            <a:r>
              <a:rPr lang="it-IT" sz="2400" dirty="0" smtClean="0">
                <a:solidFill>
                  <a:srgbClr val="000000"/>
                </a:solidFill>
                <a:latin typeface="Times New Roman"/>
                <a:cs typeface="Times New Roman"/>
              </a:rPr>
              <a:t> </a:t>
            </a:r>
            <a:endParaRPr lang="it-IT" sz="2400" dirty="0">
              <a:solidFill>
                <a:srgbClr val="000000"/>
              </a:solidFill>
              <a:latin typeface="Times New Roman"/>
              <a:cs typeface="Times New Roman"/>
            </a:endParaRPr>
          </a:p>
        </p:txBody>
      </p:sp>
    </p:spTree>
    <p:extLst>
      <p:ext uri="{BB962C8B-B14F-4D97-AF65-F5344CB8AC3E}">
        <p14:creationId xmlns:p14="http://schemas.microsoft.com/office/powerpoint/2010/main" val="386906494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rotWithShape="1">
          <a:blip r:embed="rId2"/>
          <a:srcRect t="7727"/>
          <a:stretch/>
        </p:blipFill>
        <p:spPr>
          <a:xfrm>
            <a:off x="1835696" y="2276872"/>
            <a:ext cx="5388537" cy="4033595"/>
          </a:xfrm>
          <a:prstGeom prst="rect">
            <a:avLst/>
          </a:prstGeom>
        </p:spPr>
      </p:pic>
      <p:sp>
        <p:nvSpPr>
          <p:cNvPr id="2" name="CasellaDiTesto 1"/>
          <p:cNvSpPr txBox="1"/>
          <p:nvPr/>
        </p:nvSpPr>
        <p:spPr>
          <a:xfrm>
            <a:off x="249941" y="1403484"/>
            <a:ext cx="8786555" cy="369332"/>
          </a:xfrm>
          <a:prstGeom prst="rect">
            <a:avLst/>
          </a:prstGeom>
          <a:noFill/>
        </p:spPr>
        <p:txBody>
          <a:bodyPr wrap="none" rtlCol="0">
            <a:spAutoFit/>
          </a:bodyPr>
          <a:lstStyle/>
          <a:p>
            <a:r>
              <a:rPr lang="it-IT" sz="1800" dirty="0" smtClean="0">
                <a:solidFill>
                  <a:srgbClr val="000000"/>
                </a:solidFill>
                <a:latin typeface="Calibri"/>
                <a:cs typeface="ＭＳ Ｐゴシック" charset="0"/>
              </a:rPr>
              <a:t>Come scegliere in nuovi </a:t>
            </a:r>
            <a:r>
              <a:rPr lang="it-IT" sz="1800" dirty="0">
                <a:solidFill>
                  <a:srgbClr val="000000"/>
                </a:solidFill>
                <a:latin typeface="Calibri"/>
                <a:cs typeface="ＭＳ Ｐゴシック" charset="0"/>
              </a:rPr>
              <a:t>anticoagulanti orali secondo criteri di </a:t>
            </a:r>
            <a:r>
              <a:rPr lang="it-IT" sz="1800" dirty="0" err="1">
                <a:solidFill>
                  <a:srgbClr val="000000"/>
                </a:solidFill>
                <a:latin typeface="Calibri"/>
                <a:cs typeface="ＭＳ Ｐゴシック" charset="0"/>
              </a:rPr>
              <a:t>prescrivibilità</a:t>
            </a:r>
            <a:r>
              <a:rPr lang="it-IT" sz="1800" dirty="0">
                <a:solidFill>
                  <a:srgbClr val="000000"/>
                </a:solidFill>
                <a:latin typeface="Calibri"/>
                <a:cs typeface="ＭＳ Ｐゴシック" charset="0"/>
              </a:rPr>
              <a:t> e rimborsabilità</a:t>
            </a:r>
          </a:p>
        </p:txBody>
      </p:sp>
      <p:sp>
        <p:nvSpPr>
          <p:cNvPr id="3" name="CasellaDiTesto 2"/>
          <p:cNvSpPr txBox="1"/>
          <p:nvPr/>
        </p:nvSpPr>
        <p:spPr>
          <a:xfrm>
            <a:off x="4860032" y="6525344"/>
            <a:ext cx="4204496" cy="338554"/>
          </a:xfrm>
          <a:prstGeom prst="rect">
            <a:avLst/>
          </a:prstGeom>
          <a:noFill/>
        </p:spPr>
        <p:txBody>
          <a:bodyPr wrap="none" rtlCol="0">
            <a:spAutoFit/>
          </a:bodyPr>
          <a:lstStyle/>
          <a:p>
            <a:r>
              <a:rPr lang="it-IT" sz="1600" dirty="0" smtClean="0">
                <a:solidFill>
                  <a:srgbClr val="000000"/>
                </a:solidFill>
                <a:latin typeface="Calibri"/>
                <a:cs typeface="ＭＳ Ｐゴシック" charset="0"/>
              </a:rPr>
              <a:t>Rossini </a:t>
            </a:r>
            <a:r>
              <a:rPr lang="it-IT" sz="1600" dirty="0" err="1" smtClean="0">
                <a:solidFill>
                  <a:srgbClr val="000000"/>
                </a:solidFill>
                <a:latin typeface="Calibri"/>
                <a:cs typeface="ＭＳ Ｐゴシック" charset="0"/>
              </a:rPr>
              <a:t>R</a:t>
            </a:r>
            <a:r>
              <a:rPr lang="it-IT" sz="1600" dirty="0" smtClean="0">
                <a:solidFill>
                  <a:srgbClr val="000000"/>
                </a:solidFill>
                <a:latin typeface="Calibri"/>
                <a:cs typeface="ＭＳ Ｐゴシック" charset="0"/>
              </a:rPr>
              <a:t> et al. </a:t>
            </a:r>
            <a:r>
              <a:rPr lang="it-IT" sz="1600" dirty="0">
                <a:solidFill>
                  <a:srgbClr val="000000"/>
                </a:solidFill>
                <a:latin typeface="Calibri"/>
                <a:cs typeface="ＭＳ Ｐゴシック" charset="0"/>
              </a:rPr>
              <a:t>G </a:t>
            </a:r>
            <a:r>
              <a:rPr lang="it-IT" sz="1600" dirty="0" err="1">
                <a:solidFill>
                  <a:srgbClr val="000000"/>
                </a:solidFill>
                <a:latin typeface="Calibri"/>
                <a:cs typeface="ＭＳ Ｐゴシック" charset="0"/>
              </a:rPr>
              <a:t>Ital</a:t>
            </a:r>
            <a:r>
              <a:rPr lang="it-IT" sz="1600" dirty="0">
                <a:solidFill>
                  <a:srgbClr val="000000"/>
                </a:solidFill>
                <a:latin typeface="Calibri"/>
                <a:cs typeface="ＭＳ Ｐゴシック" charset="0"/>
              </a:rPr>
              <a:t> </a:t>
            </a:r>
            <a:r>
              <a:rPr lang="it-IT" sz="1600" dirty="0" err="1">
                <a:solidFill>
                  <a:srgbClr val="000000"/>
                </a:solidFill>
                <a:latin typeface="Calibri"/>
                <a:cs typeface="ＭＳ Ｐゴシック" charset="0"/>
              </a:rPr>
              <a:t>Cardiol</a:t>
            </a:r>
            <a:r>
              <a:rPr lang="it-IT" sz="1600" dirty="0">
                <a:solidFill>
                  <a:srgbClr val="000000"/>
                </a:solidFill>
                <a:latin typeface="Calibri"/>
                <a:cs typeface="ＭＳ Ｐゴシック" charset="0"/>
              </a:rPr>
              <a:t> 2015;16(3):161-174</a:t>
            </a:r>
          </a:p>
        </p:txBody>
      </p:sp>
      <p:pic>
        <p:nvPicPr>
          <p:cNvPr id="5" name="Immagine 4"/>
          <p:cNvPicPr>
            <a:picLocks noChangeAspect="1"/>
          </p:cNvPicPr>
          <p:nvPr/>
        </p:nvPicPr>
        <p:blipFill>
          <a:blip r:embed="rId3"/>
          <a:stretch>
            <a:fillRect/>
          </a:stretch>
        </p:blipFill>
        <p:spPr>
          <a:xfrm>
            <a:off x="2051720" y="19508"/>
            <a:ext cx="5148064" cy="1288649"/>
          </a:xfrm>
          <a:prstGeom prst="rect">
            <a:avLst/>
          </a:prstGeom>
        </p:spPr>
      </p:pic>
    </p:spTree>
    <p:extLst>
      <p:ext uri="{BB962C8B-B14F-4D97-AF65-F5344CB8AC3E}">
        <p14:creationId xmlns:p14="http://schemas.microsoft.com/office/powerpoint/2010/main" val="12302084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b="5833"/>
          <a:stretch/>
        </p:blipFill>
        <p:spPr>
          <a:xfrm>
            <a:off x="2469376" y="1916832"/>
            <a:ext cx="4406880" cy="4398046"/>
          </a:xfrm>
          <a:prstGeom prst="rect">
            <a:avLst/>
          </a:prstGeom>
        </p:spPr>
      </p:pic>
      <p:sp>
        <p:nvSpPr>
          <p:cNvPr id="5" name="Rettangolo 4"/>
          <p:cNvSpPr/>
          <p:nvPr/>
        </p:nvSpPr>
        <p:spPr>
          <a:xfrm>
            <a:off x="90324" y="1340768"/>
            <a:ext cx="9023585" cy="400110"/>
          </a:xfrm>
          <a:prstGeom prst="rect">
            <a:avLst/>
          </a:prstGeom>
        </p:spPr>
        <p:txBody>
          <a:bodyPr wrap="square">
            <a:spAutoFit/>
          </a:bodyPr>
          <a:lstStyle/>
          <a:p>
            <a:pPr algn="ctr"/>
            <a:r>
              <a:rPr lang="it-IT" dirty="0" smtClean="0">
                <a:solidFill>
                  <a:srgbClr val="000000"/>
                </a:solidFill>
                <a:latin typeface="Calibri"/>
                <a:cs typeface="ＭＳ Ｐゴシック" charset="0"/>
              </a:rPr>
              <a:t>Come aggiustare la posologia dei </a:t>
            </a:r>
            <a:r>
              <a:rPr lang="it-IT" dirty="0">
                <a:solidFill>
                  <a:srgbClr val="000000"/>
                </a:solidFill>
                <a:latin typeface="Calibri"/>
                <a:cs typeface="ＭＳ Ｐゴシック" charset="0"/>
              </a:rPr>
              <a:t>nuovi anticoagulanti orali</a:t>
            </a:r>
          </a:p>
        </p:txBody>
      </p:sp>
      <p:sp>
        <p:nvSpPr>
          <p:cNvPr id="6" name="CasellaDiTesto 5"/>
          <p:cNvSpPr txBox="1"/>
          <p:nvPr/>
        </p:nvSpPr>
        <p:spPr>
          <a:xfrm>
            <a:off x="4860032" y="6525344"/>
            <a:ext cx="4204496" cy="338554"/>
          </a:xfrm>
          <a:prstGeom prst="rect">
            <a:avLst/>
          </a:prstGeom>
          <a:noFill/>
        </p:spPr>
        <p:txBody>
          <a:bodyPr wrap="none" rtlCol="0">
            <a:spAutoFit/>
          </a:bodyPr>
          <a:lstStyle/>
          <a:p>
            <a:r>
              <a:rPr lang="it-IT" sz="1600" dirty="0" smtClean="0">
                <a:solidFill>
                  <a:srgbClr val="000000"/>
                </a:solidFill>
                <a:latin typeface="Calibri"/>
                <a:cs typeface="ＭＳ Ｐゴシック" charset="0"/>
              </a:rPr>
              <a:t>Rossini </a:t>
            </a:r>
            <a:r>
              <a:rPr lang="it-IT" sz="1600" dirty="0" err="1" smtClean="0">
                <a:solidFill>
                  <a:srgbClr val="000000"/>
                </a:solidFill>
                <a:latin typeface="Calibri"/>
                <a:cs typeface="ＭＳ Ｐゴシック" charset="0"/>
              </a:rPr>
              <a:t>R</a:t>
            </a:r>
            <a:r>
              <a:rPr lang="it-IT" sz="1600" dirty="0" smtClean="0">
                <a:solidFill>
                  <a:srgbClr val="000000"/>
                </a:solidFill>
                <a:latin typeface="Calibri"/>
                <a:cs typeface="ＭＳ Ｐゴシック" charset="0"/>
              </a:rPr>
              <a:t> et al. </a:t>
            </a:r>
            <a:r>
              <a:rPr lang="it-IT" sz="1600" dirty="0">
                <a:solidFill>
                  <a:srgbClr val="000000"/>
                </a:solidFill>
                <a:latin typeface="Calibri"/>
                <a:cs typeface="ＭＳ Ｐゴシック" charset="0"/>
              </a:rPr>
              <a:t>G </a:t>
            </a:r>
            <a:r>
              <a:rPr lang="it-IT" sz="1600" dirty="0" err="1">
                <a:solidFill>
                  <a:srgbClr val="000000"/>
                </a:solidFill>
                <a:latin typeface="Calibri"/>
                <a:cs typeface="ＭＳ Ｐゴシック" charset="0"/>
              </a:rPr>
              <a:t>Ital</a:t>
            </a:r>
            <a:r>
              <a:rPr lang="it-IT" sz="1600" dirty="0">
                <a:solidFill>
                  <a:srgbClr val="000000"/>
                </a:solidFill>
                <a:latin typeface="Calibri"/>
                <a:cs typeface="ＭＳ Ｐゴシック" charset="0"/>
              </a:rPr>
              <a:t> </a:t>
            </a:r>
            <a:r>
              <a:rPr lang="it-IT" sz="1600" dirty="0" err="1">
                <a:solidFill>
                  <a:srgbClr val="000000"/>
                </a:solidFill>
                <a:latin typeface="Calibri"/>
                <a:cs typeface="ＭＳ Ｐゴシック" charset="0"/>
              </a:rPr>
              <a:t>Cardiol</a:t>
            </a:r>
            <a:r>
              <a:rPr lang="it-IT" sz="1600" dirty="0">
                <a:solidFill>
                  <a:srgbClr val="000000"/>
                </a:solidFill>
                <a:latin typeface="Calibri"/>
                <a:cs typeface="ＭＳ Ｐゴシック" charset="0"/>
              </a:rPr>
              <a:t> 2015;16(3):161-174</a:t>
            </a:r>
          </a:p>
        </p:txBody>
      </p:sp>
      <p:pic>
        <p:nvPicPr>
          <p:cNvPr id="7" name="Immagine 6"/>
          <p:cNvPicPr>
            <a:picLocks noChangeAspect="1"/>
          </p:cNvPicPr>
          <p:nvPr/>
        </p:nvPicPr>
        <p:blipFill>
          <a:blip r:embed="rId3"/>
          <a:stretch>
            <a:fillRect/>
          </a:stretch>
        </p:blipFill>
        <p:spPr>
          <a:xfrm>
            <a:off x="2051720" y="19508"/>
            <a:ext cx="5148064" cy="1288649"/>
          </a:xfrm>
          <a:prstGeom prst="rect">
            <a:avLst/>
          </a:prstGeom>
        </p:spPr>
      </p:pic>
    </p:spTree>
    <p:extLst>
      <p:ext uri="{BB962C8B-B14F-4D97-AF65-F5344CB8AC3E}">
        <p14:creationId xmlns:p14="http://schemas.microsoft.com/office/powerpoint/2010/main" val="263771476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6121" b="11080"/>
          <a:stretch/>
        </p:blipFill>
        <p:spPr>
          <a:xfrm>
            <a:off x="484786" y="1242747"/>
            <a:ext cx="8099376" cy="4401835"/>
          </a:xfrm>
          <a:prstGeom prst="rect">
            <a:avLst/>
          </a:prstGeom>
        </p:spPr>
      </p:pic>
      <p:pic>
        <p:nvPicPr>
          <p:cNvPr id="3" name="Immagine 2"/>
          <p:cNvPicPr>
            <a:picLocks noChangeAspect="1"/>
          </p:cNvPicPr>
          <p:nvPr/>
        </p:nvPicPr>
        <p:blipFill rotWithShape="1">
          <a:blip r:embed="rId2"/>
          <a:srcRect l="36992" t="88146" r="2139" b="789"/>
          <a:stretch/>
        </p:blipFill>
        <p:spPr>
          <a:xfrm>
            <a:off x="3210473" y="5834490"/>
            <a:ext cx="5565913" cy="755374"/>
          </a:xfrm>
          <a:prstGeom prst="rect">
            <a:avLst/>
          </a:prstGeom>
        </p:spPr>
      </p:pic>
      <p:sp>
        <p:nvSpPr>
          <p:cNvPr id="4" name="CasellaDiTesto 3"/>
          <p:cNvSpPr txBox="1"/>
          <p:nvPr/>
        </p:nvSpPr>
        <p:spPr>
          <a:xfrm>
            <a:off x="38539" y="116632"/>
            <a:ext cx="9141973" cy="954107"/>
          </a:xfrm>
          <a:prstGeom prst="rect">
            <a:avLst/>
          </a:prstGeom>
          <a:noFill/>
        </p:spPr>
        <p:txBody>
          <a:bodyPr wrap="square" rtlCol="0">
            <a:spAutoFit/>
          </a:bodyPr>
          <a:lstStyle/>
          <a:p>
            <a:pPr algn="ctr"/>
            <a:r>
              <a:rPr lang="en-US" sz="2800" dirty="0" smtClean="0">
                <a:latin typeface="Times New Roman"/>
                <a:cs typeface="Times New Roman"/>
              </a:rPr>
              <a:t>The Real Opportunity: With VKA, as Few as 25% of </a:t>
            </a:r>
            <a:r>
              <a:rPr lang="en-US" sz="2800" dirty="0" err="1" smtClean="0">
                <a:latin typeface="Times New Roman"/>
                <a:cs typeface="Times New Roman"/>
              </a:rPr>
              <a:t>Patiens</a:t>
            </a:r>
            <a:r>
              <a:rPr lang="en-US" sz="2800" dirty="0" smtClean="0">
                <a:latin typeface="Times New Roman"/>
                <a:cs typeface="Times New Roman"/>
              </a:rPr>
              <a:t> with AF Receive Adequate Oral Anticoagulation*</a:t>
            </a:r>
            <a:endParaRPr lang="it-IT" sz="2800" dirty="0">
              <a:latin typeface="Times New Roman"/>
              <a:cs typeface="Times New Roman"/>
            </a:endParaRPr>
          </a:p>
        </p:txBody>
      </p:sp>
    </p:spTree>
    <p:extLst>
      <p:ext uri="{BB962C8B-B14F-4D97-AF65-F5344CB8AC3E}">
        <p14:creationId xmlns:p14="http://schemas.microsoft.com/office/powerpoint/2010/main" val="4081222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4" y="1844830"/>
            <a:ext cx="8424936" cy="4524297"/>
          </a:xfrm>
          <a:prstGeom prst="rect">
            <a:avLst/>
          </a:prstGeom>
          <a:noFill/>
        </p:spPr>
        <p:txBody>
          <a:bodyPr wrap="square" lIns="91420" tIns="45711" rIns="91420" bIns="45711" rtlCol="0">
            <a:spAutoFit/>
          </a:bodyPr>
          <a:lstStyle/>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ne </a:t>
            </a:r>
            <a:r>
              <a:rPr lang="en-US" sz="3200" dirty="0" err="1" smtClean="0">
                <a:latin typeface="Times New Roman"/>
                <a:cs typeface="Times New Roman"/>
              </a:rPr>
              <a:t>abbiamo</a:t>
            </a:r>
            <a:r>
              <a:rPr lang="en-US" sz="3200" dirty="0" smtClean="0">
                <a:latin typeface="Times New Roman"/>
                <a:cs typeface="Times New Roman"/>
              </a:rPr>
              <a:t> </a:t>
            </a:r>
            <a:r>
              <a:rPr lang="en-US" sz="3200" dirty="0" err="1" smtClean="0">
                <a:latin typeface="Times New Roman"/>
                <a:cs typeface="Times New Roman"/>
              </a:rPr>
              <a:t>bisogno</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solidFill>
                  <a:srgbClr val="CC3300"/>
                </a:solidFill>
                <a:latin typeface="Times New Roman"/>
                <a:cs typeface="Times New Roman"/>
              </a:rPr>
              <a:t>Perchè</a:t>
            </a:r>
            <a:r>
              <a:rPr lang="en-US" sz="3200" dirty="0" smtClean="0">
                <a:solidFill>
                  <a:srgbClr val="CC3300"/>
                </a:solidFill>
                <a:latin typeface="Times New Roman"/>
                <a:cs typeface="Times New Roman"/>
              </a:rPr>
              <a:t> </a:t>
            </a:r>
            <a:r>
              <a:rPr lang="en-US" sz="3200" dirty="0" err="1" smtClean="0">
                <a:solidFill>
                  <a:srgbClr val="CC3300"/>
                </a:solidFill>
                <a:latin typeface="Times New Roman"/>
                <a:cs typeface="Times New Roman"/>
              </a:rPr>
              <a:t>sono</a:t>
            </a:r>
            <a:r>
              <a:rPr lang="en-US" sz="3200" dirty="0" smtClean="0">
                <a:solidFill>
                  <a:srgbClr val="CC3300"/>
                </a:solidFill>
                <a:latin typeface="Times New Roman"/>
                <a:cs typeface="Times New Roman"/>
              </a:rPr>
              <a:t> </a:t>
            </a:r>
            <a:r>
              <a:rPr lang="en-US" sz="3200" dirty="0" err="1" smtClean="0">
                <a:solidFill>
                  <a:srgbClr val="CC3300"/>
                </a:solidFill>
                <a:latin typeface="Times New Roman"/>
                <a:cs typeface="Times New Roman"/>
              </a:rPr>
              <a:t>efficaci</a:t>
            </a:r>
            <a:endParaRPr lang="en-US" sz="3200" dirty="0" smtClean="0">
              <a:solidFill>
                <a:srgbClr val="CC3300"/>
              </a:solidFill>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sicuri</a:t>
            </a: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r>
              <a:rPr lang="en-US" sz="3200" dirty="0" err="1" smtClean="0">
                <a:latin typeface="Times New Roman"/>
                <a:cs typeface="Times New Roman"/>
              </a:rPr>
              <a:t>Perchè</a:t>
            </a:r>
            <a:r>
              <a:rPr lang="en-US" sz="3200" dirty="0" smtClean="0">
                <a:latin typeface="Times New Roman"/>
                <a:cs typeface="Times New Roman"/>
              </a:rPr>
              <a:t> </a:t>
            </a:r>
            <a:r>
              <a:rPr lang="en-US" sz="3200" dirty="0" err="1" smtClean="0">
                <a:latin typeface="Times New Roman"/>
                <a:cs typeface="Times New Roman"/>
              </a:rPr>
              <a:t>sono</a:t>
            </a:r>
            <a:r>
              <a:rPr lang="en-US" sz="3200" dirty="0" smtClean="0">
                <a:latin typeface="Times New Roman"/>
                <a:cs typeface="Times New Roman"/>
              </a:rPr>
              <a:t> </a:t>
            </a:r>
            <a:r>
              <a:rPr lang="en-US" sz="3200" dirty="0" err="1" smtClean="0">
                <a:latin typeface="Times New Roman"/>
                <a:cs typeface="Times New Roman"/>
              </a:rPr>
              <a:t>maneggevoli</a:t>
            </a: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a:p>
            <a:pPr marL="457200" indent="-457200">
              <a:buFont typeface="Arial"/>
              <a:buChar char="•"/>
            </a:pPr>
            <a:endParaRPr lang="en-US" sz="3200" dirty="0">
              <a:latin typeface="Times New Roman"/>
              <a:cs typeface="Times New Roman"/>
            </a:endParaRPr>
          </a:p>
        </p:txBody>
      </p:sp>
      <p:sp>
        <p:nvSpPr>
          <p:cNvPr id="3" name="Rectangle 2"/>
          <p:cNvSpPr>
            <a:spLocks noChangeArrowheads="1"/>
          </p:cNvSpPr>
          <p:nvPr/>
        </p:nvSpPr>
        <p:spPr bwMode="auto">
          <a:xfrm>
            <a:off x="72008" y="260648"/>
            <a:ext cx="8964488" cy="1008112"/>
          </a:xfrm>
          <a:prstGeom prst="rect">
            <a:avLst/>
          </a:prstGeom>
          <a:noFill/>
          <a:ln w="9525">
            <a:noFill/>
            <a:miter lim="800000"/>
            <a:headEnd/>
            <a:tailEnd/>
          </a:ln>
          <a:effectLst>
            <a:glow rad="50800">
              <a:srgbClr val="00005D">
                <a:alpha val="50000"/>
              </a:srgbClr>
            </a:glow>
            <a:outerShdw blurRad="50800" dist="38100" dir="2700000" algn="tl" rotWithShape="0">
              <a:srgbClr val="000000">
                <a:alpha val="43000"/>
              </a:srgbClr>
            </a:outerShdw>
            <a:softEdge rad="50800"/>
          </a:effectLst>
          <a:scene3d>
            <a:camera prst="orthographicFront"/>
            <a:lightRig rig="threePt" dir="t"/>
          </a:scene3d>
          <a:sp3d prstMaterial="dkEdge">
            <a:bevelT w="63500" h="25400"/>
          </a:sp3d>
        </p:spPr>
        <p:txBody>
          <a:bodyPr wrap="none" lIns="91420" tIns="45711" rIns="91420" bIns="45711" anchor="ctr"/>
          <a:lstStyle/>
          <a:p>
            <a:pPr algn="ctr" defTabSz="457106">
              <a:lnSpc>
                <a:spcPct val="95000"/>
              </a:lnSpc>
            </a:pPr>
            <a:r>
              <a:rPr lang="en-US" sz="3200" dirty="0" err="1" smtClean="0">
                <a:solidFill>
                  <a:srgbClr val="CC3300"/>
                </a:solidFill>
                <a:latin typeface="Times New Roman" charset="0"/>
                <a:cs typeface="Arial" charset="0"/>
              </a:rPr>
              <a:t>Perchè</a:t>
            </a:r>
            <a:r>
              <a:rPr lang="en-US" sz="3200" dirty="0" smtClean="0">
                <a:solidFill>
                  <a:srgbClr val="CC3300"/>
                </a:solidFill>
                <a:latin typeface="Times New Roman" charset="0"/>
                <a:cs typeface="Arial" charset="0"/>
              </a:rPr>
              <a:t> </a:t>
            </a:r>
            <a:r>
              <a:rPr lang="en-US" sz="3200" dirty="0" err="1" smtClean="0">
                <a:solidFill>
                  <a:srgbClr val="CC3300"/>
                </a:solidFill>
                <a:latin typeface="Times New Roman" charset="0"/>
                <a:cs typeface="Arial" charset="0"/>
              </a:rPr>
              <a:t>scegliere</a:t>
            </a:r>
            <a:r>
              <a:rPr lang="en-US" sz="3200" dirty="0" smtClean="0">
                <a:solidFill>
                  <a:srgbClr val="CC3300"/>
                </a:solidFill>
                <a:latin typeface="Times New Roman" charset="0"/>
                <a:cs typeface="Arial" charset="0"/>
              </a:rPr>
              <a:t> </a:t>
            </a:r>
            <a:r>
              <a:rPr lang="it-IT" sz="3200" dirty="0">
                <a:solidFill>
                  <a:srgbClr val="CC3300"/>
                </a:solidFill>
                <a:latin typeface="Times New Roman" charset="0"/>
                <a:cs typeface="Arial" charset="0"/>
              </a:rPr>
              <a:t>i</a:t>
            </a:r>
            <a:r>
              <a:rPr lang="en-US" sz="3200" dirty="0" smtClean="0">
                <a:solidFill>
                  <a:srgbClr val="CC3300"/>
                </a:solidFill>
                <a:latin typeface="Times New Roman" charset="0"/>
                <a:cs typeface="Arial" charset="0"/>
              </a:rPr>
              <a:t> NAO?</a:t>
            </a:r>
            <a:endParaRPr lang="en-US" sz="3200" dirty="0">
              <a:solidFill>
                <a:srgbClr val="CC3300"/>
              </a:solidFill>
              <a:latin typeface="Times New Roman" charset="0"/>
              <a:cs typeface="Arial" charset="0"/>
            </a:endParaRPr>
          </a:p>
        </p:txBody>
      </p:sp>
    </p:spTree>
    <p:extLst>
      <p:ext uri="{BB962C8B-B14F-4D97-AF65-F5344CB8AC3E}">
        <p14:creationId xmlns:p14="http://schemas.microsoft.com/office/powerpoint/2010/main" val="172745149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34820" b="18537"/>
          <a:stretch/>
        </p:blipFill>
        <p:spPr>
          <a:xfrm>
            <a:off x="0" y="1988847"/>
            <a:ext cx="9144000" cy="3179981"/>
          </a:xfrm>
          <a:prstGeom prst="rect">
            <a:avLst/>
          </a:prstGeom>
        </p:spPr>
      </p:pic>
      <p:sp>
        <p:nvSpPr>
          <p:cNvPr id="3" name="CasellaDiTesto 2"/>
          <p:cNvSpPr txBox="1"/>
          <p:nvPr/>
        </p:nvSpPr>
        <p:spPr>
          <a:xfrm>
            <a:off x="38542" y="161365"/>
            <a:ext cx="9141973" cy="1323439"/>
          </a:xfrm>
          <a:prstGeom prst="rect">
            <a:avLst/>
          </a:prstGeom>
          <a:noFill/>
        </p:spPr>
        <p:txBody>
          <a:bodyPr wrap="square" rtlCol="0">
            <a:spAutoFit/>
          </a:bodyPr>
          <a:lstStyle/>
          <a:p>
            <a:pPr algn="ctr"/>
            <a:r>
              <a:rPr lang="it-IT" sz="3200" dirty="0" err="1" smtClean="0">
                <a:solidFill>
                  <a:srgbClr val="000000"/>
                </a:solidFill>
                <a:latin typeface="Times New Roman"/>
                <a:cs typeface="Times New Roman"/>
              </a:rPr>
              <a:t>Aspirin</a:t>
            </a:r>
            <a:r>
              <a:rPr lang="it-IT" sz="3200" dirty="0" smtClean="0">
                <a:solidFill>
                  <a:srgbClr val="000000"/>
                </a:solidFill>
                <a:latin typeface="Times New Roman"/>
                <a:cs typeface="Times New Roman"/>
              </a:rPr>
              <a:t> </a:t>
            </a:r>
            <a:r>
              <a:rPr lang="it-IT" sz="3200" dirty="0" err="1" smtClean="0">
                <a:solidFill>
                  <a:srgbClr val="000000"/>
                </a:solidFill>
                <a:latin typeface="Times New Roman"/>
                <a:cs typeface="Times New Roman"/>
              </a:rPr>
              <a:t>should</a:t>
            </a:r>
            <a:r>
              <a:rPr lang="it-IT" sz="3200" dirty="0" smtClean="0">
                <a:solidFill>
                  <a:srgbClr val="000000"/>
                </a:solidFill>
                <a:latin typeface="Times New Roman"/>
                <a:cs typeface="Times New Roman"/>
              </a:rPr>
              <a:t> be </a:t>
            </a:r>
            <a:r>
              <a:rPr lang="it-IT" sz="3200" dirty="0" err="1" smtClean="0">
                <a:solidFill>
                  <a:srgbClr val="000000"/>
                </a:solidFill>
                <a:latin typeface="Times New Roman"/>
                <a:cs typeface="Times New Roman"/>
              </a:rPr>
              <a:t>history</a:t>
            </a:r>
            <a:r>
              <a:rPr lang="it-IT" sz="3200" dirty="0" smtClean="0">
                <a:solidFill>
                  <a:srgbClr val="000000"/>
                </a:solidFill>
                <a:latin typeface="Times New Roman"/>
                <a:cs typeface="Times New Roman"/>
              </a:rPr>
              <a:t>… </a:t>
            </a:r>
          </a:p>
          <a:p>
            <a:pPr algn="ctr"/>
            <a:r>
              <a:rPr lang="it-IT" sz="2800" dirty="0" err="1" smtClean="0">
                <a:solidFill>
                  <a:srgbClr val="000000"/>
                </a:solidFill>
                <a:latin typeface="Times New Roman"/>
                <a:cs typeface="Times New Roman"/>
              </a:rPr>
              <a:t>Higher-risk</a:t>
            </a:r>
            <a:r>
              <a:rPr lang="it-IT" sz="2800" dirty="0" smtClean="0">
                <a:solidFill>
                  <a:srgbClr val="000000"/>
                </a:solidFill>
                <a:latin typeface="Times New Roman"/>
                <a:cs typeface="Times New Roman"/>
              </a:rPr>
              <a:t> and </a:t>
            </a:r>
            <a:r>
              <a:rPr lang="it-IT" sz="2800" dirty="0" err="1" smtClean="0">
                <a:solidFill>
                  <a:srgbClr val="000000"/>
                </a:solidFill>
                <a:latin typeface="Times New Roman"/>
                <a:cs typeface="Times New Roman"/>
              </a:rPr>
              <a:t>older</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patients</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often</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still</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get</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aspirin</a:t>
            </a:r>
            <a:r>
              <a:rPr lang="it-IT" sz="2800" dirty="0" smtClean="0">
                <a:solidFill>
                  <a:srgbClr val="000000"/>
                </a:solidFill>
                <a:latin typeface="Times New Roman"/>
                <a:cs typeface="Times New Roman"/>
              </a:rPr>
              <a:t> </a:t>
            </a:r>
          </a:p>
          <a:p>
            <a:pPr algn="ctr"/>
            <a:r>
              <a:rPr lang="it-IT" dirty="0" smtClean="0">
                <a:solidFill>
                  <a:srgbClr val="000000"/>
                </a:solidFill>
                <a:latin typeface="Times New Roman"/>
                <a:cs typeface="Times New Roman"/>
              </a:rPr>
              <a:t>(The </a:t>
            </a:r>
            <a:r>
              <a:rPr lang="it-IT" dirty="0" err="1" smtClean="0">
                <a:solidFill>
                  <a:srgbClr val="000000"/>
                </a:solidFill>
                <a:latin typeface="Times New Roman"/>
                <a:cs typeface="Times New Roman"/>
              </a:rPr>
              <a:t>Swedish</a:t>
            </a:r>
            <a:r>
              <a:rPr lang="it-IT" dirty="0" smtClean="0">
                <a:solidFill>
                  <a:srgbClr val="000000"/>
                </a:solidFill>
                <a:latin typeface="Times New Roman"/>
                <a:cs typeface="Times New Roman"/>
              </a:rPr>
              <a:t> AF </a:t>
            </a:r>
            <a:r>
              <a:rPr lang="it-IT" dirty="0" err="1" smtClean="0">
                <a:solidFill>
                  <a:srgbClr val="000000"/>
                </a:solidFill>
                <a:latin typeface="Times New Roman"/>
                <a:cs typeface="Times New Roman"/>
              </a:rPr>
              <a:t>Cohort</a:t>
            </a:r>
            <a:r>
              <a:rPr lang="it-IT" dirty="0" smtClean="0">
                <a:solidFill>
                  <a:srgbClr val="000000"/>
                </a:solidFill>
                <a:latin typeface="Times New Roman"/>
                <a:cs typeface="Times New Roman"/>
              </a:rPr>
              <a:t> </a:t>
            </a:r>
            <a:r>
              <a:rPr lang="it-IT" dirty="0" err="1" smtClean="0">
                <a:solidFill>
                  <a:srgbClr val="000000"/>
                </a:solidFill>
                <a:latin typeface="Times New Roman"/>
                <a:cs typeface="Times New Roman"/>
              </a:rPr>
              <a:t>Study</a:t>
            </a:r>
            <a:r>
              <a:rPr lang="it-IT" dirty="0" smtClean="0">
                <a:solidFill>
                  <a:srgbClr val="000000"/>
                </a:solidFill>
                <a:latin typeface="Times New Roman"/>
                <a:cs typeface="Times New Roman"/>
              </a:rPr>
              <a:t>, n=307, 803)</a:t>
            </a:r>
            <a:endParaRPr lang="it-IT" dirty="0">
              <a:solidFill>
                <a:srgbClr val="000000"/>
              </a:solidFill>
              <a:latin typeface="Times New Roman"/>
              <a:cs typeface="Times New Roman"/>
            </a:endParaRPr>
          </a:p>
        </p:txBody>
      </p:sp>
      <p:sp>
        <p:nvSpPr>
          <p:cNvPr id="4" name="CasellaDiTesto 3"/>
          <p:cNvSpPr txBox="1"/>
          <p:nvPr/>
        </p:nvSpPr>
        <p:spPr>
          <a:xfrm>
            <a:off x="4613518" y="6053226"/>
            <a:ext cx="4422981" cy="400110"/>
          </a:xfrm>
          <a:prstGeom prst="rect">
            <a:avLst/>
          </a:prstGeom>
          <a:noFill/>
        </p:spPr>
        <p:txBody>
          <a:bodyPr wrap="square" rtlCol="0">
            <a:spAutoFit/>
          </a:bodyPr>
          <a:lstStyle/>
          <a:p>
            <a:pPr algn="ctr"/>
            <a:r>
              <a:rPr lang="it-IT" dirty="0" err="1" smtClean="0">
                <a:solidFill>
                  <a:srgbClr val="000000"/>
                </a:solidFill>
                <a:latin typeface="Times New Roman"/>
                <a:cs typeface="Times New Roman"/>
              </a:rPr>
              <a:t>Friberg</a:t>
            </a:r>
            <a:r>
              <a:rPr lang="it-IT" dirty="0" smtClean="0">
                <a:solidFill>
                  <a:srgbClr val="000000"/>
                </a:solidFill>
                <a:latin typeface="Times New Roman"/>
                <a:cs typeface="Times New Roman"/>
              </a:rPr>
              <a:t>, </a:t>
            </a:r>
            <a:r>
              <a:rPr lang="it-IT" dirty="0" err="1" smtClean="0">
                <a:solidFill>
                  <a:srgbClr val="000000"/>
                </a:solidFill>
                <a:latin typeface="Times New Roman"/>
                <a:cs typeface="Times New Roman"/>
              </a:rPr>
              <a:t>Bergfeldt</a:t>
            </a:r>
            <a:r>
              <a:rPr lang="it-IT" dirty="0" smtClean="0">
                <a:solidFill>
                  <a:srgbClr val="000000"/>
                </a:solidFill>
                <a:latin typeface="Times New Roman"/>
                <a:cs typeface="Times New Roman"/>
              </a:rPr>
              <a:t>, J </a:t>
            </a:r>
            <a:r>
              <a:rPr lang="it-IT" dirty="0" err="1" smtClean="0">
                <a:solidFill>
                  <a:srgbClr val="000000"/>
                </a:solidFill>
                <a:latin typeface="Times New Roman"/>
                <a:cs typeface="Times New Roman"/>
              </a:rPr>
              <a:t>Intern</a:t>
            </a:r>
            <a:r>
              <a:rPr lang="it-IT" dirty="0" smtClean="0">
                <a:solidFill>
                  <a:srgbClr val="000000"/>
                </a:solidFill>
                <a:latin typeface="Times New Roman"/>
                <a:cs typeface="Times New Roman"/>
              </a:rPr>
              <a:t> </a:t>
            </a:r>
            <a:r>
              <a:rPr lang="it-IT" dirty="0" err="1" smtClean="0">
                <a:solidFill>
                  <a:srgbClr val="000000"/>
                </a:solidFill>
                <a:latin typeface="Times New Roman"/>
                <a:cs typeface="Times New Roman"/>
              </a:rPr>
              <a:t>Med</a:t>
            </a:r>
            <a:r>
              <a:rPr lang="it-IT" dirty="0" smtClean="0">
                <a:solidFill>
                  <a:srgbClr val="000000"/>
                </a:solidFill>
                <a:latin typeface="Times New Roman"/>
                <a:cs typeface="Times New Roman"/>
              </a:rPr>
              <a:t> 2013</a:t>
            </a:r>
            <a:endParaRPr lang="it-IT" dirty="0">
              <a:solidFill>
                <a:srgbClr val="000000"/>
              </a:solidFill>
              <a:latin typeface="Times New Roman"/>
              <a:cs typeface="Times New Roman"/>
            </a:endParaRPr>
          </a:p>
        </p:txBody>
      </p:sp>
    </p:spTree>
    <p:extLst>
      <p:ext uri="{BB962C8B-B14F-4D97-AF65-F5344CB8AC3E}">
        <p14:creationId xmlns:p14="http://schemas.microsoft.com/office/powerpoint/2010/main" val="58572961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0" y="985341"/>
            <a:ext cx="9144000" cy="5107963"/>
          </a:xfrm>
          <a:prstGeom prst="rect">
            <a:avLst/>
          </a:prstGeom>
        </p:spPr>
      </p:pic>
      <p:sp>
        <p:nvSpPr>
          <p:cNvPr id="7" name="CasellaDiTesto 6"/>
          <p:cNvSpPr txBox="1"/>
          <p:nvPr/>
        </p:nvSpPr>
        <p:spPr>
          <a:xfrm>
            <a:off x="6228184" y="6463040"/>
            <a:ext cx="2880320" cy="369332"/>
          </a:xfrm>
          <a:prstGeom prst="rect">
            <a:avLst/>
          </a:prstGeom>
          <a:noFill/>
        </p:spPr>
        <p:txBody>
          <a:bodyPr wrap="square" rtlCol="0">
            <a:spAutoFit/>
          </a:bodyPr>
          <a:lstStyle/>
          <a:p>
            <a:pPr algn="ctr"/>
            <a:r>
              <a:rPr lang="it-IT" sz="1800" dirty="0" smtClean="0">
                <a:latin typeface="Times New Roman"/>
                <a:cs typeface="Times New Roman"/>
              </a:rPr>
              <a:t>Lancet 2014; 383: 955-62</a:t>
            </a:r>
            <a:endParaRPr lang="it-IT" sz="1800" dirty="0">
              <a:latin typeface="Times New Roman"/>
              <a:cs typeface="Times New Roman"/>
            </a:endParaRPr>
          </a:p>
        </p:txBody>
      </p:sp>
      <p:sp>
        <p:nvSpPr>
          <p:cNvPr id="6" name="CasellaDiTesto 5"/>
          <p:cNvSpPr txBox="1"/>
          <p:nvPr/>
        </p:nvSpPr>
        <p:spPr>
          <a:xfrm>
            <a:off x="35496" y="-27384"/>
            <a:ext cx="9141973" cy="830997"/>
          </a:xfrm>
          <a:prstGeom prst="rect">
            <a:avLst/>
          </a:prstGeom>
          <a:noFill/>
        </p:spPr>
        <p:txBody>
          <a:bodyPr wrap="square" rtlCol="0">
            <a:spAutoFit/>
          </a:bodyPr>
          <a:lstStyle/>
          <a:p>
            <a:pPr algn="ctr"/>
            <a:r>
              <a:rPr lang="en-US" sz="2400" dirty="0" smtClean="0">
                <a:solidFill>
                  <a:srgbClr val="000000"/>
                </a:solidFill>
                <a:latin typeface="Times New Roman"/>
                <a:cs typeface="Times New Roman"/>
              </a:rPr>
              <a:t>A meta-analysis of </a:t>
            </a:r>
            <a:r>
              <a:rPr lang="en-US" sz="2400" dirty="0" err="1" smtClean="0">
                <a:solidFill>
                  <a:srgbClr val="000000"/>
                </a:solidFill>
                <a:latin typeface="Times New Roman"/>
                <a:cs typeface="Times New Roman"/>
              </a:rPr>
              <a:t>randomised</a:t>
            </a:r>
            <a:r>
              <a:rPr lang="en-US" sz="2400" dirty="0" smtClean="0">
                <a:solidFill>
                  <a:srgbClr val="000000"/>
                </a:solidFill>
                <a:latin typeface="Times New Roman"/>
                <a:cs typeface="Times New Roman"/>
              </a:rPr>
              <a:t> trials:</a:t>
            </a:r>
          </a:p>
          <a:p>
            <a:pPr algn="ctr"/>
            <a:r>
              <a:rPr lang="it-IT" sz="2400" dirty="0" err="1" smtClean="0">
                <a:solidFill>
                  <a:srgbClr val="000000"/>
                </a:solidFill>
                <a:latin typeface="Times New Roman"/>
                <a:cs typeface="Times New Roman"/>
              </a:rPr>
              <a:t>S</a:t>
            </a:r>
            <a:r>
              <a:rPr lang="en-US" sz="2400" dirty="0" err="1" smtClean="0">
                <a:solidFill>
                  <a:srgbClr val="000000"/>
                </a:solidFill>
                <a:latin typeface="Times New Roman"/>
                <a:cs typeface="Times New Roman"/>
              </a:rPr>
              <a:t>troke</a:t>
            </a:r>
            <a:r>
              <a:rPr lang="en-US" sz="2400" dirty="0" smtClean="0">
                <a:solidFill>
                  <a:srgbClr val="000000"/>
                </a:solidFill>
                <a:latin typeface="Times New Roman"/>
                <a:cs typeface="Times New Roman"/>
              </a:rPr>
              <a:t> or systemic embolic events in subgroups</a:t>
            </a:r>
            <a:endParaRPr lang="it-IT" sz="2400" dirty="0">
              <a:solidFill>
                <a:srgbClr val="000000"/>
              </a:solidFill>
              <a:latin typeface="Times New Roman"/>
              <a:cs typeface="Times New Roman"/>
            </a:endParaRPr>
          </a:p>
        </p:txBody>
      </p:sp>
    </p:spTree>
    <p:extLst>
      <p:ext uri="{BB962C8B-B14F-4D97-AF65-F5344CB8AC3E}">
        <p14:creationId xmlns:p14="http://schemas.microsoft.com/office/powerpoint/2010/main" val="163812314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l="21112" t="19048" r="18743" b="52799"/>
          <a:stretch/>
        </p:blipFill>
        <p:spPr>
          <a:xfrm>
            <a:off x="1921566" y="1052737"/>
            <a:ext cx="5499653" cy="1902498"/>
          </a:xfrm>
          <a:prstGeom prst="rect">
            <a:avLst/>
          </a:prstGeom>
        </p:spPr>
      </p:pic>
      <p:sp>
        <p:nvSpPr>
          <p:cNvPr id="3" name="CasellaDiTesto 2"/>
          <p:cNvSpPr txBox="1"/>
          <p:nvPr/>
        </p:nvSpPr>
        <p:spPr>
          <a:xfrm>
            <a:off x="38542" y="161349"/>
            <a:ext cx="9141973" cy="584775"/>
          </a:xfrm>
          <a:prstGeom prst="rect">
            <a:avLst/>
          </a:prstGeom>
          <a:noFill/>
        </p:spPr>
        <p:txBody>
          <a:bodyPr wrap="square" rtlCol="0">
            <a:spAutoFit/>
          </a:bodyPr>
          <a:lstStyle/>
          <a:p>
            <a:pPr algn="ctr"/>
            <a:r>
              <a:rPr lang="it-IT" sz="3200" dirty="0" err="1" smtClean="0">
                <a:solidFill>
                  <a:srgbClr val="000000"/>
                </a:solidFill>
                <a:latin typeface="Times New Roman"/>
                <a:cs typeface="Times New Roman"/>
              </a:rPr>
              <a:t>Aspirin</a:t>
            </a:r>
            <a:r>
              <a:rPr lang="it-IT" sz="3200" dirty="0" smtClean="0">
                <a:solidFill>
                  <a:srgbClr val="000000"/>
                </a:solidFill>
                <a:latin typeface="Times New Roman"/>
                <a:cs typeface="Times New Roman"/>
              </a:rPr>
              <a:t> </a:t>
            </a:r>
            <a:r>
              <a:rPr lang="it-IT" sz="3200" dirty="0" err="1" smtClean="0">
                <a:solidFill>
                  <a:srgbClr val="000000"/>
                </a:solidFill>
                <a:latin typeface="Times New Roman"/>
                <a:cs typeface="Times New Roman"/>
              </a:rPr>
              <a:t>should</a:t>
            </a:r>
            <a:r>
              <a:rPr lang="it-IT" sz="3200" dirty="0" smtClean="0">
                <a:solidFill>
                  <a:srgbClr val="000000"/>
                </a:solidFill>
                <a:latin typeface="Times New Roman"/>
                <a:cs typeface="Times New Roman"/>
              </a:rPr>
              <a:t> be </a:t>
            </a:r>
            <a:r>
              <a:rPr lang="it-IT" sz="3200" dirty="0" err="1" smtClean="0">
                <a:solidFill>
                  <a:srgbClr val="000000"/>
                </a:solidFill>
                <a:latin typeface="Times New Roman"/>
                <a:cs typeface="Times New Roman"/>
              </a:rPr>
              <a:t>history</a:t>
            </a:r>
            <a:r>
              <a:rPr lang="it-IT" sz="3200" dirty="0" smtClean="0">
                <a:solidFill>
                  <a:srgbClr val="000000"/>
                </a:solidFill>
                <a:latin typeface="Times New Roman"/>
                <a:cs typeface="Times New Roman"/>
              </a:rPr>
              <a:t>… </a:t>
            </a:r>
          </a:p>
        </p:txBody>
      </p:sp>
      <p:sp>
        <p:nvSpPr>
          <p:cNvPr id="6" name="CasellaDiTesto 5"/>
          <p:cNvSpPr txBox="1"/>
          <p:nvPr/>
        </p:nvSpPr>
        <p:spPr>
          <a:xfrm>
            <a:off x="107504" y="3140968"/>
            <a:ext cx="9145016" cy="2569934"/>
          </a:xfrm>
          <a:prstGeom prst="rect">
            <a:avLst/>
          </a:prstGeom>
          <a:noFill/>
        </p:spPr>
        <p:txBody>
          <a:bodyPr wrap="square" rtlCol="0">
            <a:spAutoFit/>
          </a:bodyPr>
          <a:lstStyle/>
          <a:p>
            <a:pPr marL="342900" indent="-342900">
              <a:buFont typeface="Arial" pitchFamily="34" charset="0"/>
              <a:buChar char="•"/>
            </a:pPr>
            <a:r>
              <a:rPr lang="it-IT" sz="2300" dirty="0" err="1" smtClean="0">
                <a:latin typeface="Times New Roman"/>
                <a:cs typeface="Times New Roman"/>
              </a:rPr>
              <a:t>All</a:t>
            </a:r>
            <a:r>
              <a:rPr lang="it-IT" sz="2300" dirty="0" smtClean="0">
                <a:latin typeface="Times New Roman"/>
                <a:cs typeface="Times New Roman"/>
              </a:rPr>
              <a:t> </a:t>
            </a:r>
            <a:r>
              <a:rPr lang="it-IT" sz="2300" dirty="0" err="1" smtClean="0">
                <a:latin typeface="Times New Roman"/>
                <a:cs typeface="Times New Roman"/>
              </a:rPr>
              <a:t>individual</a:t>
            </a:r>
            <a:r>
              <a:rPr lang="it-IT" sz="2300" dirty="0" smtClean="0">
                <a:latin typeface="Times New Roman"/>
                <a:cs typeface="Times New Roman"/>
              </a:rPr>
              <a:t> with AF diagnosi in </a:t>
            </a:r>
            <a:r>
              <a:rPr lang="it-IT" sz="2300" dirty="0" err="1" smtClean="0">
                <a:latin typeface="Times New Roman"/>
                <a:cs typeface="Times New Roman"/>
              </a:rPr>
              <a:t>Swedish</a:t>
            </a:r>
            <a:r>
              <a:rPr lang="it-IT" sz="2300" dirty="0" smtClean="0">
                <a:latin typeface="Times New Roman"/>
                <a:cs typeface="Times New Roman"/>
              </a:rPr>
              <a:t> </a:t>
            </a:r>
            <a:r>
              <a:rPr lang="it-IT" sz="2300" dirty="0" err="1" smtClean="0">
                <a:latin typeface="Times New Roman"/>
                <a:cs typeface="Times New Roman"/>
              </a:rPr>
              <a:t>Patient</a:t>
            </a:r>
            <a:r>
              <a:rPr lang="it-IT" sz="2300" dirty="0" smtClean="0">
                <a:latin typeface="Times New Roman"/>
                <a:cs typeface="Times New Roman"/>
              </a:rPr>
              <a:t> </a:t>
            </a:r>
            <a:r>
              <a:rPr lang="it-IT" sz="2300" dirty="0" err="1" smtClean="0">
                <a:latin typeface="Times New Roman"/>
                <a:cs typeface="Times New Roman"/>
              </a:rPr>
              <a:t>Registry</a:t>
            </a:r>
            <a:r>
              <a:rPr lang="it-IT" sz="2300" dirty="0" smtClean="0">
                <a:latin typeface="Times New Roman"/>
                <a:cs typeface="Times New Roman"/>
              </a:rPr>
              <a:t> 2005-2008 </a:t>
            </a:r>
          </a:p>
          <a:p>
            <a:pPr marL="342900" indent="-342900">
              <a:buFont typeface="Arial" pitchFamily="34" charset="0"/>
              <a:buChar char="•"/>
            </a:pPr>
            <a:r>
              <a:rPr lang="it-IT" sz="2300" dirty="0" smtClean="0">
                <a:latin typeface="Times New Roman"/>
                <a:cs typeface="Times New Roman"/>
              </a:rPr>
              <a:t>Cross-</a:t>
            </a:r>
            <a:r>
              <a:rPr lang="it-IT" sz="2300" dirty="0" err="1" smtClean="0">
                <a:latin typeface="Times New Roman"/>
                <a:cs typeface="Times New Roman"/>
              </a:rPr>
              <a:t>matched</a:t>
            </a:r>
            <a:r>
              <a:rPr lang="it-IT" sz="2300" dirty="0" smtClean="0">
                <a:latin typeface="Times New Roman"/>
                <a:cs typeface="Times New Roman"/>
              </a:rPr>
              <a:t> with the </a:t>
            </a:r>
            <a:r>
              <a:rPr lang="it-IT" sz="2300" dirty="0" err="1" smtClean="0">
                <a:latin typeface="Times New Roman"/>
                <a:cs typeface="Times New Roman"/>
              </a:rPr>
              <a:t>Dispensed</a:t>
            </a:r>
            <a:r>
              <a:rPr lang="it-IT" sz="2300" dirty="0" smtClean="0">
                <a:latin typeface="Times New Roman"/>
                <a:cs typeface="Times New Roman"/>
              </a:rPr>
              <a:t> </a:t>
            </a:r>
            <a:r>
              <a:rPr lang="it-IT" sz="2300" dirty="0" err="1" smtClean="0">
                <a:latin typeface="Times New Roman"/>
                <a:cs typeface="Times New Roman"/>
              </a:rPr>
              <a:t>Drug</a:t>
            </a:r>
            <a:r>
              <a:rPr lang="it-IT" sz="2300" dirty="0" smtClean="0">
                <a:latin typeface="Times New Roman"/>
                <a:cs typeface="Times New Roman"/>
              </a:rPr>
              <a:t> database</a:t>
            </a:r>
          </a:p>
          <a:p>
            <a:pPr marL="342900" indent="-342900">
              <a:buFont typeface="Arial" pitchFamily="34" charset="0"/>
              <a:buChar char="•"/>
            </a:pPr>
            <a:endParaRPr lang="it-IT" sz="2300" dirty="0" smtClean="0">
              <a:latin typeface="Times New Roman"/>
              <a:cs typeface="Times New Roman"/>
            </a:endParaRPr>
          </a:p>
          <a:p>
            <a:pPr marL="342900" indent="-342900">
              <a:buFont typeface="Arial" pitchFamily="34" charset="0"/>
              <a:buChar char="•"/>
            </a:pPr>
            <a:r>
              <a:rPr lang="it-IT" sz="2300" dirty="0" smtClean="0">
                <a:latin typeface="Times New Roman"/>
                <a:cs typeface="Times New Roman"/>
              </a:rPr>
              <a:t>58,671 with ASA </a:t>
            </a:r>
            <a:r>
              <a:rPr lang="it-IT" sz="2300" dirty="0" err="1" smtClean="0">
                <a:latin typeface="Times New Roman"/>
                <a:cs typeface="Times New Roman"/>
              </a:rPr>
              <a:t>as</a:t>
            </a:r>
            <a:r>
              <a:rPr lang="it-IT" sz="2300" dirty="0" smtClean="0">
                <a:latin typeface="Times New Roman"/>
                <a:cs typeface="Times New Roman"/>
              </a:rPr>
              <a:t> </a:t>
            </a:r>
            <a:r>
              <a:rPr lang="it-IT" sz="2300" dirty="0" err="1" smtClean="0">
                <a:latin typeface="Times New Roman"/>
                <a:cs typeface="Times New Roman"/>
              </a:rPr>
              <a:t>monotherapy</a:t>
            </a:r>
            <a:endParaRPr lang="it-IT" sz="2300" dirty="0" smtClean="0">
              <a:latin typeface="Times New Roman"/>
              <a:cs typeface="Times New Roman"/>
            </a:endParaRPr>
          </a:p>
          <a:p>
            <a:pPr marL="342900" indent="-342900">
              <a:buFont typeface="Arial" pitchFamily="34" charset="0"/>
              <a:buChar char="•"/>
            </a:pPr>
            <a:r>
              <a:rPr lang="it-IT" sz="2300" dirty="0" smtClean="0">
                <a:latin typeface="Times New Roman"/>
                <a:cs typeface="Times New Roman"/>
              </a:rPr>
              <a:t>56,514 </a:t>
            </a:r>
            <a:r>
              <a:rPr lang="it-IT" sz="2300" dirty="0" err="1" smtClean="0">
                <a:latin typeface="Times New Roman"/>
                <a:cs typeface="Times New Roman"/>
              </a:rPr>
              <a:t>without</a:t>
            </a:r>
            <a:r>
              <a:rPr lang="it-IT" sz="2300" dirty="0" smtClean="0">
                <a:latin typeface="Times New Roman"/>
                <a:cs typeface="Times New Roman"/>
              </a:rPr>
              <a:t> </a:t>
            </a:r>
            <a:r>
              <a:rPr lang="it-IT" sz="2300" dirty="0" err="1" smtClean="0">
                <a:latin typeface="Times New Roman"/>
                <a:cs typeface="Times New Roman"/>
              </a:rPr>
              <a:t>any</a:t>
            </a:r>
            <a:r>
              <a:rPr lang="it-IT" sz="2300" dirty="0" smtClean="0">
                <a:latin typeface="Times New Roman"/>
                <a:cs typeface="Times New Roman"/>
              </a:rPr>
              <a:t> </a:t>
            </a:r>
            <a:r>
              <a:rPr lang="it-IT" sz="2300" dirty="0" err="1" smtClean="0">
                <a:latin typeface="Times New Roman"/>
                <a:cs typeface="Times New Roman"/>
              </a:rPr>
              <a:t>antithrombotic</a:t>
            </a:r>
            <a:r>
              <a:rPr lang="it-IT" sz="2300" dirty="0" smtClean="0">
                <a:latin typeface="Times New Roman"/>
                <a:cs typeface="Times New Roman"/>
              </a:rPr>
              <a:t> treatment</a:t>
            </a:r>
          </a:p>
          <a:p>
            <a:pPr marL="342900" indent="-342900">
              <a:buFont typeface="Arial" pitchFamily="34" charset="0"/>
              <a:buChar char="•"/>
            </a:pPr>
            <a:endParaRPr lang="it-IT" sz="2300" dirty="0">
              <a:latin typeface="Times New Roman"/>
              <a:cs typeface="Times New Roman"/>
            </a:endParaRPr>
          </a:p>
          <a:p>
            <a:pPr marL="342900" indent="-342900">
              <a:buFont typeface="Arial" pitchFamily="34" charset="0"/>
              <a:buChar char="•"/>
            </a:pPr>
            <a:r>
              <a:rPr lang="it-IT" sz="2300" dirty="0" err="1" smtClean="0">
                <a:latin typeface="Times New Roman"/>
                <a:cs typeface="Times New Roman"/>
              </a:rPr>
              <a:t>Mean</a:t>
            </a:r>
            <a:r>
              <a:rPr lang="it-IT" sz="2300" dirty="0" smtClean="0">
                <a:latin typeface="Times New Roman"/>
                <a:cs typeface="Times New Roman"/>
              </a:rPr>
              <a:t> follow-up 1,5 </a:t>
            </a:r>
            <a:r>
              <a:rPr lang="it-IT" sz="2300" dirty="0" err="1" smtClean="0">
                <a:latin typeface="Times New Roman"/>
                <a:cs typeface="Times New Roman"/>
              </a:rPr>
              <a:t>years</a:t>
            </a:r>
            <a:endParaRPr lang="it-IT" sz="2300" dirty="0">
              <a:latin typeface="Times New Roman"/>
              <a:cs typeface="Times New Roman"/>
            </a:endParaRPr>
          </a:p>
        </p:txBody>
      </p:sp>
      <p:sp>
        <p:nvSpPr>
          <p:cNvPr id="7" name="CasellaDiTesto 6"/>
          <p:cNvSpPr txBox="1"/>
          <p:nvPr/>
        </p:nvSpPr>
        <p:spPr>
          <a:xfrm>
            <a:off x="4757534" y="6366280"/>
            <a:ext cx="4422981" cy="400110"/>
          </a:xfrm>
          <a:prstGeom prst="rect">
            <a:avLst/>
          </a:prstGeom>
          <a:noFill/>
        </p:spPr>
        <p:txBody>
          <a:bodyPr wrap="square" rtlCol="0">
            <a:spAutoFit/>
          </a:bodyPr>
          <a:lstStyle/>
          <a:p>
            <a:pPr algn="ctr"/>
            <a:r>
              <a:rPr lang="it-IT" dirty="0" err="1" smtClean="0">
                <a:latin typeface="Times New Roman"/>
                <a:cs typeface="Times New Roman"/>
              </a:rPr>
              <a:t>Sjalander</a:t>
            </a:r>
            <a:r>
              <a:rPr lang="it-IT" dirty="0" smtClean="0">
                <a:latin typeface="Times New Roman"/>
                <a:cs typeface="Times New Roman"/>
              </a:rPr>
              <a:t> et al. </a:t>
            </a:r>
            <a:r>
              <a:rPr lang="it-IT" dirty="0" err="1" smtClean="0">
                <a:latin typeface="Times New Roman"/>
                <a:cs typeface="Times New Roman"/>
              </a:rPr>
              <a:t>Europace</a:t>
            </a:r>
            <a:r>
              <a:rPr lang="it-IT" dirty="0" smtClean="0">
                <a:latin typeface="Times New Roman"/>
                <a:cs typeface="Times New Roman"/>
              </a:rPr>
              <a:t> 2014</a:t>
            </a:r>
            <a:endParaRPr lang="it-IT" dirty="0">
              <a:latin typeface="Times New Roman"/>
              <a:cs typeface="Times New Roman"/>
            </a:endParaRPr>
          </a:p>
        </p:txBody>
      </p:sp>
    </p:spTree>
    <p:extLst>
      <p:ext uri="{BB962C8B-B14F-4D97-AF65-F5344CB8AC3E}">
        <p14:creationId xmlns:p14="http://schemas.microsoft.com/office/powerpoint/2010/main" val="261716657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2842"/>
          <a:stretch/>
        </p:blipFill>
        <p:spPr>
          <a:xfrm>
            <a:off x="35496" y="1412782"/>
            <a:ext cx="9144000" cy="4864681"/>
          </a:xfrm>
          <a:prstGeom prst="rect">
            <a:avLst/>
          </a:prstGeom>
        </p:spPr>
      </p:pic>
      <p:sp>
        <p:nvSpPr>
          <p:cNvPr id="4" name="CasellaDiTesto 3"/>
          <p:cNvSpPr txBox="1"/>
          <p:nvPr/>
        </p:nvSpPr>
        <p:spPr>
          <a:xfrm>
            <a:off x="4542454" y="6366280"/>
            <a:ext cx="4422981" cy="400110"/>
          </a:xfrm>
          <a:prstGeom prst="rect">
            <a:avLst/>
          </a:prstGeom>
          <a:noFill/>
        </p:spPr>
        <p:txBody>
          <a:bodyPr wrap="square" rtlCol="0">
            <a:spAutoFit/>
          </a:bodyPr>
          <a:lstStyle/>
          <a:p>
            <a:pPr algn="ctr"/>
            <a:r>
              <a:rPr lang="it-IT" dirty="0" smtClean="0">
                <a:latin typeface="Times New Roman"/>
                <a:cs typeface="Times New Roman"/>
              </a:rPr>
              <a:t>N </a:t>
            </a:r>
            <a:r>
              <a:rPr lang="it-IT" dirty="0" err="1" smtClean="0">
                <a:latin typeface="Times New Roman"/>
                <a:cs typeface="Times New Roman"/>
              </a:rPr>
              <a:t>Engl</a:t>
            </a:r>
            <a:r>
              <a:rPr lang="it-IT" dirty="0" smtClean="0">
                <a:latin typeface="Times New Roman"/>
                <a:cs typeface="Times New Roman"/>
              </a:rPr>
              <a:t> J </a:t>
            </a:r>
            <a:r>
              <a:rPr lang="it-IT" dirty="0" err="1" smtClean="0">
                <a:latin typeface="Times New Roman"/>
                <a:cs typeface="Times New Roman"/>
              </a:rPr>
              <a:t>Med</a:t>
            </a:r>
            <a:r>
              <a:rPr lang="it-IT" dirty="0" smtClean="0">
                <a:latin typeface="Times New Roman"/>
                <a:cs typeface="Times New Roman"/>
              </a:rPr>
              <a:t> 2001 345:1444-51.</a:t>
            </a:r>
            <a:endParaRPr lang="it-IT" dirty="0">
              <a:latin typeface="Times New Roman"/>
              <a:cs typeface="Times New Roman"/>
            </a:endParaRPr>
          </a:p>
        </p:txBody>
      </p:sp>
      <p:sp>
        <p:nvSpPr>
          <p:cNvPr id="5" name="CasellaDiTesto 4"/>
          <p:cNvSpPr txBox="1"/>
          <p:nvPr/>
        </p:nvSpPr>
        <p:spPr>
          <a:xfrm>
            <a:off x="755576" y="260668"/>
            <a:ext cx="7632848" cy="830997"/>
          </a:xfrm>
          <a:prstGeom prst="rect">
            <a:avLst/>
          </a:prstGeom>
          <a:noFill/>
        </p:spPr>
        <p:txBody>
          <a:bodyPr wrap="square" rtlCol="0">
            <a:spAutoFit/>
          </a:bodyPr>
          <a:lstStyle/>
          <a:p>
            <a:pPr algn="ctr"/>
            <a:r>
              <a:rPr lang="it-IT" sz="2400" dirty="0" smtClean="0">
                <a:solidFill>
                  <a:srgbClr val="000000"/>
                </a:solidFill>
                <a:latin typeface="Times New Roman"/>
                <a:cs typeface="Times New Roman"/>
              </a:rPr>
              <a:t>ASA vs </a:t>
            </a:r>
            <a:r>
              <a:rPr lang="it-IT" sz="2400" dirty="0" err="1" smtClean="0">
                <a:solidFill>
                  <a:srgbClr val="000000"/>
                </a:solidFill>
                <a:latin typeface="Times New Roman"/>
                <a:cs typeface="Times New Roman"/>
              </a:rPr>
              <a:t>warfarin</a:t>
            </a:r>
            <a:r>
              <a:rPr lang="it-IT" sz="2400" dirty="0" smtClean="0">
                <a:solidFill>
                  <a:srgbClr val="000000"/>
                </a:solidFill>
                <a:latin typeface="Times New Roman"/>
                <a:cs typeface="Times New Roman"/>
              </a:rPr>
              <a:t>:</a:t>
            </a:r>
          </a:p>
          <a:p>
            <a:pPr algn="ctr"/>
            <a:r>
              <a:rPr lang="it-IT" sz="2400" dirty="0" err="1" smtClean="0">
                <a:solidFill>
                  <a:srgbClr val="000000"/>
                </a:solidFill>
                <a:latin typeface="Times New Roman"/>
                <a:cs typeface="Times New Roman"/>
              </a:rPr>
              <a:t>Adverse</a:t>
            </a:r>
            <a:r>
              <a:rPr lang="it-IT" sz="2400" dirty="0" smtClean="0">
                <a:solidFill>
                  <a:srgbClr val="000000"/>
                </a:solidFill>
                <a:latin typeface="Times New Roman"/>
                <a:cs typeface="Times New Roman"/>
              </a:rPr>
              <a:t> </a:t>
            </a:r>
            <a:r>
              <a:rPr lang="it-IT" sz="2400" dirty="0" err="1" smtClean="0">
                <a:solidFill>
                  <a:srgbClr val="000000"/>
                </a:solidFill>
                <a:latin typeface="Times New Roman"/>
                <a:cs typeface="Times New Roman"/>
              </a:rPr>
              <a:t>Events</a:t>
            </a:r>
            <a:r>
              <a:rPr lang="it-IT" sz="2400" dirty="0" smtClean="0">
                <a:solidFill>
                  <a:srgbClr val="000000"/>
                </a:solidFill>
                <a:latin typeface="Times New Roman"/>
                <a:cs typeface="Times New Roman"/>
              </a:rPr>
              <a:t> </a:t>
            </a:r>
            <a:r>
              <a:rPr lang="it-IT" sz="2400" dirty="0" err="1" smtClean="0">
                <a:solidFill>
                  <a:srgbClr val="000000"/>
                </a:solidFill>
                <a:latin typeface="Times New Roman"/>
                <a:cs typeface="Times New Roman"/>
              </a:rPr>
              <a:t>According</a:t>
            </a:r>
            <a:r>
              <a:rPr lang="it-IT" sz="2400" dirty="0" smtClean="0">
                <a:solidFill>
                  <a:srgbClr val="000000"/>
                </a:solidFill>
                <a:latin typeface="Times New Roman"/>
                <a:cs typeface="Times New Roman"/>
              </a:rPr>
              <a:t> to treatment </a:t>
            </a:r>
            <a:r>
              <a:rPr lang="it-IT" sz="2400" dirty="0" err="1" smtClean="0">
                <a:solidFill>
                  <a:srgbClr val="000000"/>
                </a:solidFill>
                <a:latin typeface="Times New Roman"/>
                <a:cs typeface="Times New Roman"/>
              </a:rPr>
              <a:t>assigment</a:t>
            </a:r>
            <a:r>
              <a:rPr lang="it-IT" sz="2400" dirty="0" smtClean="0">
                <a:solidFill>
                  <a:srgbClr val="000000"/>
                </a:solidFill>
                <a:latin typeface="Times New Roman"/>
                <a:cs typeface="Times New Roman"/>
              </a:rPr>
              <a:t> </a:t>
            </a:r>
            <a:endParaRPr lang="it-IT" sz="2400" dirty="0">
              <a:solidFill>
                <a:srgbClr val="000000"/>
              </a:solidFill>
              <a:latin typeface="Times New Roman"/>
              <a:cs typeface="Times New Roman"/>
            </a:endParaRPr>
          </a:p>
        </p:txBody>
      </p:sp>
    </p:spTree>
    <p:extLst>
      <p:ext uri="{BB962C8B-B14F-4D97-AF65-F5344CB8AC3E}">
        <p14:creationId xmlns:p14="http://schemas.microsoft.com/office/powerpoint/2010/main" val="68462607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16121" b="11080"/>
          <a:stretch/>
        </p:blipFill>
        <p:spPr>
          <a:xfrm>
            <a:off x="484786" y="1242747"/>
            <a:ext cx="8099376" cy="4401835"/>
          </a:xfrm>
          <a:prstGeom prst="rect">
            <a:avLst/>
          </a:prstGeom>
        </p:spPr>
      </p:pic>
      <p:pic>
        <p:nvPicPr>
          <p:cNvPr id="3" name="Immagine 2"/>
          <p:cNvPicPr>
            <a:picLocks noChangeAspect="1"/>
          </p:cNvPicPr>
          <p:nvPr/>
        </p:nvPicPr>
        <p:blipFill rotWithShape="1">
          <a:blip r:embed="rId2"/>
          <a:srcRect l="36992" t="88146" r="2139" b="789"/>
          <a:stretch/>
        </p:blipFill>
        <p:spPr>
          <a:xfrm>
            <a:off x="3210476" y="5834490"/>
            <a:ext cx="5565913" cy="755374"/>
          </a:xfrm>
          <a:prstGeom prst="rect">
            <a:avLst/>
          </a:prstGeom>
        </p:spPr>
      </p:pic>
      <p:sp>
        <p:nvSpPr>
          <p:cNvPr id="4" name="CasellaDiTesto 3"/>
          <p:cNvSpPr txBox="1"/>
          <p:nvPr/>
        </p:nvSpPr>
        <p:spPr>
          <a:xfrm>
            <a:off x="38542" y="116652"/>
            <a:ext cx="9141973" cy="954107"/>
          </a:xfrm>
          <a:prstGeom prst="rect">
            <a:avLst/>
          </a:prstGeom>
          <a:noFill/>
        </p:spPr>
        <p:txBody>
          <a:bodyPr wrap="square" rtlCol="0">
            <a:spAutoFit/>
          </a:bodyPr>
          <a:lstStyle/>
          <a:p>
            <a:pPr algn="ctr"/>
            <a:r>
              <a:rPr lang="en-US" sz="2800" dirty="0" smtClean="0">
                <a:solidFill>
                  <a:srgbClr val="000000"/>
                </a:solidFill>
                <a:latin typeface="Times New Roman"/>
                <a:cs typeface="Times New Roman"/>
              </a:rPr>
              <a:t>The Real Opportunity: With VKA, as Few as 25% of </a:t>
            </a:r>
            <a:r>
              <a:rPr lang="en-US" sz="2800" dirty="0" err="1" smtClean="0">
                <a:solidFill>
                  <a:srgbClr val="000000"/>
                </a:solidFill>
                <a:latin typeface="Times New Roman"/>
                <a:cs typeface="Times New Roman"/>
              </a:rPr>
              <a:t>Patiens</a:t>
            </a:r>
            <a:r>
              <a:rPr lang="en-US" sz="2800" dirty="0" smtClean="0">
                <a:solidFill>
                  <a:srgbClr val="000000"/>
                </a:solidFill>
                <a:latin typeface="Times New Roman"/>
                <a:cs typeface="Times New Roman"/>
              </a:rPr>
              <a:t> with AF Receive Adequate Oral Anticoagulation*</a:t>
            </a:r>
            <a:endParaRPr lang="it-IT" sz="2800" dirty="0">
              <a:solidFill>
                <a:srgbClr val="000000"/>
              </a:solidFill>
              <a:latin typeface="Times New Roman"/>
              <a:cs typeface="Times New Roman"/>
            </a:endParaRPr>
          </a:p>
        </p:txBody>
      </p:sp>
    </p:spTree>
    <p:extLst>
      <p:ext uri="{BB962C8B-B14F-4D97-AF65-F5344CB8AC3E}">
        <p14:creationId xmlns:p14="http://schemas.microsoft.com/office/powerpoint/2010/main" val="4005139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0" y="2298720"/>
            <a:ext cx="9144000" cy="2239483"/>
          </a:xfrm>
          <a:prstGeom prst="rect">
            <a:avLst/>
          </a:prstGeom>
        </p:spPr>
      </p:pic>
      <p:sp>
        <p:nvSpPr>
          <p:cNvPr id="3" name="CasellaDiTesto 2"/>
          <p:cNvSpPr txBox="1"/>
          <p:nvPr/>
        </p:nvSpPr>
        <p:spPr>
          <a:xfrm>
            <a:off x="179512" y="260648"/>
            <a:ext cx="9141973" cy="1384995"/>
          </a:xfrm>
          <a:prstGeom prst="rect">
            <a:avLst/>
          </a:prstGeom>
          <a:noFill/>
        </p:spPr>
        <p:txBody>
          <a:bodyPr wrap="square" rtlCol="0">
            <a:spAutoFit/>
          </a:bodyPr>
          <a:lstStyle/>
          <a:p>
            <a:pPr algn="ctr"/>
            <a:r>
              <a:rPr lang="it-IT" sz="2800" dirty="0" err="1" smtClean="0">
                <a:solidFill>
                  <a:srgbClr val="000000"/>
                </a:solidFill>
                <a:latin typeface="Times New Roman"/>
                <a:cs typeface="Times New Roman"/>
              </a:rPr>
              <a:t>Comparison</a:t>
            </a:r>
            <a:r>
              <a:rPr lang="it-IT" sz="2800" dirty="0" smtClean="0">
                <a:solidFill>
                  <a:srgbClr val="000000"/>
                </a:solidFill>
                <a:latin typeface="Times New Roman"/>
                <a:cs typeface="Times New Roman"/>
              </a:rPr>
              <a:t> of NOAC vs </a:t>
            </a:r>
            <a:r>
              <a:rPr lang="it-IT" sz="2800" dirty="0" err="1" smtClean="0">
                <a:solidFill>
                  <a:srgbClr val="000000"/>
                </a:solidFill>
                <a:latin typeface="Times New Roman"/>
                <a:cs typeface="Times New Roman"/>
              </a:rPr>
              <a:t>warfarin</a:t>
            </a:r>
            <a:r>
              <a:rPr lang="it-IT" sz="2800" dirty="0" smtClean="0">
                <a:solidFill>
                  <a:srgbClr val="000000"/>
                </a:solidFill>
                <a:latin typeface="Times New Roman"/>
                <a:cs typeface="Times New Roman"/>
              </a:rPr>
              <a:t> </a:t>
            </a:r>
          </a:p>
          <a:p>
            <a:pPr algn="ctr"/>
            <a:r>
              <a:rPr lang="it-IT" sz="2800" dirty="0" smtClean="0">
                <a:solidFill>
                  <a:srgbClr val="000000"/>
                </a:solidFill>
                <a:latin typeface="Times New Roman"/>
                <a:cs typeface="Times New Roman"/>
              </a:rPr>
              <a:t>in </a:t>
            </a:r>
            <a:r>
              <a:rPr lang="it-IT" sz="2800" dirty="0" err="1" smtClean="0">
                <a:solidFill>
                  <a:srgbClr val="000000"/>
                </a:solidFill>
                <a:latin typeface="Times New Roman"/>
                <a:cs typeface="Times New Roman"/>
              </a:rPr>
              <a:t>patients</a:t>
            </a:r>
            <a:r>
              <a:rPr lang="it-IT" sz="2800" dirty="0" smtClean="0">
                <a:solidFill>
                  <a:srgbClr val="000000"/>
                </a:solidFill>
                <a:latin typeface="Times New Roman"/>
                <a:cs typeface="Times New Roman"/>
              </a:rPr>
              <a:t> with </a:t>
            </a:r>
            <a:r>
              <a:rPr lang="it-IT" sz="2800" dirty="0" err="1" smtClean="0">
                <a:solidFill>
                  <a:srgbClr val="000000"/>
                </a:solidFill>
                <a:latin typeface="Times New Roman"/>
                <a:cs typeface="Times New Roman"/>
              </a:rPr>
              <a:t>atrial</a:t>
            </a:r>
            <a:r>
              <a:rPr lang="it-IT" sz="2800" dirty="0" smtClean="0">
                <a:solidFill>
                  <a:srgbClr val="000000"/>
                </a:solidFill>
                <a:latin typeface="Times New Roman"/>
                <a:cs typeface="Times New Roman"/>
              </a:rPr>
              <a:t> </a:t>
            </a:r>
            <a:r>
              <a:rPr lang="it-IT" sz="2800" dirty="0" err="1" smtClean="0">
                <a:solidFill>
                  <a:srgbClr val="000000"/>
                </a:solidFill>
                <a:latin typeface="Times New Roman"/>
                <a:cs typeface="Times New Roman"/>
              </a:rPr>
              <a:t>fibrillation</a:t>
            </a:r>
            <a:endParaRPr lang="it-IT" sz="2800" dirty="0" smtClean="0">
              <a:solidFill>
                <a:srgbClr val="000000"/>
              </a:solidFill>
              <a:latin typeface="Times New Roman"/>
              <a:cs typeface="Times New Roman"/>
            </a:endParaRPr>
          </a:p>
          <a:p>
            <a:pPr algn="ctr"/>
            <a:r>
              <a:rPr lang="it-IT" sz="2800" dirty="0" smtClean="0">
                <a:solidFill>
                  <a:srgbClr val="000000"/>
                </a:solidFill>
                <a:latin typeface="Times New Roman"/>
                <a:cs typeface="Times New Roman"/>
              </a:rPr>
              <a:t>Major </a:t>
            </a:r>
            <a:r>
              <a:rPr lang="it-IT" sz="2800" dirty="0" err="1" smtClean="0">
                <a:solidFill>
                  <a:srgbClr val="000000"/>
                </a:solidFill>
                <a:latin typeface="Times New Roman"/>
                <a:cs typeface="Times New Roman"/>
              </a:rPr>
              <a:t>bleeding</a:t>
            </a:r>
            <a:endParaRPr lang="it-IT" sz="2800" dirty="0">
              <a:solidFill>
                <a:srgbClr val="000000"/>
              </a:solidFill>
              <a:latin typeface="Times New Roman"/>
              <a:cs typeface="Times New Roman"/>
            </a:endParaRPr>
          </a:p>
        </p:txBody>
      </p:sp>
      <p:sp>
        <p:nvSpPr>
          <p:cNvPr id="4" name="CasellaDiTesto 3"/>
          <p:cNvSpPr txBox="1"/>
          <p:nvPr/>
        </p:nvSpPr>
        <p:spPr>
          <a:xfrm>
            <a:off x="5508104" y="6381328"/>
            <a:ext cx="3457597" cy="338554"/>
          </a:xfrm>
          <a:prstGeom prst="rect">
            <a:avLst/>
          </a:prstGeom>
          <a:noFill/>
        </p:spPr>
        <p:txBody>
          <a:bodyPr wrap="none" rtlCol="0">
            <a:spAutoFit/>
          </a:bodyPr>
          <a:lstStyle/>
          <a:p>
            <a:r>
              <a:rPr lang="cs-CZ" sz="1600" dirty="0" smtClean="0">
                <a:latin typeface="Times New Roman"/>
                <a:cs typeface="Times New Roman"/>
              </a:rPr>
              <a:t>C. </a:t>
            </a:r>
            <a:r>
              <a:rPr lang="cs-CZ" sz="1600" dirty="0" err="1" smtClean="0">
                <a:latin typeface="Times New Roman"/>
                <a:cs typeface="Times New Roman"/>
              </a:rPr>
              <a:t>Ruff</a:t>
            </a:r>
            <a:r>
              <a:rPr lang="cs-CZ" sz="1600" dirty="0" smtClean="0">
                <a:latin typeface="Times New Roman"/>
                <a:cs typeface="Times New Roman"/>
              </a:rPr>
              <a:t> et al. Lancet </a:t>
            </a:r>
            <a:r>
              <a:rPr lang="cs-CZ" sz="1600" dirty="0">
                <a:latin typeface="Times New Roman"/>
                <a:cs typeface="Times New Roman"/>
              </a:rPr>
              <a:t>2014; 383: 955–62</a:t>
            </a:r>
            <a:endParaRPr lang="it-IT" sz="1600" dirty="0">
              <a:latin typeface="Times New Roman"/>
              <a:cs typeface="Times New Roman"/>
            </a:endParaRPr>
          </a:p>
        </p:txBody>
      </p:sp>
    </p:spTree>
    <p:extLst>
      <p:ext uri="{BB962C8B-B14F-4D97-AF65-F5344CB8AC3E}">
        <p14:creationId xmlns:p14="http://schemas.microsoft.com/office/powerpoint/2010/main" val="13515565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25594"/>
          <a:stretch/>
        </p:blipFill>
        <p:spPr>
          <a:xfrm>
            <a:off x="462844" y="993269"/>
            <a:ext cx="8205764" cy="5102753"/>
          </a:xfrm>
          <a:prstGeom prst="rect">
            <a:avLst/>
          </a:prstGeom>
        </p:spPr>
      </p:pic>
      <p:sp>
        <p:nvSpPr>
          <p:cNvPr id="3" name="CasellaDiTesto 2"/>
          <p:cNvSpPr txBox="1"/>
          <p:nvPr/>
        </p:nvSpPr>
        <p:spPr>
          <a:xfrm>
            <a:off x="2525927" y="159053"/>
            <a:ext cx="4322016" cy="584776"/>
          </a:xfrm>
          <a:prstGeom prst="rect">
            <a:avLst/>
          </a:prstGeom>
          <a:noFill/>
        </p:spPr>
        <p:txBody>
          <a:bodyPr wrap="none" rtlCol="0">
            <a:spAutoFit/>
          </a:bodyPr>
          <a:lstStyle/>
          <a:p>
            <a:r>
              <a:rPr lang="it-IT" sz="3200" dirty="0" err="1" smtClean="0">
                <a:solidFill>
                  <a:prstClr val="black"/>
                </a:solidFill>
                <a:latin typeface="Calibri"/>
                <a:cs typeface="Times New Roman"/>
              </a:rPr>
              <a:t>Is</a:t>
            </a:r>
            <a:r>
              <a:rPr lang="it-IT" sz="3200" dirty="0" smtClean="0">
                <a:solidFill>
                  <a:prstClr val="black"/>
                </a:solidFill>
                <a:latin typeface="Calibri"/>
                <a:cs typeface="Times New Roman"/>
              </a:rPr>
              <a:t> </a:t>
            </a:r>
            <a:r>
              <a:rPr lang="it-IT" sz="3200" dirty="0" err="1" smtClean="0">
                <a:solidFill>
                  <a:prstClr val="black"/>
                </a:solidFill>
                <a:latin typeface="Calibri"/>
                <a:cs typeface="Times New Roman"/>
              </a:rPr>
              <a:t>monitoring</a:t>
            </a:r>
            <a:r>
              <a:rPr lang="it-IT" sz="3200" dirty="0" smtClean="0">
                <a:solidFill>
                  <a:prstClr val="black"/>
                </a:solidFill>
                <a:latin typeface="Calibri"/>
                <a:cs typeface="Times New Roman"/>
              </a:rPr>
              <a:t> </a:t>
            </a:r>
            <a:r>
              <a:rPr lang="it-IT" sz="3200" dirty="0" err="1" smtClean="0">
                <a:solidFill>
                  <a:prstClr val="black"/>
                </a:solidFill>
                <a:latin typeface="Calibri"/>
                <a:cs typeface="Times New Roman"/>
              </a:rPr>
              <a:t>necessary</a:t>
            </a:r>
            <a:r>
              <a:rPr lang="it-IT" sz="3200" dirty="0" smtClean="0">
                <a:solidFill>
                  <a:prstClr val="black"/>
                </a:solidFill>
                <a:latin typeface="Calibri"/>
                <a:cs typeface="Times New Roman"/>
              </a:rPr>
              <a:t>?</a:t>
            </a:r>
            <a:endParaRPr lang="it-IT" sz="3200" dirty="0">
              <a:solidFill>
                <a:prstClr val="black"/>
              </a:solidFill>
              <a:latin typeface="Calibri"/>
              <a:cs typeface="Times New Roman"/>
            </a:endParaRPr>
          </a:p>
        </p:txBody>
      </p:sp>
    </p:spTree>
    <p:extLst>
      <p:ext uri="{BB962C8B-B14F-4D97-AF65-F5344CB8AC3E}">
        <p14:creationId xmlns:p14="http://schemas.microsoft.com/office/powerpoint/2010/main" val="418940096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l="1614" t="3952" r="1747" b="2716"/>
          <a:stretch/>
        </p:blipFill>
        <p:spPr>
          <a:xfrm>
            <a:off x="1435381" y="913651"/>
            <a:ext cx="6406652" cy="5199293"/>
          </a:xfrm>
          <a:prstGeom prst="rect">
            <a:avLst/>
          </a:prstGeom>
        </p:spPr>
      </p:pic>
      <p:sp>
        <p:nvSpPr>
          <p:cNvPr id="3" name="Rettangolo 2"/>
          <p:cNvSpPr/>
          <p:nvPr/>
        </p:nvSpPr>
        <p:spPr>
          <a:xfrm>
            <a:off x="5560131" y="6112936"/>
            <a:ext cx="4031873" cy="338554"/>
          </a:xfrm>
          <a:prstGeom prst="rect">
            <a:avLst/>
          </a:prstGeom>
        </p:spPr>
        <p:txBody>
          <a:bodyPr wrap="none">
            <a:spAutoFit/>
          </a:bodyPr>
          <a:lstStyle/>
          <a:p>
            <a:r>
              <a:rPr lang="sv-SE" sz="1600" dirty="0" smtClean="0">
                <a:solidFill>
                  <a:srgbClr val="000000"/>
                </a:solidFill>
                <a:latin typeface="Calibri"/>
                <a:cs typeface="ＭＳ Ｐゴシック" charset="0"/>
              </a:rPr>
              <a:t>P. Reilly et al. J </a:t>
            </a:r>
            <a:r>
              <a:rPr lang="sv-SE" sz="1600" dirty="0" err="1">
                <a:solidFill>
                  <a:srgbClr val="000000"/>
                </a:solidFill>
                <a:latin typeface="Calibri"/>
                <a:cs typeface="ＭＳ Ｐゴシック" charset="0"/>
              </a:rPr>
              <a:t>Am</a:t>
            </a:r>
            <a:r>
              <a:rPr lang="sv-SE" sz="1600" dirty="0">
                <a:solidFill>
                  <a:srgbClr val="000000"/>
                </a:solidFill>
                <a:latin typeface="Calibri"/>
                <a:cs typeface="ＭＳ Ｐゴシック" charset="0"/>
              </a:rPr>
              <a:t> Coll </a:t>
            </a:r>
            <a:r>
              <a:rPr lang="sv-SE" sz="1600" dirty="0" err="1">
                <a:solidFill>
                  <a:srgbClr val="000000"/>
                </a:solidFill>
                <a:latin typeface="Calibri"/>
                <a:cs typeface="ＭＳ Ｐゴシック" charset="0"/>
              </a:rPr>
              <a:t>Cardiol</a:t>
            </a:r>
            <a:r>
              <a:rPr lang="sv-SE" sz="1600" dirty="0">
                <a:solidFill>
                  <a:srgbClr val="000000"/>
                </a:solidFill>
                <a:latin typeface="Calibri"/>
                <a:cs typeface="ＭＳ Ｐゴシック" charset="0"/>
              </a:rPr>
              <a:t> 2014;63:321–8</a:t>
            </a:r>
            <a:endParaRPr lang="it-IT" sz="1600" dirty="0">
              <a:solidFill>
                <a:srgbClr val="000000"/>
              </a:solidFill>
              <a:latin typeface="Calibri"/>
              <a:cs typeface="ＭＳ Ｐゴシック" charset="0"/>
            </a:endParaRPr>
          </a:p>
        </p:txBody>
      </p:sp>
      <p:sp>
        <p:nvSpPr>
          <p:cNvPr id="4" name="Rettangolo 3"/>
          <p:cNvSpPr/>
          <p:nvPr/>
        </p:nvSpPr>
        <p:spPr>
          <a:xfrm>
            <a:off x="37" y="82647"/>
            <a:ext cx="9143999" cy="830997"/>
          </a:xfrm>
          <a:prstGeom prst="rect">
            <a:avLst/>
          </a:prstGeom>
        </p:spPr>
        <p:txBody>
          <a:bodyPr wrap="square">
            <a:spAutoFit/>
          </a:bodyPr>
          <a:lstStyle/>
          <a:p>
            <a:pPr algn="ctr"/>
            <a:r>
              <a:rPr lang="en-US" sz="2400" dirty="0">
                <a:solidFill>
                  <a:srgbClr val="000000"/>
                </a:solidFill>
                <a:latin typeface="Calibri"/>
                <a:cs typeface="ＭＳ Ｐゴシック" charset="0"/>
              </a:rPr>
              <a:t>Probability of </a:t>
            </a:r>
            <a:r>
              <a:rPr lang="en-US" sz="2400" dirty="0" smtClean="0">
                <a:solidFill>
                  <a:srgbClr val="000000"/>
                </a:solidFill>
                <a:latin typeface="Calibri"/>
                <a:cs typeface="ＭＳ Ｐゴシック" charset="0"/>
              </a:rPr>
              <a:t>major </a:t>
            </a:r>
            <a:r>
              <a:rPr lang="en-US" sz="2400" dirty="0">
                <a:solidFill>
                  <a:srgbClr val="000000"/>
                </a:solidFill>
                <a:latin typeface="Calibri"/>
                <a:cs typeface="ＭＳ Ｐゴシック" charset="0"/>
              </a:rPr>
              <a:t>b</a:t>
            </a:r>
            <a:r>
              <a:rPr lang="en-US" sz="2400" dirty="0" smtClean="0">
                <a:solidFill>
                  <a:srgbClr val="000000"/>
                </a:solidFill>
                <a:latin typeface="Calibri"/>
                <a:cs typeface="ＭＳ Ｐゴシック" charset="0"/>
              </a:rPr>
              <a:t>leeding and ischemic events </a:t>
            </a:r>
          </a:p>
          <a:p>
            <a:pPr algn="ctr"/>
            <a:r>
              <a:rPr lang="it-IT" sz="2400" dirty="0" smtClean="0">
                <a:solidFill>
                  <a:srgbClr val="000000"/>
                </a:solidFill>
                <a:latin typeface="Calibri"/>
                <a:cs typeface="ＭＳ Ｐゴシック" charset="0"/>
              </a:rPr>
              <a:t>v</a:t>
            </a:r>
            <a:r>
              <a:rPr lang="en-US" sz="2400" dirty="0" err="1" smtClean="0">
                <a:solidFill>
                  <a:srgbClr val="000000"/>
                </a:solidFill>
                <a:latin typeface="Calibri"/>
                <a:cs typeface="ＭＳ Ｐゴシック" charset="0"/>
              </a:rPr>
              <a:t>ersus</a:t>
            </a:r>
            <a:r>
              <a:rPr lang="en-US" sz="2400" dirty="0" smtClean="0">
                <a:solidFill>
                  <a:srgbClr val="000000"/>
                </a:solidFill>
                <a:latin typeface="Calibri"/>
                <a:cs typeface="ＭＳ Ｐゴシック" charset="0"/>
              </a:rPr>
              <a:t> </a:t>
            </a:r>
            <a:r>
              <a:rPr lang="en-US" sz="2400" dirty="0">
                <a:solidFill>
                  <a:srgbClr val="000000"/>
                </a:solidFill>
                <a:latin typeface="Calibri"/>
                <a:cs typeface="ＭＳ Ｐゴシック" charset="0"/>
              </a:rPr>
              <a:t>t</a:t>
            </a:r>
            <a:r>
              <a:rPr lang="en-US" sz="2400" dirty="0" smtClean="0">
                <a:solidFill>
                  <a:srgbClr val="000000"/>
                </a:solidFill>
                <a:latin typeface="Calibri"/>
                <a:cs typeface="ＭＳ Ｐゴシック" charset="0"/>
              </a:rPr>
              <a:t>rough </a:t>
            </a:r>
            <a:r>
              <a:rPr lang="en-US" sz="2400" dirty="0">
                <a:solidFill>
                  <a:srgbClr val="000000"/>
                </a:solidFill>
                <a:latin typeface="Calibri"/>
                <a:cs typeface="ＭＳ Ｐゴシック" charset="0"/>
              </a:rPr>
              <a:t>p</a:t>
            </a:r>
            <a:r>
              <a:rPr lang="en-US" sz="2400" dirty="0" smtClean="0">
                <a:solidFill>
                  <a:srgbClr val="000000"/>
                </a:solidFill>
                <a:latin typeface="Calibri"/>
                <a:cs typeface="ＭＳ Ｐゴシック" charset="0"/>
              </a:rPr>
              <a:t>lasma </a:t>
            </a:r>
            <a:r>
              <a:rPr lang="en-US" sz="2400" dirty="0">
                <a:solidFill>
                  <a:srgbClr val="000000"/>
                </a:solidFill>
                <a:latin typeface="Calibri"/>
                <a:cs typeface="ＭＳ Ｐゴシック" charset="0"/>
              </a:rPr>
              <a:t>c</a:t>
            </a:r>
            <a:r>
              <a:rPr lang="en-US" sz="2400" dirty="0" smtClean="0">
                <a:solidFill>
                  <a:srgbClr val="000000"/>
                </a:solidFill>
                <a:latin typeface="Calibri"/>
                <a:cs typeface="ＭＳ Ｐゴシック" charset="0"/>
              </a:rPr>
              <a:t>oncentration of </a:t>
            </a:r>
            <a:r>
              <a:rPr lang="it-IT" sz="2400" dirty="0" err="1">
                <a:solidFill>
                  <a:srgbClr val="000000"/>
                </a:solidFill>
                <a:latin typeface="Calibri"/>
                <a:cs typeface="ＭＳ Ｐゴシック" charset="0"/>
              </a:rPr>
              <a:t>d</a:t>
            </a:r>
            <a:r>
              <a:rPr lang="it-IT" sz="2400" dirty="0" err="1" smtClean="0">
                <a:solidFill>
                  <a:srgbClr val="000000"/>
                </a:solidFill>
                <a:latin typeface="Calibri"/>
                <a:cs typeface="ＭＳ Ｐゴシック" charset="0"/>
              </a:rPr>
              <a:t>abigatran</a:t>
            </a:r>
            <a:endParaRPr lang="it-IT" sz="2400" dirty="0">
              <a:solidFill>
                <a:srgbClr val="000000"/>
              </a:solidFill>
              <a:latin typeface="Calibri"/>
              <a:cs typeface="ＭＳ Ｐゴシック" charset="0"/>
            </a:endParaRPr>
          </a:p>
        </p:txBody>
      </p:sp>
    </p:spTree>
    <p:extLst>
      <p:ext uri="{BB962C8B-B14F-4D97-AF65-F5344CB8AC3E}">
        <p14:creationId xmlns:p14="http://schemas.microsoft.com/office/powerpoint/2010/main" val="178562352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79512" y="1268762"/>
            <a:ext cx="8820472" cy="5146737"/>
          </a:xfrm>
          <a:prstGeom prst="rect">
            <a:avLst/>
          </a:prstGeom>
        </p:spPr>
      </p:pic>
      <p:sp>
        <p:nvSpPr>
          <p:cNvPr id="6" name="CasellaDiTesto 5"/>
          <p:cNvSpPr txBox="1"/>
          <p:nvPr/>
        </p:nvSpPr>
        <p:spPr>
          <a:xfrm>
            <a:off x="38542" y="188660"/>
            <a:ext cx="9141973" cy="769441"/>
          </a:xfrm>
          <a:prstGeom prst="rect">
            <a:avLst/>
          </a:prstGeom>
          <a:noFill/>
        </p:spPr>
        <p:txBody>
          <a:bodyPr wrap="square" rtlCol="0">
            <a:spAutoFit/>
          </a:bodyPr>
          <a:lstStyle/>
          <a:p>
            <a:pPr algn="ctr"/>
            <a:r>
              <a:rPr lang="en-US" sz="2200" dirty="0" smtClean="0">
                <a:latin typeface="Times New Roman"/>
                <a:cs typeface="Times New Roman"/>
              </a:rPr>
              <a:t>Comparison of the efficacy and safety of new oral anticoagulants with warfarin in patients with atrial fibrillation: a meta-analysis of </a:t>
            </a:r>
            <a:r>
              <a:rPr lang="en-US" sz="2200" dirty="0" err="1" smtClean="0">
                <a:latin typeface="Times New Roman"/>
                <a:cs typeface="Times New Roman"/>
              </a:rPr>
              <a:t>randomised</a:t>
            </a:r>
            <a:r>
              <a:rPr lang="en-US" sz="2200" dirty="0" smtClean="0">
                <a:latin typeface="Times New Roman"/>
                <a:cs typeface="Times New Roman"/>
              </a:rPr>
              <a:t> trials</a:t>
            </a:r>
            <a:endParaRPr lang="it-IT" sz="2200" dirty="0">
              <a:latin typeface="Times New Roman"/>
              <a:cs typeface="Times New Roman"/>
            </a:endParaRPr>
          </a:p>
        </p:txBody>
      </p:sp>
      <p:sp>
        <p:nvSpPr>
          <p:cNvPr id="7" name="CasellaDiTesto 6"/>
          <p:cNvSpPr txBox="1"/>
          <p:nvPr/>
        </p:nvSpPr>
        <p:spPr>
          <a:xfrm>
            <a:off x="6228184" y="6463040"/>
            <a:ext cx="2880320" cy="369332"/>
          </a:xfrm>
          <a:prstGeom prst="rect">
            <a:avLst/>
          </a:prstGeom>
          <a:noFill/>
        </p:spPr>
        <p:txBody>
          <a:bodyPr wrap="square" rtlCol="0">
            <a:spAutoFit/>
          </a:bodyPr>
          <a:lstStyle/>
          <a:p>
            <a:pPr algn="ctr"/>
            <a:r>
              <a:rPr lang="it-IT" sz="1800" dirty="0" smtClean="0">
                <a:latin typeface="Times New Roman"/>
                <a:cs typeface="Times New Roman"/>
              </a:rPr>
              <a:t>Lancet 2014; 383: 955-62</a:t>
            </a:r>
            <a:endParaRPr lang="it-IT" sz="1800" dirty="0">
              <a:latin typeface="Times New Roman"/>
              <a:cs typeface="Times New Roman"/>
            </a:endParaRPr>
          </a:p>
        </p:txBody>
      </p:sp>
    </p:spTree>
    <p:extLst>
      <p:ext uri="{BB962C8B-B14F-4D97-AF65-F5344CB8AC3E}">
        <p14:creationId xmlns:p14="http://schemas.microsoft.com/office/powerpoint/2010/main" val="96543607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6671" y="2157172"/>
            <a:ext cx="4544874" cy="3046988"/>
          </a:xfrm>
          <a:prstGeom prst="rect">
            <a:avLst/>
          </a:prstGeom>
          <a:noFill/>
        </p:spPr>
        <p:txBody>
          <a:bodyPr wrap="square" rtlCol="0">
            <a:spAutoFit/>
          </a:bodyPr>
          <a:lstStyle/>
          <a:p>
            <a:pPr marL="285750" indent="-285750">
              <a:buFont typeface="Arial"/>
              <a:buChar char="•"/>
            </a:pPr>
            <a:r>
              <a:rPr lang="it-IT" sz="2400" dirty="0" err="1" smtClean="0">
                <a:solidFill>
                  <a:srgbClr val="28A22D"/>
                </a:solidFill>
                <a:latin typeface="Calibri"/>
                <a:cs typeface="ＭＳ Ｐゴシック" charset="0"/>
              </a:rPr>
              <a:t>Tailored</a:t>
            </a:r>
            <a:r>
              <a:rPr lang="it-IT" sz="2400" dirty="0" smtClean="0">
                <a:solidFill>
                  <a:srgbClr val="28A22D"/>
                </a:solidFill>
                <a:latin typeface="Calibri"/>
                <a:cs typeface="ＭＳ Ｐゴシック" charset="0"/>
              </a:rPr>
              <a:t> </a:t>
            </a:r>
            <a:r>
              <a:rPr lang="it-IT" sz="2400" dirty="0" err="1" smtClean="0">
                <a:solidFill>
                  <a:srgbClr val="28A22D"/>
                </a:solidFill>
                <a:latin typeface="Calibri"/>
                <a:cs typeface="ＭＳ Ｐゴシック" charset="0"/>
              </a:rPr>
              <a:t>therapy</a:t>
            </a:r>
            <a:endParaRPr lang="it-IT" sz="2400" dirty="0" smtClean="0">
              <a:solidFill>
                <a:srgbClr val="28A22D"/>
              </a:solidFill>
              <a:latin typeface="Calibri"/>
              <a:cs typeface="ＭＳ Ｐゴシック" charset="0"/>
            </a:endParaRPr>
          </a:p>
          <a:p>
            <a:endParaRPr lang="it-IT" sz="2400" dirty="0" smtClean="0">
              <a:solidFill>
                <a:srgbClr val="000000"/>
              </a:solidFill>
              <a:latin typeface="Calibri"/>
              <a:cs typeface="ＭＳ Ｐゴシック" charset="0"/>
            </a:endParaRPr>
          </a:p>
          <a:p>
            <a:pPr marL="285750" indent="-285750">
              <a:buFont typeface="Arial"/>
              <a:buChar char="•"/>
            </a:pPr>
            <a:r>
              <a:rPr lang="it-IT" sz="2400" dirty="0" err="1" smtClean="0">
                <a:solidFill>
                  <a:srgbClr val="28A22D"/>
                </a:solidFill>
                <a:latin typeface="Calibri"/>
                <a:cs typeface="ＭＳ Ｐゴシック" charset="0"/>
              </a:rPr>
              <a:t>Insights</a:t>
            </a:r>
            <a:r>
              <a:rPr lang="it-IT" sz="2400" dirty="0" smtClean="0">
                <a:solidFill>
                  <a:srgbClr val="28A22D"/>
                </a:solidFill>
                <a:latin typeface="Calibri"/>
                <a:cs typeface="ＭＳ Ｐゴシック" charset="0"/>
              </a:rPr>
              <a:t> on </a:t>
            </a:r>
            <a:r>
              <a:rPr lang="it-IT" sz="2400" dirty="0" err="1" smtClean="0">
                <a:solidFill>
                  <a:srgbClr val="28A22D"/>
                </a:solidFill>
                <a:latin typeface="Calibri"/>
                <a:cs typeface="ＭＳ Ｐゴシック" charset="0"/>
              </a:rPr>
              <a:t>drug</a:t>
            </a:r>
            <a:r>
              <a:rPr lang="it-IT" sz="2400" dirty="0" smtClean="0">
                <a:solidFill>
                  <a:srgbClr val="28A22D"/>
                </a:solidFill>
                <a:latin typeface="Calibri"/>
                <a:cs typeface="ＭＳ Ｐゴシック" charset="0"/>
              </a:rPr>
              <a:t> </a:t>
            </a:r>
            <a:r>
              <a:rPr lang="it-IT" sz="2400" dirty="0" err="1" smtClean="0">
                <a:solidFill>
                  <a:srgbClr val="28A22D"/>
                </a:solidFill>
                <a:latin typeface="Calibri"/>
                <a:cs typeface="ＭＳ Ｐゴシック" charset="0"/>
              </a:rPr>
              <a:t>interactions</a:t>
            </a:r>
            <a:endParaRPr lang="it-IT" sz="2400" dirty="0" smtClean="0">
              <a:solidFill>
                <a:srgbClr val="28A22D"/>
              </a:solidFill>
              <a:latin typeface="Calibri"/>
              <a:cs typeface="ＭＳ Ｐゴシック" charset="0"/>
            </a:endParaRPr>
          </a:p>
          <a:p>
            <a:pPr marL="285750" indent="-285750">
              <a:buFont typeface="Arial"/>
              <a:buChar char="•"/>
            </a:pPr>
            <a:endParaRPr lang="it-IT" sz="2400" dirty="0" smtClean="0">
              <a:solidFill>
                <a:srgbClr val="000000"/>
              </a:solidFill>
              <a:latin typeface="Calibri"/>
              <a:cs typeface="ＭＳ Ｐゴシック" charset="0"/>
            </a:endParaRPr>
          </a:p>
          <a:p>
            <a:pPr marL="285750" indent="-285750">
              <a:buFont typeface="Arial"/>
              <a:buChar char="•"/>
            </a:pPr>
            <a:r>
              <a:rPr lang="it-IT" sz="2400" dirty="0" err="1" smtClean="0">
                <a:solidFill>
                  <a:srgbClr val="28A22D"/>
                </a:solidFill>
                <a:latin typeface="Calibri"/>
                <a:cs typeface="ＭＳ Ｐゴシック" charset="0"/>
              </a:rPr>
              <a:t>Potential</a:t>
            </a:r>
            <a:r>
              <a:rPr lang="it-IT" sz="2400" dirty="0" smtClean="0">
                <a:solidFill>
                  <a:srgbClr val="28A22D"/>
                </a:solidFill>
                <a:latin typeface="Calibri"/>
                <a:cs typeface="ＭＳ Ｐゴシック" charset="0"/>
              </a:rPr>
              <a:t> for </a:t>
            </a:r>
            <a:r>
              <a:rPr lang="it-IT" sz="2400" dirty="0" err="1" smtClean="0">
                <a:solidFill>
                  <a:srgbClr val="28A22D"/>
                </a:solidFill>
                <a:latin typeface="Calibri"/>
                <a:cs typeface="ＭＳ Ｐゴシック" charset="0"/>
              </a:rPr>
              <a:t>clinical</a:t>
            </a:r>
            <a:r>
              <a:rPr lang="it-IT" sz="2400" dirty="0" smtClean="0">
                <a:solidFill>
                  <a:srgbClr val="28A22D"/>
                </a:solidFill>
                <a:latin typeface="Calibri"/>
                <a:cs typeface="ＭＳ Ｐゴシック" charset="0"/>
              </a:rPr>
              <a:t> </a:t>
            </a:r>
            <a:r>
              <a:rPr lang="it-IT" sz="2400" dirty="0" err="1" smtClean="0">
                <a:solidFill>
                  <a:srgbClr val="28A22D"/>
                </a:solidFill>
                <a:latin typeface="Calibri"/>
                <a:cs typeface="ＭＳ Ｐゴシック" charset="0"/>
              </a:rPr>
              <a:t>guidance</a:t>
            </a:r>
            <a:endParaRPr lang="it-IT" sz="2400" dirty="0" smtClean="0">
              <a:solidFill>
                <a:srgbClr val="28A22D"/>
              </a:solidFill>
              <a:latin typeface="Calibri"/>
              <a:cs typeface="ＭＳ Ｐゴシック" charset="0"/>
            </a:endParaRPr>
          </a:p>
          <a:p>
            <a:pPr marL="285750" indent="-285750">
              <a:buFont typeface="Arial"/>
              <a:buChar char="•"/>
            </a:pPr>
            <a:endParaRPr lang="it-IT" sz="2400" dirty="0">
              <a:solidFill>
                <a:srgbClr val="000000"/>
              </a:solidFill>
              <a:latin typeface="Calibri"/>
              <a:cs typeface="ＭＳ Ｐゴシック" charset="0"/>
            </a:endParaRPr>
          </a:p>
          <a:p>
            <a:pPr marL="285750" indent="-285750">
              <a:buFont typeface="Arial"/>
              <a:buChar char="•"/>
            </a:pPr>
            <a:r>
              <a:rPr lang="it-IT" sz="2400" dirty="0" err="1" smtClean="0">
                <a:solidFill>
                  <a:srgbClr val="28A22D"/>
                </a:solidFill>
                <a:latin typeface="Calibri"/>
                <a:cs typeface="ＭＳ Ｐゴシック" charset="0"/>
              </a:rPr>
              <a:t>Prognostic</a:t>
            </a:r>
            <a:r>
              <a:rPr lang="it-IT" sz="2400" dirty="0" smtClean="0">
                <a:solidFill>
                  <a:srgbClr val="28A22D"/>
                </a:solidFill>
                <a:latin typeface="Calibri"/>
                <a:cs typeface="ＭＳ Ｐゴシック" charset="0"/>
              </a:rPr>
              <a:t> </a:t>
            </a:r>
            <a:r>
              <a:rPr lang="it-IT" sz="2400" dirty="0" err="1">
                <a:solidFill>
                  <a:srgbClr val="28A22D"/>
                </a:solidFill>
                <a:latin typeface="Calibri"/>
                <a:cs typeface="ＭＳ Ｐゴシック" charset="0"/>
              </a:rPr>
              <a:t>value</a:t>
            </a:r>
            <a:endParaRPr lang="it-IT" sz="2400" dirty="0">
              <a:solidFill>
                <a:srgbClr val="28A22D"/>
              </a:solidFill>
              <a:latin typeface="Calibri"/>
              <a:cs typeface="ＭＳ Ｐゴシック" charset="0"/>
            </a:endParaRPr>
          </a:p>
          <a:p>
            <a:pPr marL="285750" indent="-285750">
              <a:buFont typeface="Arial"/>
              <a:buChar char="•"/>
            </a:pPr>
            <a:endParaRPr lang="it-IT" sz="2400" dirty="0" smtClean="0">
              <a:solidFill>
                <a:srgbClr val="000000"/>
              </a:solidFill>
              <a:latin typeface="Calibri"/>
              <a:cs typeface="ＭＳ Ｐゴシック" charset="0"/>
            </a:endParaRPr>
          </a:p>
        </p:txBody>
      </p:sp>
      <p:sp>
        <p:nvSpPr>
          <p:cNvPr id="3" name="CasellaDiTesto 2"/>
          <p:cNvSpPr txBox="1"/>
          <p:nvPr/>
        </p:nvSpPr>
        <p:spPr>
          <a:xfrm>
            <a:off x="2525927" y="159053"/>
            <a:ext cx="4322016" cy="584776"/>
          </a:xfrm>
          <a:prstGeom prst="rect">
            <a:avLst/>
          </a:prstGeom>
          <a:noFill/>
        </p:spPr>
        <p:txBody>
          <a:bodyPr wrap="none" rtlCol="0">
            <a:spAutoFit/>
          </a:bodyPr>
          <a:lstStyle/>
          <a:p>
            <a:r>
              <a:rPr lang="it-IT" sz="3200" dirty="0" err="1" smtClean="0">
                <a:solidFill>
                  <a:prstClr val="black"/>
                </a:solidFill>
                <a:latin typeface="Calibri"/>
                <a:cs typeface="Times New Roman"/>
              </a:rPr>
              <a:t>Is</a:t>
            </a:r>
            <a:r>
              <a:rPr lang="it-IT" sz="3200" dirty="0" smtClean="0">
                <a:solidFill>
                  <a:prstClr val="black"/>
                </a:solidFill>
                <a:latin typeface="Calibri"/>
                <a:cs typeface="Times New Roman"/>
              </a:rPr>
              <a:t> </a:t>
            </a:r>
            <a:r>
              <a:rPr lang="it-IT" sz="3200" dirty="0" err="1" smtClean="0">
                <a:solidFill>
                  <a:prstClr val="black"/>
                </a:solidFill>
                <a:latin typeface="Calibri"/>
                <a:cs typeface="Times New Roman"/>
              </a:rPr>
              <a:t>monitoring</a:t>
            </a:r>
            <a:r>
              <a:rPr lang="it-IT" sz="3200" dirty="0" smtClean="0">
                <a:solidFill>
                  <a:prstClr val="black"/>
                </a:solidFill>
                <a:latin typeface="Calibri"/>
                <a:cs typeface="Times New Roman"/>
              </a:rPr>
              <a:t> </a:t>
            </a:r>
            <a:r>
              <a:rPr lang="it-IT" sz="3200" dirty="0" err="1" smtClean="0">
                <a:solidFill>
                  <a:prstClr val="black"/>
                </a:solidFill>
                <a:latin typeface="Calibri"/>
                <a:cs typeface="Times New Roman"/>
              </a:rPr>
              <a:t>necessary</a:t>
            </a:r>
            <a:r>
              <a:rPr lang="it-IT" sz="3200" dirty="0" smtClean="0">
                <a:solidFill>
                  <a:prstClr val="black"/>
                </a:solidFill>
                <a:latin typeface="Calibri"/>
                <a:cs typeface="Times New Roman"/>
              </a:rPr>
              <a:t>?</a:t>
            </a:r>
            <a:endParaRPr lang="it-IT" sz="3200" dirty="0">
              <a:solidFill>
                <a:prstClr val="black"/>
              </a:solidFill>
              <a:latin typeface="Calibri"/>
              <a:cs typeface="Times New Roman"/>
            </a:endParaRPr>
          </a:p>
        </p:txBody>
      </p:sp>
      <p:sp>
        <p:nvSpPr>
          <p:cNvPr id="4" name="CasellaDiTesto 3"/>
          <p:cNvSpPr txBox="1"/>
          <p:nvPr/>
        </p:nvSpPr>
        <p:spPr>
          <a:xfrm>
            <a:off x="1414890" y="1276653"/>
            <a:ext cx="916637" cy="584776"/>
          </a:xfrm>
          <a:prstGeom prst="rect">
            <a:avLst/>
          </a:prstGeom>
          <a:noFill/>
          <a:ln>
            <a:solidFill>
              <a:srgbClr val="000000"/>
            </a:solidFill>
          </a:ln>
        </p:spPr>
        <p:txBody>
          <a:bodyPr wrap="none" rtlCol="0">
            <a:spAutoFit/>
          </a:bodyPr>
          <a:lstStyle/>
          <a:p>
            <a:r>
              <a:rPr lang="it-IT" sz="3200" dirty="0" err="1" smtClean="0">
                <a:solidFill>
                  <a:prstClr val="black"/>
                </a:solidFill>
                <a:latin typeface="Calibri"/>
                <a:cs typeface="Times New Roman"/>
              </a:rPr>
              <a:t>Pros</a:t>
            </a:r>
            <a:endParaRPr lang="it-IT" sz="3200" dirty="0">
              <a:solidFill>
                <a:prstClr val="black"/>
              </a:solidFill>
              <a:latin typeface="Calibri"/>
              <a:cs typeface="Times New Roman"/>
            </a:endParaRPr>
          </a:p>
        </p:txBody>
      </p:sp>
      <p:sp>
        <p:nvSpPr>
          <p:cNvPr id="5" name="CasellaDiTesto 4"/>
          <p:cNvSpPr txBox="1"/>
          <p:nvPr/>
        </p:nvSpPr>
        <p:spPr>
          <a:xfrm>
            <a:off x="5447801" y="1276653"/>
            <a:ext cx="1312579" cy="584776"/>
          </a:xfrm>
          <a:prstGeom prst="rect">
            <a:avLst/>
          </a:prstGeom>
          <a:noFill/>
          <a:ln>
            <a:solidFill>
              <a:schemeClr val="tx1"/>
            </a:solidFill>
          </a:ln>
        </p:spPr>
        <p:txBody>
          <a:bodyPr wrap="none" rtlCol="0">
            <a:spAutoFit/>
          </a:bodyPr>
          <a:lstStyle/>
          <a:p>
            <a:r>
              <a:rPr lang="it-IT" sz="3200" dirty="0" smtClean="0">
                <a:solidFill>
                  <a:prstClr val="black"/>
                </a:solidFill>
                <a:latin typeface="Calibri"/>
                <a:cs typeface="Times New Roman"/>
              </a:rPr>
              <a:t>Contra</a:t>
            </a:r>
            <a:endParaRPr lang="it-IT" sz="3200" dirty="0">
              <a:solidFill>
                <a:prstClr val="black"/>
              </a:solidFill>
              <a:latin typeface="Calibri"/>
              <a:cs typeface="Times New Roman"/>
            </a:endParaRPr>
          </a:p>
        </p:txBody>
      </p:sp>
      <p:sp>
        <p:nvSpPr>
          <p:cNvPr id="6" name="CasellaDiTesto 5"/>
          <p:cNvSpPr txBox="1"/>
          <p:nvPr/>
        </p:nvSpPr>
        <p:spPr>
          <a:xfrm>
            <a:off x="4334933" y="2157172"/>
            <a:ext cx="4809067" cy="3416320"/>
          </a:xfrm>
          <a:prstGeom prst="rect">
            <a:avLst/>
          </a:prstGeom>
          <a:noFill/>
        </p:spPr>
        <p:txBody>
          <a:bodyPr wrap="square" rtlCol="0">
            <a:spAutoFit/>
          </a:bodyPr>
          <a:lstStyle/>
          <a:p>
            <a:pPr marL="285750" indent="-285750">
              <a:buFont typeface="Arial"/>
              <a:buChar char="•"/>
            </a:pPr>
            <a:r>
              <a:rPr lang="it-IT" sz="2400" dirty="0" err="1" smtClean="0">
                <a:solidFill>
                  <a:srgbClr val="000000"/>
                </a:solidFill>
                <a:latin typeface="Calibri"/>
                <a:cs typeface="ＭＳ Ｐゴシック" charset="0"/>
              </a:rPr>
              <a:t>Tailored</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therapy</a:t>
            </a:r>
            <a:r>
              <a:rPr lang="it-IT" sz="2400" dirty="0" smtClean="0">
                <a:solidFill>
                  <a:srgbClr val="000000"/>
                </a:solidFill>
                <a:latin typeface="Calibri"/>
                <a:cs typeface="ＭＳ Ｐゴシック" charset="0"/>
              </a:rPr>
              <a:t>: </a:t>
            </a:r>
            <a:r>
              <a:rPr lang="it-IT" sz="2400" dirty="0" smtClean="0">
                <a:solidFill>
                  <a:srgbClr val="FF0000"/>
                </a:solidFill>
                <a:latin typeface="Calibri"/>
                <a:cs typeface="ＭＳ Ｐゴシック" charset="0"/>
              </a:rPr>
              <a:t>NNT? </a:t>
            </a:r>
            <a:r>
              <a:rPr lang="it-IT" sz="2400" dirty="0" err="1" smtClean="0">
                <a:solidFill>
                  <a:srgbClr val="FF0000"/>
                </a:solidFill>
                <a:latin typeface="Calibri"/>
                <a:cs typeface="ＭＳ Ｐゴシック" charset="0"/>
              </a:rPr>
              <a:t>When</a:t>
            </a:r>
            <a:r>
              <a:rPr lang="it-IT" sz="2400" dirty="0" smtClean="0">
                <a:solidFill>
                  <a:srgbClr val="FF0000"/>
                </a:solidFill>
                <a:latin typeface="Calibri"/>
                <a:cs typeface="ＭＳ Ｐゴシック" charset="0"/>
              </a:rPr>
              <a:t> </a:t>
            </a:r>
            <a:r>
              <a:rPr lang="it-IT" sz="2400" dirty="0" err="1" smtClean="0">
                <a:solidFill>
                  <a:srgbClr val="FF0000"/>
                </a:solidFill>
                <a:latin typeface="Calibri"/>
                <a:cs typeface="ＭＳ Ｐゴシック" charset="0"/>
              </a:rPr>
              <a:t>is</a:t>
            </a:r>
            <a:r>
              <a:rPr lang="it-IT" sz="2400" dirty="0" smtClean="0">
                <a:solidFill>
                  <a:srgbClr val="FF0000"/>
                </a:solidFill>
                <a:latin typeface="Calibri"/>
                <a:cs typeface="ＭＳ Ｐゴシック" charset="0"/>
              </a:rPr>
              <a:t> the right time to </a:t>
            </a:r>
            <a:r>
              <a:rPr lang="it-IT" sz="2400" dirty="0" err="1" smtClean="0">
                <a:solidFill>
                  <a:srgbClr val="FF0000"/>
                </a:solidFill>
                <a:latin typeface="Calibri"/>
                <a:cs typeface="ＭＳ Ｐゴシック" charset="0"/>
              </a:rPr>
              <a:t>measure</a:t>
            </a:r>
            <a:r>
              <a:rPr lang="it-IT" sz="2400" dirty="0" smtClean="0">
                <a:solidFill>
                  <a:srgbClr val="FF0000"/>
                </a:solidFill>
                <a:latin typeface="Calibri"/>
                <a:cs typeface="ＭＳ Ｐゴシック" charset="0"/>
              </a:rPr>
              <a:t>?</a:t>
            </a:r>
            <a:endParaRPr lang="it-IT" sz="2400" dirty="0" smtClean="0">
              <a:solidFill>
                <a:srgbClr val="000000"/>
              </a:solidFill>
              <a:latin typeface="Calibri"/>
              <a:cs typeface="ＭＳ Ｐゴシック" charset="0"/>
            </a:endParaRPr>
          </a:p>
          <a:p>
            <a:pPr marL="285750" indent="-285750">
              <a:buFont typeface="Arial"/>
              <a:buChar char="•"/>
            </a:pPr>
            <a:r>
              <a:rPr lang="it-IT" sz="2400" dirty="0" err="1" smtClean="0">
                <a:solidFill>
                  <a:srgbClr val="000000"/>
                </a:solidFill>
                <a:latin typeface="Calibri"/>
                <a:cs typeface="ＭＳ Ｐゴシック" charset="0"/>
              </a:rPr>
              <a:t>Insights</a:t>
            </a:r>
            <a:r>
              <a:rPr lang="it-IT" sz="2400" dirty="0" smtClean="0">
                <a:solidFill>
                  <a:srgbClr val="000000"/>
                </a:solidFill>
                <a:latin typeface="Calibri"/>
                <a:cs typeface="ＭＳ Ｐゴシック" charset="0"/>
              </a:rPr>
              <a:t> on </a:t>
            </a:r>
            <a:r>
              <a:rPr lang="it-IT" sz="2400" dirty="0" err="1" smtClean="0">
                <a:solidFill>
                  <a:srgbClr val="000000"/>
                </a:solidFill>
                <a:latin typeface="Calibri"/>
                <a:cs typeface="ＭＳ Ｐゴシック" charset="0"/>
              </a:rPr>
              <a:t>drug</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interactions</a:t>
            </a:r>
            <a:r>
              <a:rPr lang="it-IT" sz="2400" dirty="0" smtClean="0">
                <a:solidFill>
                  <a:srgbClr val="000000"/>
                </a:solidFill>
                <a:latin typeface="Calibri"/>
                <a:cs typeface="ＭＳ Ｐゴシック" charset="0"/>
              </a:rPr>
              <a:t>: </a:t>
            </a:r>
            <a:r>
              <a:rPr lang="it-IT" sz="2400" dirty="0" err="1" smtClean="0">
                <a:solidFill>
                  <a:srgbClr val="FF0000"/>
                </a:solidFill>
                <a:latin typeface="Calibri"/>
                <a:cs typeface="ＭＳ Ｐゴシック" charset="0"/>
              </a:rPr>
              <a:t>already</a:t>
            </a:r>
            <a:r>
              <a:rPr lang="it-IT" sz="2400" dirty="0" smtClean="0">
                <a:solidFill>
                  <a:srgbClr val="FF0000"/>
                </a:solidFill>
                <a:latin typeface="Calibri"/>
                <a:cs typeface="ＭＳ Ｐゴシック" charset="0"/>
              </a:rPr>
              <a:t> </a:t>
            </a:r>
            <a:r>
              <a:rPr lang="it-IT" sz="2400" dirty="0" err="1" smtClean="0">
                <a:solidFill>
                  <a:srgbClr val="FF0000"/>
                </a:solidFill>
                <a:latin typeface="Calibri"/>
                <a:cs typeface="ＭＳ Ｐゴシック" charset="0"/>
              </a:rPr>
              <a:t>known</a:t>
            </a:r>
            <a:endParaRPr lang="it-IT" sz="2400" dirty="0" smtClean="0">
              <a:solidFill>
                <a:srgbClr val="000000"/>
              </a:solidFill>
              <a:latin typeface="Calibri"/>
              <a:cs typeface="ＭＳ Ｐゴシック" charset="0"/>
            </a:endParaRPr>
          </a:p>
          <a:p>
            <a:pPr marL="285750" indent="-285750">
              <a:buFont typeface="Arial"/>
              <a:buChar char="•"/>
            </a:pPr>
            <a:r>
              <a:rPr lang="it-IT" sz="2400" dirty="0" err="1" smtClean="0">
                <a:solidFill>
                  <a:srgbClr val="000000"/>
                </a:solidFill>
                <a:latin typeface="Calibri"/>
                <a:cs typeface="ＭＳ Ｐゴシック" charset="0"/>
              </a:rPr>
              <a:t>Potential</a:t>
            </a:r>
            <a:r>
              <a:rPr lang="it-IT" sz="2400" dirty="0" smtClean="0">
                <a:solidFill>
                  <a:srgbClr val="000000"/>
                </a:solidFill>
                <a:latin typeface="Calibri"/>
                <a:cs typeface="ＭＳ Ｐゴシック" charset="0"/>
              </a:rPr>
              <a:t> for </a:t>
            </a:r>
            <a:r>
              <a:rPr lang="it-IT" sz="2400" dirty="0" err="1" smtClean="0">
                <a:solidFill>
                  <a:srgbClr val="000000"/>
                </a:solidFill>
                <a:latin typeface="Calibri"/>
                <a:cs typeface="ＭＳ Ｐゴシック" charset="0"/>
              </a:rPr>
              <a:t>clinical</a:t>
            </a:r>
            <a:r>
              <a:rPr lang="it-IT" sz="2400" dirty="0" smtClean="0">
                <a:solidFill>
                  <a:srgbClr val="000000"/>
                </a:solidFill>
                <a:latin typeface="Calibri"/>
                <a:cs typeface="ＭＳ Ｐゴシック" charset="0"/>
              </a:rPr>
              <a:t> </a:t>
            </a:r>
            <a:r>
              <a:rPr lang="it-IT" sz="2400" dirty="0" err="1" smtClean="0">
                <a:solidFill>
                  <a:srgbClr val="000000"/>
                </a:solidFill>
                <a:latin typeface="Calibri"/>
                <a:cs typeface="ＭＳ Ｐゴシック" charset="0"/>
              </a:rPr>
              <a:t>guidance</a:t>
            </a:r>
            <a:r>
              <a:rPr lang="it-IT" sz="2400" dirty="0" smtClean="0">
                <a:solidFill>
                  <a:srgbClr val="000000"/>
                </a:solidFill>
                <a:latin typeface="Calibri"/>
                <a:cs typeface="ＭＳ Ｐゴシック" charset="0"/>
              </a:rPr>
              <a:t>: </a:t>
            </a:r>
            <a:r>
              <a:rPr lang="it-IT" sz="2400" dirty="0" err="1" smtClean="0">
                <a:solidFill>
                  <a:srgbClr val="FF0000"/>
                </a:solidFill>
                <a:latin typeface="Calibri"/>
                <a:cs typeface="ＭＳ Ｐゴシック" charset="0"/>
              </a:rPr>
              <a:t>not</a:t>
            </a:r>
            <a:r>
              <a:rPr lang="it-IT" sz="2400" dirty="0" smtClean="0">
                <a:solidFill>
                  <a:srgbClr val="FF0000"/>
                </a:solidFill>
                <a:latin typeface="Calibri"/>
                <a:cs typeface="ＭＳ Ｐゴシック" charset="0"/>
              </a:rPr>
              <a:t> </a:t>
            </a:r>
            <a:r>
              <a:rPr lang="it-IT" sz="2400" dirty="0" err="1" smtClean="0">
                <a:solidFill>
                  <a:srgbClr val="FF0000"/>
                </a:solidFill>
                <a:latin typeface="Calibri"/>
                <a:cs typeface="ＭＳ Ｐゴシック" charset="0"/>
              </a:rPr>
              <a:t>yet</a:t>
            </a:r>
            <a:r>
              <a:rPr lang="it-IT" sz="2400" dirty="0" smtClean="0">
                <a:solidFill>
                  <a:srgbClr val="FF0000"/>
                </a:solidFill>
                <a:latin typeface="Calibri"/>
                <a:cs typeface="ＭＳ Ｐゴシック" charset="0"/>
              </a:rPr>
              <a:t> </a:t>
            </a:r>
            <a:r>
              <a:rPr lang="it-IT" sz="2400" dirty="0" err="1" smtClean="0">
                <a:solidFill>
                  <a:srgbClr val="FF0000"/>
                </a:solidFill>
                <a:latin typeface="Calibri"/>
                <a:cs typeface="ＭＳ Ｐゴシック" charset="0"/>
              </a:rPr>
              <a:t>demonstrated</a:t>
            </a:r>
            <a:endParaRPr lang="it-IT" sz="2400" dirty="0">
              <a:solidFill>
                <a:srgbClr val="FF0000"/>
              </a:solidFill>
              <a:latin typeface="Calibri"/>
              <a:cs typeface="ＭＳ Ｐゴシック" charset="0"/>
            </a:endParaRPr>
          </a:p>
          <a:p>
            <a:pPr marL="285750" indent="-285750">
              <a:buFont typeface="Arial"/>
              <a:buChar char="•"/>
            </a:pPr>
            <a:r>
              <a:rPr lang="it-IT" sz="2400" dirty="0" err="1" smtClean="0">
                <a:solidFill>
                  <a:srgbClr val="000000"/>
                </a:solidFill>
                <a:latin typeface="Calibri"/>
                <a:cs typeface="ＭＳ Ｐゴシック" charset="0"/>
              </a:rPr>
              <a:t>Prognostic</a:t>
            </a:r>
            <a:r>
              <a:rPr lang="it-IT" sz="2400" dirty="0" smtClean="0">
                <a:solidFill>
                  <a:srgbClr val="000000"/>
                </a:solidFill>
                <a:latin typeface="Calibri"/>
                <a:cs typeface="ＭＳ Ｐゴシック" charset="0"/>
              </a:rPr>
              <a:t> </a:t>
            </a:r>
            <a:r>
              <a:rPr lang="it-IT" sz="2400" dirty="0" err="1">
                <a:solidFill>
                  <a:srgbClr val="000000"/>
                </a:solidFill>
                <a:latin typeface="Calibri"/>
                <a:cs typeface="ＭＳ Ｐゴシック" charset="0"/>
              </a:rPr>
              <a:t>value</a:t>
            </a:r>
            <a:r>
              <a:rPr lang="it-IT" sz="2400" dirty="0">
                <a:solidFill>
                  <a:srgbClr val="000000"/>
                </a:solidFill>
                <a:latin typeface="Calibri"/>
                <a:cs typeface="ＭＳ Ｐゴシック" charset="0"/>
              </a:rPr>
              <a:t>: </a:t>
            </a:r>
            <a:r>
              <a:rPr lang="it-IT" sz="2400" dirty="0" err="1">
                <a:solidFill>
                  <a:srgbClr val="FF0000"/>
                </a:solidFill>
                <a:latin typeface="Calibri"/>
                <a:cs typeface="ＭＳ Ｐゴシック" charset="0"/>
              </a:rPr>
              <a:t>better</a:t>
            </a:r>
            <a:r>
              <a:rPr lang="it-IT" sz="2400" dirty="0">
                <a:solidFill>
                  <a:srgbClr val="FF0000"/>
                </a:solidFill>
                <a:latin typeface="Calibri"/>
                <a:cs typeface="ＭＳ Ｐゴシック" charset="0"/>
              </a:rPr>
              <a:t> </a:t>
            </a:r>
            <a:r>
              <a:rPr lang="it-IT" sz="2400" dirty="0" err="1">
                <a:solidFill>
                  <a:srgbClr val="FF0000"/>
                </a:solidFill>
                <a:latin typeface="Calibri"/>
                <a:cs typeface="ＭＳ Ｐゴシック" charset="0"/>
              </a:rPr>
              <a:t>than</a:t>
            </a:r>
            <a:r>
              <a:rPr lang="it-IT" sz="2400" dirty="0">
                <a:solidFill>
                  <a:srgbClr val="FF0000"/>
                </a:solidFill>
                <a:latin typeface="Calibri"/>
                <a:cs typeface="ＭＳ Ｐゴシック" charset="0"/>
              </a:rPr>
              <a:t> </a:t>
            </a:r>
            <a:r>
              <a:rPr lang="it-IT" sz="2400" dirty="0" err="1">
                <a:solidFill>
                  <a:srgbClr val="FF0000"/>
                </a:solidFill>
                <a:latin typeface="Calibri"/>
                <a:cs typeface="ＭＳ Ｐゴシック" charset="0"/>
              </a:rPr>
              <a:t>aspirin</a:t>
            </a:r>
            <a:r>
              <a:rPr lang="it-IT" sz="2400" dirty="0">
                <a:solidFill>
                  <a:srgbClr val="FF0000"/>
                </a:solidFill>
                <a:latin typeface="Calibri"/>
                <a:cs typeface="ＭＳ Ｐゴシック" charset="0"/>
              </a:rPr>
              <a:t> …</a:t>
            </a:r>
          </a:p>
          <a:p>
            <a:pPr marL="285750" indent="-285750">
              <a:buFont typeface="Arial"/>
              <a:buChar char="•"/>
            </a:pPr>
            <a:endParaRPr lang="it-IT" sz="2400" dirty="0" smtClean="0">
              <a:solidFill>
                <a:srgbClr val="FF0000"/>
              </a:solidFill>
              <a:latin typeface="Calibri"/>
              <a:cs typeface="ＭＳ Ｐゴシック" charset="0"/>
            </a:endParaRPr>
          </a:p>
        </p:txBody>
      </p:sp>
    </p:spTree>
    <p:extLst>
      <p:ext uri="{BB962C8B-B14F-4D97-AF65-F5344CB8AC3E}">
        <p14:creationId xmlns:p14="http://schemas.microsoft.com/office/powerpoint/2010/main" val="344541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srcRect b="10251"/>
          <a:stretch/>
        </p:blipFill>
        <p:spPr>
          <a:xfrm>
            <a:off x="0" y="2222520"/>
            <a:ext cx="9144000" cy="2155265"/>
          </a:xfrm>
          <a:prstGeom prst="rect">
            <a:avLst/>
          </a:prstGeom>
        </p:spPr>
      </p:pic>
      <p:sp>
        <p:nvSpPr>
          <p:cNvPr id="6" name="CasellaDiTesto 5"/>
          <p:cNvSpPr txBox="1"/>
          <p:nvPr/>
        </p:nvSpPr>
        <p:spPr>
          <a:xfrm>
            <a:off x="35496" y="404684"/>
            <a:ext cx="9141973" cy="830997"/>
          </a:xfrm>
          <a:prstGeom prst="rect">
            <a:avLst/>
          </a:prstGeom>
          <a:noFill/>
        </p:spPr>
        <p:txBody>
          <a:bodyPr wrap="square" rtlCol="0">
            <a:spAutoFit/>
          </a:bodyPr>
          <a:lstStyle/>
          <a:p>
            <a:pPr algn="ctr"/>
            <a:r>
              <a:rPr lang="en-US" sz="2400" dirty="0" smtClean="0">
                <a:solidFill>
                  <a:srgbClr val="000000"/>
                </a:solidFill>
                <a:latin typeface="Times New Roman"/>
                <a:cs typeface="Times New Roman"/>
              </a:rPr>
              <a:t>A meta-analysis of </a:t>
            </a:r>
            <a:r>
              <a:rPr lang="en-US" sz="2400" dirty="0" err="1" smtClean="0">
                <a:solidFill>
                  <a:srgbClr val="000000"/>
                </a:solidFill>
                <a:latin typeface="Times New Roman"/>
                <a:cs typeface="Times New Roman"/>
              </a:rPr>
              <a:t>randomised</a:t>
            </a:r>
            <a:r>
              <a:rPr lang="en-US" sz="2400" dirty="0" smtClean="0">
                <a:solidFill>
                  <a:srgbClr val="000000"/>
                </a:solidFill>
                <a:latin typeface="Times New Roman"/>
                <a:cs typeface="Times New Roman"/>
              </a:rPr>
              <a:t> trials:</a:t>
            </a:r>
          </a:p>
          <a:p>
            <a:pPr algn="ctr"/>
            <a:r>
              <a:rPr lang="it-IT" sz="2400" dirty="0" err="1" smtClean="0">
                <a:solidFill>
                  <a:srgbClr val="000000"/>
                </a:solidFill>
                <a:latin typeface="Times New Roman"/>
                <a:cs typeface="Times New Roman"/>
              </a:rPr>
              <a:t>S</a:t>
            </a:r>
            <a:r>
              <a:rPr lang="en-US" sz="2400" dirty="0" err="1" smtClean="0">
                <a:solidFill>
                  <a:srgbClr val="000000"/>
                </a:solidFill>
                <a:latin typeface="Times New Roman"/>
                <a:cs typeface="Times New Roman"/>
              </a:rPr>
              <a:t>troke</a:t>
            </a:r>
            <a:r>
              <a:rPr lang="en-US" sz="2400" dirty="0" smtClean="0">
                <a:solidFill>
                  <a:srgbClr val="000000"/>
                </a:solidFill>
                <a:latin typeface="Times New Roman"/>
                <a:cs typeface="Times New Roman"/>
              </a:rPr>
              <a:t> or systemic embolic events</a:t>
            </a:r>
            <a:endParaRPr lang="it-IT" sz="2400" dirty="0">
              <a:solidFill>
                <a:srgbClr val="000000"/>
              </a:solidFill>
              <a:latin typeface="Times New Roman"/>
              <a:cs typeface="Times New Roman"/>
            </a:endParaRPr>
          </a:p>
        </p:txBody>
      </p:sp>
      <p:sp>
        <p:nvSpPr>
          <p:cNvPr id="7" name="CasellaDiTesto 6"/>
          <p:cNvSpPr txBox="1"/>
          <p:nvPr/>
        </p:nvSpPr>
        <p:spPr>
          <a:xfrm>
            <a:off x="5940152" y="6076435"/>
            <a:ext cx="2880320" cy="369332"/>
          </a:xfrm>
          <a:prstGeom prst="rect">
            <a:avLst/>
          </a:prstGeom>
          <a:noFill/>
        </p:spPr>
        <p:txBody>
          <a:bodyPr wrap="square" rtlCol="0">
            <a:spAutoFit/>
          </a:bodyPr>
          <a:lstStyle/>
          <a:p>
            <a:pPr algn="ctr"/>
            <a:r>
              <a:rPr lang="it-IT" sz="1800" dirty="0" smtClean="0">
                <a:latin typeface="Times New Roman"/>
                <a:cs typeface="Times New Roman"/>
              </a:rPr>
              <a:t>Lancet 2014; 383: 955-62</a:t>
            </a:r>
            <a:endParaRPr lang="it-IT" sz="1800" dirty="0">
              <a:latin typeface="Times New Roman"/>
              <a:cs typeface="Times New Roman"/>
            </a:endParaRPr>
          </a:p>
        </p:txBody>
      </p:sp>
    </p:spTree>
    <p:extLst>
      <p:ext uri="{BB962C8B-B14F-4D97-AF65-F5344CB8AC3E}">
        <p14:creationId xmlns:p14="http://schemas.microsoft.com/office/powerpoint/2010/main" val="41652028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o 8"/>
          <p:cNvGrpSpPr/>
          <p:nvPr/>
        </p:nvGrpSpPr>
        <p:grpSpPr>
          <a:xfrm>
            <a:off x="735308" y="673071"/>
            <a:ext cx="7979714" cy="5321351"/>
            <a:chOff x="166822" y="169332"/>
            <a:chExt cx="9569845" cy="5843121"/>
          </a:xfrm>
        </p:grpSpPr>
        <p:pic>
          <p:nvPicPr>
            <p:cNvPr id="2" name="Immagine 1"/>
            <p:cNvPicPr>
              <a:picLocks noChangeAspect="1"/>
            </p:cNvPicPr>
            <p:nvPr/>
          </p:nvPicPr>
          <p:blipFill rotWithShape="1">
            <a:blip r:embed="rId2"/>
            <a:srcRect t="5547" b="86666"/>
            <a:stretch/>
          </p:blipFill>
          <p:spPr>
            <a:xfrm>
              <a:off x="166822" y="169332"/>
              <a:ext cx="9569845" cy="1196905"/>
            </a:xfrm>
            <a:prstGeom prst="rect">
              <a:avLst/>
            </a:prstGeom>
          </p:spPr>
        </p:pic>
        <p:pic>
          <p:nvPicPr>
            <p:cNvPr id="3" name="Immagine 2"/>
            <p:cNvPicPr>
              <a:picLocks noChangeAspect="1"/>
            </p:cNvPicPr>
            <p:nvPr/>
          </p:nvPicPr>
          <p:blipFill rotWithShape="1">
            <a:blip r:embed="rId2"/>
            <a:srcRect t="20741" b="73580"/>
            <a:stretch/>
          </p:blipFill>
          <p:spPr>
            <a:xfrm>
              <a:off x="166829" y="813153"/>
              <a:ext cx="9569838" cy="872874"/>
            </a:xfrm>
            <a:prstGeom prst="rect">
              <a:avLst/>
            </a:prstGeom>
          </p:spPr>
        </p:pic>
        <p:pic>
          <p:nvPicPr>
            <p:cNvPr id="4" name="Immagine 3"/>
            <p:cNvPicPr>
              <a:picLocks noChangeAspect="1"/>
            </p:cNvPicPr>
            <p:nvPr/>
          </p:nvPicPr>
          <p:blipFill rotWithShape="1">
            <a:blip r:embed="rId2"/>
            <a:srcRect t="33827" b="60494"/>
            <a:stretch/>
          </p:blipFill>
          <p:spPr>
            <a:xfrm>
              <a:off x="166829" y="1686027"/>
              <a:ext cx="9569838" cy="872874"/>
            </a:xfrm>
            <a:prstGeom prst="rect">
              <a:avLst/>
            </a:prstGeom>
          </p:spPr>
        </p:pic>
        <p:pic>
          <p:nvPicPr>
            <p:cNvPr id="5" name="Immagine 4"/>
            <p:cNvPicPr>
              <a:picLocks noChangeAspect="1"/>
            </p:cNvPicPr>
            <p:nvPr/>
          </p:nvPicPr>
          <p:blipFill rotWithShape="1">
            <a:blip r:embed="rId2"/>
            <a:srcRect t="47160" b="46914"/>
            <a:stretch/>
          </p:blipFill>
          <p:spPr>
            <a:xfrm>
              <a:off x="166822" y="2558901"/>
              <a:ext cx="9569841" cy="910827"/>
            </a:xfrm>
            <a:prstGeom prst="rect">
              <a:avLst/>
            </a:prstGeom>
          </p:spPr>
        </p:pic>
        <p:pic>
          <p:nvPicPr>
            <p:cNvPr id="6" name="Immagine 5"/>
            <p:cNvPicPr>
              <a:picLocks noChangeAspect="1"/>
            </p:cNvPicPr>
            <p:nvPr/>
          </p:nvPicPr>
          <p:blipFill rotWithShape="1">
            <a:blip r:embed="rId2"/>
            <a:srcRect t="60494" b="33827"/>
            <a:stretch/>
          </p:blipFill>
          <p:spPr>
            <a:xfrm>
              <a:off x="166829" y="3469728"/>
              <a:ext cx="9569838" cy="872874"/>
            </a:xfrm>
            <a:prstGeom prst="rect">
              <a:avLst/>
            </a:prstGeom>
          </p:spPr>
        </p:pic>
        <p:pic>
          <p:nvPicPr>
            <p:cNvPr id="7" name="Immagine 6"/>
            <p:cNvPicPr>
              <a:picLocks noChangeAspect="1"/>
            </p:cNvPicPr>
            <p:nvPr/>
          </p:nvPicPr>
          <p:blipFill rotWithShape="1">
            <a:blip r:embed="rId2"/>
            <a:srcRect t="73580" b="20741"/>
            <a:stretch/>
          </p:blipFill>
          <p:spPr>
            <a:xfrm>
              <a:off x="166829" y="4342602"/>
              <a:ext cx="9569838" cy="872877"/>
            </a:xfrm>
            <a:prstGeom prst="rect">
              <a:avLst/>
            </a:prstGeom>
          </p:spPr>
        </p:pic>
        <p:pic>
          <p:nvPicPr>
            <p:cNvPr id="8" name="Immagine 7"/>
            <p:cNvPicPr>
              <a:picLocks noChangeAspect="1"/>
            </p:cNvPicPr>
            <p:nvPr/>
          </p:nvPicPr>
          <p:blipFill rotWithShape="1">
            <a:blip r:embed="rId2"/>
            <a:srcRect t="87160" b="7655"/>
            <a:stretch/>
          </p:blipFill>
          <p:spPr>
            <a:xfrm>
              <a:off x="166825" y="5215479"/>
              <a:ext cx="9569842" cy="796974"/>
            </a:xfrm>
            <a:prstGeom prst="rect">
              <a:avLst/>
            </a:prstGeom>
          </p:spPr>
        </p:pic>
      </p:grpSp>
      <p:sp>
        <p:nvSpPr>
          <p:cNvPr id="10" name="CasellaDiTesto 9"/>
          <p:cNvSpPr txBox="1"/>
          <p:nvPr/>
        </p:nvSpPr>
        <p:spPr>
          <a:xfrm>
            <a:off x="13" y="16940"/>
            <a:ext cx="9143999" cy="707886"/>
          </a:xfrm>
          <a:prstGeom prst="rect">
            <a:avLst/>
          </a:prstGeom>
          <a:noFill/>
        </p:spPr>
        <p:txBody>
          <a:bodyPr wrap="square" rtlCol="0">
            <a:spAutoFit/>
          </a:bodyPr>
          <a:lstStyle/>
          <a:p>
            <a:r>
              <a:rPr lang="en-US" dirty="0" smtClean="0">
                <a:solidFill>
                  <a:srgbClr val="000000"/>
                </a:solidFill>
                <a:latin typeface="Calibri"/>
                <a:cs typeface="ＭＳ Ｐゴシック" charset="0"/>
              </a:rPr>
              <a:t>Dose-normalized plasma concentrations of </a:t>
            </a:r>
            <a:r>
              <a:rPr lang="en-US" dirty="0" err="1" smtClean="0">
                <a:solidFill>
                  <a:srgbClr val="000000"/>
                </a:solidFill>
                <a:latin typeface="Calibri"/>
                <a:cs typeface="ＭＳ Ｐゴシック" charset="0"/>
              </a:rPr>
              <a:t>dabigatran</a:t>
            </a:r>
            <a:r>
              <a:rPr lang="en-US" dirty="0" smtClean="0">
                <a:solidFill>
                  <a:srgbClr val="000000"/>
                </a:solidFill>
                <a:latin typeface="Calibri"/>
                <a:cs typeface="ＭＳ Ｐゴシック" charset="0"/>
              </a:rPr>
              <a:t> according to demographic characteristics </a:t>
            </a:r>
            <a:endParaRPr lang="it-IT" dirty="0">
              <a:solidFill>
                <a:srgbClr val="000000"/>
              </a:solidFill>
              <a:latin typeface="Calibri"/>
              <a:cs typeface="ＭＳ Ｐゴシック" charset="0"/>
            </a:endParaRPr>
          </a:p>
        </p:txBody>
      </p:sp>
      <p:sp>
        <p:nvSpPr>
          <p:cNvPr id="11" name="Rettangolo 10"/>
          <p:cNvSpPr/>
          <p:nvPr/>
        </p:nvSpPr>
        <p:spPr>
          <a:xfrm>
            <a:off x="5004048" y="6402814"/>
            <a:ext cx="4031873" cy="338554"/>
          </a:xfrm>
          <a:prstGeom prst="rect">
            <a:avLst/>
          </a:prstGeom>
        </p:spPr>
        <p:txBody>
          <a:bodyPr wrap="none">
            <a:spAutoFit/>
          </a:bodyPr>
          <a:lstStyle/>
          <a:p>
            <a:r>
              <a:rPr lang="sv-SE" sz="1600" dirty="0" smtClean="0">
                <a:solidFill>
                  <a:srgbClr val="000000"/>
                </a:solidFill>
                <a:latin typeface="Calibri"/>
                <a:cs typeface="ＭＳ Ｐゴシック" charset="0"/>
              </a:rPr>
              <a:t>P. Reilly et al. J </a:t>
            </a:r>
            <a:r>
              <a:rPr lang="sv-SE" sz="1600" dirty="0" err="1">
                <a:solidFill>
                  <a:srgbClr val="000000"/>
                </a:solidFill>
                <a:latin typeface="Calibri"/>
                <a:cs typeface="ＭＳ Ｐゴシック" charset="0"/>
              </a:rPr>
              <a:t>Am</a:t>
            </a:r>
            <a:r>
              <a:rPr lang="sv-SE" sz="1600" dirty="0">
                <a:solidFill>
                  <a:srgbClr val="000000"/>
                </a:solidFill>
                <a:latin typeface="Calibri"/>
                <a:cs typeface="ＭＳ Ｐゴシック" charset="0"/>
              </a:rPr>
              <a:t> Coll </a:t>
            </a:r>
            <a:r>
              <a:rPr lang="sv-SE" sz="1600" dirty="0" err="1">
                <a:solidFill>
                  <a:srgbClr val="000000"/>
                </a:solidFill>
                <a:latin typeface="Calibri"/>
                <a:cs typeface="ＭＳ Ｐゴシック" charset="0"/>
              </a:rPr>
              <a:t>Cardiol</a:t>
            </a:r>
            <a:r>
              <a:rPr lang="sv-SE" sz="1600" dirty="0">
                <a:solidFill>
                  <a:srgbClr val="000000"/>
                </a:solidFill>
                <a:latin typeface="Calibri"/>
                <a:cs typeface="ＭＳ Ｐゴシック" charset="0"/>
              </a:rPr>
              <a:t> 2014;63:321–8</a:t>
            </a:r>
            <a:endParaRPr lang="it-IT" sz="1600" dirty="0">
              <a:solidFill>
                <a:srgbClr val="000000"/>
              </a:solidFill>
              <a:latin typeface="Calibri"/>
              <a:cs typeface="ＭＳ Ｐゴシック" charset="0"/>
            </a:endParaRPr>
          </a:p>
        </p:txBody>
      </p:sp>
    </p:spTree>
    <p:extLst>
      <p:ext uri="{BB962C8B-B14F-4D97-AF65-F5344CB8AC3E}">
        <p14:creationId xmlns:p14="http://schemas.microsoft.com/office/powerpoint/2010/main" val="335050301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0" y="952500"/>
            <a:ext cx="9144000" cy="2288901"/>
          </a:xfrm>
          <a:prstGeom prst="rect">
            <a:avLst/>
          </a:prstGeom>
        </p:spPr>
      </p:pic>
      <p:sp>
        <p:nvSpPr>
          <p:cNvPr id="5" name="CasellaDiTesto 4"/>
          <p:cNvSpPr txBox="1"/>
          <p:nvPr/>
        </p:nvSpPr>
        <p:spPr>
          <a:xfrm>
            <a:off x="4932040" y="6258798"/>
            <a:ext cx="4204496" cy="338554"/>
          </a:xfrm>
          <a:prstGeom prst="rect">
            <a:avLst/>
          </a:prstGeom>
          <a:noFill/>
        </p:spPr>
        <p:txBody>
          <a:bodyPr wrap="none" rtlCol="0">
            <a:spAutoFit/>
          </a:bodyPr>
          <a:lstStyle/>
          <a:p>
            <a:r>
              <a:rPr lang="it-IT" sz="1600" dirty="0" smtClean="0">
                <a:solidFill>
                  <a:srgbClr val="000000"/>
                </a:solidFill>
                <a:latin typeface="Calibri"/>
                <a:cs typeface="ＭＳ Ｐゴシック" charset="0"/>
              </a:rPr>
              <a:t>Rossini </a:t>
            </a:r>
            <a:r>
              <a:rPr lang="it-IT" sz="1600" dirty="0" err="1" smtClean="0">
                <a:solidFill>
                  <a:srgbClr val="000000"/>
                </a:solidFill>
                <a:latin typeface="Calibri"/>
                <a:cs typeface="ＭＳ Ｐゴシック" charset="0"/>
              </a:rPr>
              <a:t>R</a:t>
            </a:r>
            <a:r>
              <a:rPr lang="it-IT" sz="1600" dirty="0" smtClean="0">
                <a:solidFill>
                  <a:srgbClr val="000000"/>
                </a:solidFill>
                <a:latin typeface="Calibri"/>
                <a:cs typeface="ＭＳ Ｐゴシック" charset="0"/>
              </a:rPr>
              <a:t> et al. </a:t>
            </a:r>
            <a:r>
              <a:rPr lang="it-IT" sz="1600" dirty="0">
                <a:solidFill>
                  <a:srgbClr val="000000"/>
                </a:solidFill>
                <a:latin typeface="Calibri"/>
                <a:cs typeface="ＭＳ Ｐゴシック" charset="0"/>
              </a:rPr>
              <a:t>G </a:t>
            </a:r>
            <a:r>
              <a:rPr lang="it-IT" sz="1600" dirty="0" err="1">
                <a:solidFill>
                  <a:srgbClr val="000000"/>
                </a:solidFill>
                <a:latin typeface="Calibri"/>
                <a:cs typeface="ＭＳ Ｐゴシック" charset="0"/>
              </a:rPr>
              <a:t>Ital</a:t>
            </a:r>
            <a:r>
              <a:rPr lang="it-IT" sz="1600" dirty="0">
                <a:solidFill>
                  <a:srgbClr val="000000"/>
                </a:solidFill>
                <a:latin typeface="Calibri"/>
                <a:cs typeface="ＭＳ Ｐゴシック" charset="0"/>
              </a:rPr>
              <a:t> </a:t>
            </a:r>
            <a:r>
              <a:rPr lang="it-IT" sz="1600" dirty="0" err="1">
                <a:solidFill>
                  <a:srgbClr val="000000"/>
                </a:solidFill>
                <a:latin typeface="Calibri"/>
                <a:cs typeface="ＭＳ Ｐゴシック" charset="0"/>
              </a:rPr>
              <a:t>Cardiol</a:t>
            </a:r>
            <a:r>
              <a:rPr lang="it-IT" sz="1600" dirty="0">
                <a:solidFill>
                  <a:srgbClr val="000000"/>
                </a:solidFill>
                <a:latin typeface="Calibri"/>
                <a:cs typeface="ＭＳ Ｐゴシック" charset="0"/>
              </a:rPr>
              <a:t> 2015;16(3):161-174</a:t>
            </a:r>
          </a:p>
        </p:txBody>
      </p:sp>
    </p:spTree>
    <p:extLst>
      <p:ext uri="{BB962C8B-B14F-4D97-AF65-F5344CB8AC3E}">
        <p14:creationId xmlns:p14="http://schemas.microsoft.com/office/powerpoint/2010/main" val="135800864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682045" y="939804"/>
            <a:ext cx="5779911" cy="4559300"/>
          </a:xfrm>
          <a:prstGeom prst="rect">
            <a:avLst/>
          </a:prstGeom>
        </p:spPr>
      </p:pic>
      <p:sp>
        <p:nvSpPr>
          <p:cNvPr id="3" name="CasellaDiTesto 2"/>
          <p:cNvSpPr txBox="1"/>
          <p:nvPr/>
        </p:nvSpPr>
        <p:spPr>
          <a:xfrm>
            <a:off x="4932040" y="6330806"/>
            <a:ext cx="4204496" cy="338554"/>
          </a:xfrm>
          <a:prstGeom prst="rect">
            <a:avLst/>
          </a:prstGeom>
          <a:noFill/>
        </p:spPr>
        <p:txBody>
          <a:bodyPr wrap="none" rtlCol="0">
            <a:spAutoFit/>
          </a:bodyPr>
          <a:lstStyle/>
          <a:p>
            <a:r>
              <a:rPr lang="it-IT" sz="1600" dirty="0" smtClean="0">
                <a:solidFill>
                  <a:srgbClr val="000000"/>
                </a:solidFill>
                <a:latin typeface="Calibri"/>
                <a:cs typeface="ＭＳ Ｐゴシック" charset="0"/>
              </a:rPr>
              <a:t>Rossini </a:t>
            </a:r>
            <a:r>
              <a:rPr lang="it-IT" sz="1600" dirty="0" err="1" smtClean="0">
                <a:solidFill>
                  <a:srgbClr val="000000"/>
                </a:solidFill>
                <a:latin typeface="Calibri"/>
                <a:cs typeface="ＭＳ Ｐゴシック" charset="0"/>
              </a:rPr>
              <a:t>R</a:t>
            </a:r>
            <a:r>
              <a:rPr lang="it-IT" sz="1600" dirty="0" smtClean="0">
                <a:solidFill>
                  <a:srgbClr val="000000"/>
                </a:solidFill>
                <a:latin typeface="Calibri"/>
                <a:cs typeface="ＭＳ Ｐゴシック" charset="0"/>
              </a:rPr>
              <a:t> et al. </a:t>
            </a:r>
            <a:r>
              <a:rPr lang="it-IT" sz="1600" dirty="0">
                <a:solidFill>
                  <a:srgbClr val="000000"/>
                </a:solidFill>
                <a:latin typeface="Calibri"/>
                <a:cs typeface="ＭＳ Ｐゴシック" charset="0"/>
              </a:rPr>
              <a:t>G </a:t>
            </a:r>
            <a:r>
              <a:rPr lang="it-IT" sz="1600" dirty="0" err="1">
                <a:solidFill>
                  <a:srgbClr val="000000"/>
                </a:solidFill>
                <a:latin typeface="Calibri"/>
                <a:cs typeface="ＭＳ Ｐゴシック" charset="0"/>
              </a:rPr>
              <a:t>Ital</a:t>
            </a:r>
            <a:r>
              <a:rPr lang="it-IT" sz="1600" dirty="0">
                <a:solidFill>
                  <a:srgbClr val="000000"/>
                </a:solidFill>
                <a:latin typeface="Calibri"/>
                <a:cs typeface="ＭＳ Ｐゴシック" charset="0"/>
              </a:rPr>
              <a:t> </a:t>
            </a:r>
            <a:r>
              <a:rPr lang="it-IT" sz="1600" dirty="0" err="1">
                <a:solidFill>
                  <a:srgbClr val="000000"/>
                </a:solidFill>
                <a:latin typeface="Calibri"/>
                <a:cs typeface="ＭＳ Ｐゴシック" charset="0"/>
              </a:rPr>
              <a:t>Cardiol</a:t>
            </a:r>
            <a:r>
              <a:rPr lang="it-IT" sz="1600" dirty="0">
                <a:solidFill>
                  <a:srgbClr val="000000"/>
                </a:solidFill>
                <a:latin typeface="Calibri"/>
                <a:cs typeface="ＭＳ Ｐゴシック" charset="0"/>
              </a:rPr>
              <a:t> 2015;16(3):161-174</a:t>
            </a:r>
          </a:p>
        </p:txBody>
      </p:sp>
      <p:sp>
        <p:nvSpPr>
          <p:cNvPr id="4" name="Rettangolo 3"/>
          <p:cNvSpPr/>
          <p:nvPr/>
        </p:nvSpPr>
        <p:spPr>
          <a:xfrm>
            <a:off x="90324" y="117132"/>
            <a:ext cx="9023585" cy="461665"/>
          </a:xfrm>
          <a:prstGeom prst="rect">
            <a:avLst/>
          </a:prstGeom>
        </p:spPr>
        <p:txBody>
          <a:bodyPr wrap="square">
            <a:spAutoFit/>
          </a:bodyPr>
          <a:lstStyle/>
          <a:p>
            <a:pPr algn="ctr"/>
            <a:r>
              <a:rPr lang="it-IT" sz="2400" dirty="0" smtClean="0">
                <a:solidFill>
                  <a:srgbClr val="000000"/>
                </a:solidFill>
                <a:latin typeface="Calibri"/>
                <a:cs typeface="ＭＳ Ｐゴシック" charset="0"/>
              </a:rPr>
              <a:t>Follow-up: COSA E QUANDO</a:t>
            </a:r>
            <a:endParaRPr lang="it-IT" sz="2400" dirty="0">
              <a:solidFill>
                <a:srgbClr val="000000"/>
              </a:solidFill>
              <a:latin typeface="Calibri"/>
              <a:cs typeface="ＭＳ Ｐゴシック" charset="0"/>
            </a:endParaRPr>
          </a:p>
        </p:txBody>
      </p:sp>
    </p:spTree>
    <p:extLst>
      <p:ext uri="{BB962C8B-B14F-4D97-AF65-F5344CB8AC3E}">
        <p14:creationId xmlns:p14="http://schemas.microsoft.com/office/powerpoint/2010/main" val="33257359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l="19789" t="14621" r="17036" b="8006"/>
          <a:stretch>
            <a:fillRect/>
          </a:stretch>
        </p:blipFill>
        <p:spPr bwMode="auto">
          <a:xfrm>
            <a:off x="1204149" y="714197"/>
            <a:ext cx="7112784" cy="5443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7" name="TextBox 2"/>
          <p:cNvSpPr txBox="1">
            <a:spLocks noChangeArrowheads="1"/>
          </p:cNvSpPr>
          <p:nvPr/>
        </p:nvSpPr>
        <p:spPr bwMode="auto">
          <a:xfrm>
            <a:off x="4198246" y="6123781"/>
            <a:ext cx="54006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sz="1800" dirty="0" err="1">
                <a:solidFill>
                  <a:srgbClr val="000000"/>
                </a:solidFill>
                <a:latin typeface="Calibri" charset="0"/>
                <a:cs typeface="ＭＳ Ｐゴシック" charset="0"/>
              </a:rPr>
              <a:t>Siller-Matula</a:t>
            </a:r>
            <a:r>
              <a:rPr lang="it-IT" sz="1800" dirty="0">
                <a:solidFill>
                  <a:srgbClr val="000000"/>
                </a:solidFill>
                <a:latin typeface="Calibri" charset="0"/>
                <a:cs typeface="ＭＳ Ｐゴシック" charset="0"/>
              </a:rPr>
              <a:t> </a:t>
            </a:r>
            <a:r>
              <a:rPr lang="it-IT" sz="1800" dirty="0" err="1">
                <a:solidFill>
                  <a:srgbClr val="000000"/>
                </a:solidFill>
                <a:latin typeface="Calibri" charset="0"/>
                <a:cs typeface="ＭＳ Ｐゴシック" charset="0"/>
              </a:rPr>
              <a:t>J</a:t>
            </a:r>
            <a:r>
              <a:rPr lang="it-IT" sz="1800" dirty="0">
                <a:solidFill>
                  <a:srgbClr val="000000"/>
                </a:solidFill>
                <a:latin typeface="Calibri" charset="0"/>
                <a:cs typeface="ＭＳ Ｐゴシック" charset="0"/>
              </a:rPr>
              <a:t> </a:t>
            </a:r>
            <a:r>
              <a:rPr lang="it-IT" sz="1800" dirty="0" err="1">
                <a:solidFill>
                  <a:srgbClr val="000000"/>
                </a:solidFill>
                <a:latin typeface="Calibri" charset="0"/>
                <a:cs typeface="ＭＳ Ｐゴシック" charset="0"/>
              </a:rPr>
              <a:t>Thromb</a:t>
            </a:r>
            <a:r>
              <a:rPr lang="it-IT" sz="1800" dirty="0">
                <a:solidFill>
                  <a:srgbClr val="000000"/>
                </a:solidFill>
                <a:latin typeface="Calibri" charset="0"/>
                <a:cs typeface="ＭＳ Ｐゴシック" charset="0"/>
              </a:rPr>
              <a:t> </a:t>
            </a:r>
            <a:r>
              <a:rPr lang="it-IT" sz="1800" dirty="0" err="1">
                <a:solidFill>
                  <a:srgbClr val="000000"/>
                </a:solidFill>
                <a:latin typeface="Calibri" charset="0"/>
                <a:cs typeface="ＭＳ Ｐゴシック" charset="0"/>
              </a:rPr>
              <a:t>Haemost</a:t>
            </a:r>
            <a:r>
              <a:rPr lang="it-IT" sz="1800" dirty="0">
                <a:solidFill>
                  <a:srgbClr val="000000"/>
                </a:solidFill>
                <a:latin typeface="Calibri" charset="0"/>
                <a:cs typeface="ＭＳ Ｐゴシック" charset="0"/>
              </a:rPr>
              <a:t> 2014; 12: 2-14.</a:t>
            </a:r>
          </a:p>
        </p:txBody>
      </p:sp>
      <p:sp>
        <p:nvSpPr>
          <p:cNvPr id="4" name="TextBox 2"/>
          <p:cNvSpPr txBox="1">
            <a:spLocks noChangeArrowheads="1"/>
          </p:cNvSpPr>
          <p:nvPr/>
        </p:nvSpPr>
        <p:spPr bwMode="auto">
          <a:xfrm>
            <a:off x="827088" y="2"/>
            <a:ext cx="734536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sz="2400" dirty="0" err="1" smtClean="0">
                <a:solidFill>
                  <a:srgbClr val="000000"/>
                </a:solidFill>
                <a:latin typeface="Calibri" charset="0"/>
                <a:cs typeface="ＭＳ Ｐゴシック" charset="0"/>
              </a:rPr>
              <a:t>Drugs</a:t>
            </a:r>
            <a:r>
              <a:rPr lang="it-IT" sz="2400" dirty="0" smtClean="0">
                <a:solidFill>
                  <a:srgbClr val="000000"/>
                </a:solidFill>
                <a:latin typeface="Calibri" charset="0"/>
                <a:cs typeface="ＭＳ Ｐゴシック" charset="0"/>
              </a:rPr>
              <a:t> </a:t>
            </a:r>
            <a:r>
              <a:rPr lang="it-IT" sz="2400" dirty="0" err="1" smtClean="0">
                <a:solidFill>
                  <a:srgbClr val="000000"/>
                </a:solidFill>
                <a:latin typeface="Calibri" charset="0"/>
                <a:cs typeface="ＭＳ Ｐゴシック" charset="0"/>
              </a:rPr>
              <a:t>that</a:t>
            </a:r>
            <a:r>
              <a:rPr lang="it-IT" sz="2400" dirty="0" smtClean="0">
                <a:solidFill>
                  <a:srgbClr val="000000"/>
                </a:solidFill>
                <a:latin typeface="Calibri" charset="0"/>
                <a:cs typeface="ＭＳ Ｐゴシック" charset="0"/>
              </a:rPr>
              <a:t> </a:t>
            </a:r>
            <a:r>
              <a:rPr lang="it-IT" sz="2400" dirty="0" err="1" smtClean="0">
                <a:solidFill>
                  <a:srgbClr val="000000"/>
                </a:solidFill>
                <a:latin typeface="Calibri" charset="0"/>
                <a:cs typeface="ＭＳ Ｐゴシック" charset="0"/>
              </a:rPr>
              <a:t>interact</a:t>
            </a:r>
            <a:r>
              <a:rPr lang="it-IT" sz="2400" dirty="0" smtClean="0">
                <a:solidFill>
                  <a:srgbClr val="000000"/>
                </a:solidFill>
                <a:latin typeface="Calibri" charset="0"/>
                <a:cs typeface="ＭＳ Ｐゴシック" charset="0"/>
              </a:rPr>
              <a:t> with </a:t>
            </a:r>
            <a:r>
              <a:rPr lang="it-IT" sz="2400" dirty="0" err="1" smtClean="0">
                <a:solidFill>
                  <a:srgbClr val="000000"/>
                </a:solidFill>
                <a:latin typeface="Calibri" charset="0"/>
                <a:cs typeface="ＭＳ Ｐゴシック" charset="0"/>
              </a:rPr>
              <a:t>oral</a:t>
            </a:r>
            <a:r>
              <a:rPr lang="it-IT" sz="2400" dirty="0" smtClean="0">
                <a:solidFill>
                  <a:srgbClr val="000000"/>
                </a:solidFill>
                <a:latin typeface="Calibri" charset="0"/>
                <a:cs typeface="ＭＳ Ｐゴシック" charset="0"/>
              </a:rPr>
              <a:t> </a:t>
            </a:r>
            <a:r>
              <a:rPr lang="it-IT" sz="2400" dirty="0" err="1" smtClean="0">
                <a:solidFill>
                  <a:srgbClr val="000000"/>
                </a:solidFill>
                <a:latin typeface="Calibri" charset="0"/>
                <a:cs typeface="ＭＳ Ｐゴシック" charset="0"/>
              </a:rPr>
              <a:t>antiplatelet</a:t>
            </a:r>
            <a:r>
              <a:rPr lang="it-IT" sz="2400" dirty="0" smtClean="0">
                <a:solidFill>
                  <a:srgbClr val="000000"/>
                </a:solidFill>
                <a:latin typeface="Calibri" charset="0"/>
                <a:cs typeface="ＭＳ Ｐゴシック" charset="0"/>
              </a:rPr>
              <a:t> </a:t>
            </a:r>
            <a:r>
              <a:rPr lang="it-IT" sz="2400" dirty="0" err="1" smtClean="0">
                <a:solidFill>
                  <a:srgbClr val="000000"/>
                </a:solidFill>
                <a:latin typeface="Calibri" charset="0"/>
                <a:cs typeface="ＭＳ Ｐゴシック" charset="0"/>
              </a:rPr>
              <a:t>drugs</a:t>
            </a:r>
            <a:endParaRPr lang="it-IT" sz="2400" dirty="0">
              <a:solidFill>
                <a:srgbClr val="000000"/>
              </a:solidFill>
              <a:latin typeface="Calibri" charset="0"/>
              <a:cs typeface="ＭＳ Ｐゴシック" charset="0"/>
            </a:endParaRPr>
          </a:p>
        </p:txBody>
      </p:sp>
    </p:spTree>
    <p:extLst>
      <p:ext uri="{BB962C8B-B14F-4D97-AF65-F5344CB8AC3E}">
        <p14:creationId xmlns:p14="http://schemas.microsoft.com/office/powerpoint/2010/main" val="305467895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a:spLocks noChangeArrowheads="1"/>
          </p:cNvSpPr>
          <p:nvPr/>
        </p:nvSpPr>
        <p:spPr bwMode="auto">
          <a:xfrm>
            <a:off x="755650" y="1268413"/>
            <a:ext cx="7488238" cy="3200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sz="4000">
                <a:solidFill>
                  <a:srgbClr val="000000"/>
                </a:solidFill>
                <a:latin typeface="Calibri" charset="0"/>
                <a:cs typeface="ＭＳ Ｐゴシック" charset="0"/>
              </a:rPr>
              <a:t>INTERACTION</a:t>
            </a:r>
          </a:p>
          <a:p>
            <a:pPr algn="ctr" eaLnBrk="1" hangingPunct="1"/>
            <a:endParaRPr lang="it-IT" sz="1800">
              <a:solidFill>
                <a:srgbClr val="000000"/>
              </a:solidFill>
              <a:latin typeface="Calibri" charset="0"/>
              <a:cs typeface="ＭＳ Ｐゴシック" charset="0"/>
            </a:endParaRPr>
          </a:p>
          <a:p>
            <a:pPr eaLnBrk="1" hangingPunct="1"/>
            <a:r>
              <a:rPr lang="it-IT" sz="3600">
                <a:solidFill>
                  <a:srgbClr val="000000"/>
                </a:solidFill>
                <a:latin typeface="Calibri" charset="0"/>
                <a:cs typeface="ＭＳ Ｐゴシック" charset="0"/>
              </a:rPr>
              <a:t>A drug interaction is defined as reaction between 2 or more drugs that acts to enhance or inhibit the predicted response.</a:t>
            </a:r>
          </a:p>
        </p:txBody>
      </p:sp>
    </p:spTree>
    <p:extLst>
      <p:ext uri="{BB962C8B-B14F-4D97-AF65-F5344CB8AC3E}">
        <p14:creationId xmlns:p14="http://schemas.microsoft.com/office/powerpoint/2010/main" val="417387213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l="15819" t="18600" r="14124" b="4564"/>
          <a:stretch>
            <a:fillRect/>
          </a:stretch>
        </p:blipFill>
        <p:spPr bwMode="auto">
          <a:xfrm>
            <a:off x="525602" y="603781"/>
            <a:ext cx="8114164" cy="5562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2"/>
          <p:cNvSpPr txBox="1">
            <a:spLocks noChangeArrowheads="1"/>
          </p:cNvSpPr>
          <p:nvPr/>
        </p:nvSpPr>
        <p:spPr bwMode="auto">
          <a:xfrm>
            <a:off x="827088" y="2"/>
            <a:ext cx="734536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sz="2400" dirty="0" err="1" smtClean="0">
                <a:solidFill>
                  <a:srgbClr val="000000"/>
                </a:solidFill>
                <a:latin typeface="Calibri" charset="0"/>
                <a:cs typeface="ＭＳ Ｐゴシック" charset="0"/>
              </a:rPr>
              <a:t>Drugs</a:t>
            </a:r>
            <a:r>
              <a:rPr lang="it-IT" sz="2400" dirty="0" smtClean="0">
                <a:solidFill>
                  <a:srgbClr val="000000"/>
                </a:solidFill>
                <a:latin typeface="Calibri" charset="0"/>
                <a:cs typeface="ＭＳ Ｐゴシック" charset="0"/>
              </a:rPr>
              <a:t> </a:t>
            </a:r>
            <a:r>
              <a:rPr lang="it-IT" sz="2400" dirty="0" err="1" smtClean="0">
                <a:solidFill>
                  <a:srgbClr val="000000"/>
                </a:solidFill>
                <a:latin typeface="Calibri" charset="0"/>
                <a:cs typeface="ＭＳ Ｐゴシック" charset="0"/>
              </a:rPr>
              <a:t>that</a:t>
            </a:r>
            <a:r>
              <a:rPr lang="it-IT" sz="2400" dirty="0" smtClean="0">
                <a:solidFill>
                  <a:srgbClr val="000000"/>
                </a:solidFill>
                <a:latin typeface="Calibri" charset="0"/>
                <a:cs typeface="ＭＳ Ｐゴシック" charset="0"/>
              </a:rPr>
              <a:t> </a:t>
            </a:r>
            <a:r>
              <a:rPr lang="it-IT" sz="2400" dirty="0" err="1" smtClean="0">
                <a:solidFill>
                  <a:srgbClr val="000000"/>
                </a:solidFill>
                <a:latin typeface="Calibri" charset="0"/>
                <a:cs typeface="ＭＳ Ｐゴシック" charset="0"/>
              </a:rPr>
              <a:t>interact</a:t>
            </a:r>
            <a:r>
              <a:rPr lang="it-IT" sz="2400" dirty="0" smtClean="0">
                <a:solidFill>
                  <a:srgbClr val="000000"/>
                </a:solidFill>
                <a:latin typeface="Calibri" charset="0"/>
                <a:cs typeface="ＭＳ Ｐゴシック" charset="0"/>
              </a:rPr>
              <a:t> with </a:t>
            </a:r>
            <a:r>
              <a:rPr lang="it-IT" sz="2400" dirty="0" err="1" smtClean="0">
                <a:solidFill>
                  <a:srgbClr val="000000"/>
                </a:solidFill>
                <a:latin typeface="Calibri" charset="0"/>
                <a:cs typeface="ＭＳ Ｐゴシック" charset="0"/>
              </a:rPr>
              <a:t>warfarin</a:t>
            </a:r>
            <a:endParaRPr lang="it-IT" sz="2400" dirty="0">
              <a:solidFill>
                <a:srgbClr val="000000"/>
              </a:solidFill>
              <a:latin typeface="Calibri" charset="0"/>
              <a:cs typeface="ＭＳ Ｐゴシック" charset="0"/>
            </a:endParaRPr>
          </a:p>
        </p:txBody>
      </p:sp>
    </p:spTree>
    <p:extLst>
      <p:ext uri="{BB962C8B-B14F-4D97-AF65-F5344CB8AC3E}">
        <p14:creationId xmlns:p14="http://schemas.microsoft.com/office/powerpoint/2010/main" val="412181322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4509"/>
            <a:ext cx="8229600" cy="360434"/>
          </a:xfrm>
        </p:spPr>
        <p:txBody>
          <a:bodyPr>
            <a:normAutofit fontScale="90000"/>
          </a:bodyPr>
          <a:lstStyle/>
          <a:p>
            <a:pPr algn="ctr"/>
            <a:r>
              <a:rPr lang="it-IT" sz="2800" b="0" dirty="0" smtClean="0">
                <a:solidFill>
                  <a:srgbClr val="000000"/>
                </a:solidFill>
              </a:rPr>
              <a:t>Interazioni farmacologiche NAO</a:t>
            </a:r>
            <a:endParaRPr lang="it-IT" sz="2800" b="0" dirty="0">
              <a:solidFill>
                <a:srgbClr val="000000"/>
              </a:solidFill>
            </a:endParaRPr>
          </a:p>
        </p:txBody>
      </p:sp>
      <p:graphicFrame>
        <p:nvGraphicFramePr>
          <p:cNvPr id="8" name="Segnaposto contenuto 7"/>
          <p:cNvGraphicFramePr>
            <a:graphicFrameLocks noGrp="1"/>
          </p:cNvGraphicFramePr>
          <p:nvPr>
            <p:ph idx="1"/>
            <p:extLst>
              <p:ext uri="{D42A27DB-BD31-4B8C-83A1-F6EECF244321}">
                <p14:modId xmlns:p14="http://schemas.microsoft.com/office/powerpoint/2010/main" val="967246156"/>
              </p:ext>
            </p:extLst>
          </p:nvPr>
        </p:nvGraphicFramePr>
        <p:xfrm>
          <a:off x="457200" y="799533"/>
          <a:ext cx="8229600" cy="5077739"/>
        </p:xfrm>
        <a:graphic>
          <a:graphicData uri="http://schemas.openxmlformats.org/drawingml/2006/table">
            <a:tbl>
              <a:tblPr firstRow="1" bandRow="1">
                <a:tableStyleId>{5940675A-B579-460E-94D1-54222C63F5DA}</a:tableStyleId>
              </a:tblPr>
              <a:tblGrid>
                <a:gridCol w="2810865"/>
                <a:gridCol w="1967035"/>
                <a:gridCol w="1750196"/>
                <a:gridCol w="1701504"/>
              </a:tblGrid>
              <a:tr h="268486">
                <a:tc>
                  <a:txBody>
                    <a:bodyPr/>
                    <a:lstStyle/>
                    <a:p>
                      <a:r>
                        <a:rPr lang="it-IT" sz="1600" dirty="0" smtClean="0">
                          <a:solidFill>
                            <a:schemeClr val="bg1"/>
                          </a:solidFill>
                        </a:rPr>
                        <a:t>Farmaco</a:t>
                      </a:r>
                      <a:endParaRPr lang="it-IT" sz="1600" dirty="0">
                        <a:solidFill>
                          <a:schemeClr val="bg1"/>
                        </a:solidFill>
                      </a:endParaRPr>
                    </a:p>
                  </a:txBody>
                  <a:tcPr>
                    <a:solidFill>
                      <a:schemeClr val="tx1">
                        <a:lumMod val="65000"/>
                        <a:lumOff val="35000"/>
                      </a:schemeClr>
                    </a:solidFill>
                  </a:tcPr>
                </a:tc>
                <a:tc>
                  <a:txBody>
                    <a:bodyPr/>
                    <a:lstStyle/>
                    <a:p>
                      <a:pPr algn="ctr"/>
                      <a:r>
                        <a:rPr lang="it-IT" sz="1600" dirty="0" err="1" smtClean="0">
                          <a:solidFill>
                            <a:srgbClr val="000000"/>
                          </a:solidFill>
                        </a:rPr>
                        <a:t>Dabigratan</a:t>
                      </a:r>
                      <a:endParaRPr lang="it-IT" sz="1600" dirty="0">
                        <a:solidFill>
                          <a:srgbClr val="000000"/>
                        </a:solidFill>
                      </a:endParaRPr>
                    </a:p>
                  </a:txBody>
                  <a:tcPr/>
                </a:tc>
                <a:tc>
                  <a:txBody>
                    <a:bodyPr/>
                    <a:lstStyle/>
                    <a:p>
                      <a:pPr algn="ctr"/>
                      <a:r>
                        <a:rPr lang="it-IT" sz="1600" dirty="0" err="1" smtClean="0">
                          <a:solidFill>
                            <a:srgbClr val="000000"/>
                          </a:solidFill>
                        </a:rPr>
                        <a:t>Rivaroxaban</a:t>
                      </a:r>
                      <a:endParaRPr lang="it-IT" sz="1600" dirty="0">
                        <a:solidFill>
                          <a:srgbClr val="000000"/>
                        </a:solidFill>
                      </a:endParaRPr>
                    </a:p>
                  </a:txBody>
                  <a:tcPr/>
                </a:tc>
                <a:tc>
                  <a:txBody>
                    <a:bodyPr/>
                    <a:lstStyle/>
                    <a:p>
                      <a:pPr algn="ctr"/>
                      <a:r>
                        <a:rPr lang="it-IT" sz="1600" dirty="0" err="1" smtClean="0">
                          <a:solidFill>
                            <a:srgbClr val="000000"/>
                          </a:solidFill>
                        </a:rPr>
                        <a:t>Apixaban</a:t>
                      </a:r>
                      <a:endParaRPr lang="it-IT" sz="1600" dirty="0">
                        <a:solidFill>
                          <a:srgbClr val="000000"/>
                        </a:solidFill>
                      </a:endParaRPr>
                    </a:p>
                  </a:txBody>
                  <a:tcPr/>
                </a:tc>
              </a:tr>
              <a:tr h="268486">
                <a:tc>
                  <a:txBody>
                    <a:bodyPr/>
                    <a:lstStyle/>
                    <a:p>
                      <a:r>
                        <a:rPr lang="it-IT" sz="1200" dirty="0" err="1" smtClean="0">
                          <a:solidFill>
                            <a:schemeClr val="tx1"/>
                          </a:solidFill>
                        </a:rPr>
                        <a:t>Atorvastatina</a:t>
                      </a:r>
                      <a:endParaRPr lang="it-IT" sz="1200" dirty="0">
                        <a:solidFill>
                          <a:schemeClr val="tx1"/>
                        </a:solidFill>
                      </a:endParaRPr>
                    </a:p>
                  </a:txBody>
                  <a:tcPr/>
                </a:tc>
                <a:tc>
                  <a:txBody>
                    <a:bodyPr/>
                    <a:lstStyle/>
                    <a:p>
                      <a:pPr algn="ctr"/>
                      <a:r>
                        <a:rPr lang="it-IT" sz="1200" dirty="0" smtClean="0">
                          <a:solidFill>
                            <a:srgbClr val="000000"/>
                          </a:solidFill>
                        </a:rPr>
                        <a:t>possibile</a:t>
                      </a:r>
                      <a:endParaRPr lang="it-IT" sz="1200" dirty="0">
                        <a:solidFill>
                          <a:srgbClr val="000000"/>
                        </a:solidFill>
                      </a:endParaRPr>
                    </a:p>
                  </a:txBody>
                  <a:tcPr>
                    <a:solidFill>
                      <a:srgbClr val="00BC00"/>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possibile</a:t>
                      </a:r>
                    </a:p>
                  </a:txBody>
                  <a:tcPr>
                    <a:solidFill>
                      <a:srgbClr val="00BC00"/>
                    </a:solidFill>
                  </a:tcPr>
                </a:tc>
                <a:tc>
                  <a:txBody>
                    <a:bodyPr/>
                    <a:lstStyle/>
                    <a:p>
                      <a:pPr algn="ctr"/>
                      <a:r>
                        <a:rPr lang="it-IT" sz="1200" dirty="0" smtClean="0">
                          <a:solidFill>
                            <a:srgbClr val="000000"/>
                          </a:solidFill>
                        </a:rPr>
                        <a:t>non</a:t>
                      </a:r>
                      <a:r>
                        <a:rPr lang="it-IT" sz="1200" baseline="0" dirty="0" smtClean="0">
                          <a:solidFill>
                            <a:srgbClr val="000000"/>
                          </a:solidFill>
                        </a:rPr>
                        <a:t> studiata</a:t>
                      </a:r>
                      <a:endParaRPr lang="it-IT" sz="1200" dirty="0">
                        <a:solidFill>
                          <a:srgbClr val="000000"/>
                        </a:solidFill>
                      </a:endParaRPr>
                    </a:p>
                  </a:txBody>
                  <a:tcPr>
                    <a:solidFill>
                      <a:srgbClr val="BFBFBF"/>
                    </a:solidFill>
                  </a:tcPr>
                </a:tc>
              </a:tr>
              <a:tr h="268486">
                <a:tc>
                  <a:txBody>
                    <a:bodyPr/>
                    <a:lstStyle/>
                    <a:p>
                      <a:r>
                        <a:rPr lang="it-IT" sz="1200" dirty="0" smtClean="0">
                          <a:solidFill>
                            <a:schemeClr val="tx1"/>
                          </a:solidFill>
                        </a:rPr>
                        <a:t>Digossina</a:t>
                      </a:r>
                      <a:endParaRPr lang="it-IT" sz="1200" dirty="0">
                        <a:solidFill>
                          <a:schemeClr val="tx1"/>
                        </a:solidFill>
                      </a:endParaRPr>
                    </a:p>
                  </a:txBody>
                  <a:tcPr/>
                </a:tc>
                <a:tc>
                  <a:txBody>
                    <a:bodyPr/>
                    <a:lstStyle/>
                    <a:p>
                      <a:pPr algn="ctr"/>
                      <a:r>
                        <a:rPr lang="it-IT" sz="1200" dirty="0" smtClean="0">
                          <a:solidFill>
                            <a:srgbClr val="000000"/>
                          </a:solidFill>
                        </a:rPr>
                        <a:t>possibile</a:t>
                      </a:r>
                      <a:endParaRPr lang="it-IT" sz="1200" dirty="0">
                        <a:solidFill>
                          <a:srgbClr val="000000"/>
                        </a:solidFill>
                      </a:endParaRPr>
                    </a:p>
                  </a:txBody>
                  <a:tcPr>
                    <a:solidFill>
                      <a:srgbClr val="00BC00"/>
                    </a:solidFill>
                  </a:tcPr>
                </a:tc>
                <a:tc>
                  <a:txBody>
                    <a:bodyPr/>
                    <a:lstStyle/>
                    <a:p>
                      <a:pPr algn="ctr"/>
                      <a:r>
                        <a:rPr lang="it-IT" sz="1200" smtClean="0">
                          <a:solidFill>
                            <a:srgbClr val="000000"/>
                          </a:solidFill>
                        </a:rPr>
                        <a:t>possibile</a:t>
                      </a:r>
                      <a:endParaRPr lang="it-IT" sz="1200" dirty="0">
                        <a:solidFill>
                          <a:srgbClr val="000000"/>
                        </a:solidFill>
                      </a:endParaRPr>
                    </a:p>
                  </a:txBody>
                  <a:tcPr>
                    <a:solidFill>
                      <a:srgbClr val="00BC00"/>
                    </a:solidFill>
                  </a:tcPr>
                </a:tc>
                <a:tc>
                  <a:txBody>
                    <a:bodyPr/>
                    <a:lstStyle/>
                    <a:p>
                      <a:pPr algn="ctr"/>
                      <a:r>
                        <a:rPr lang="it-IT" sz="1200" dirty="0" smtClean="0">
                          <a:solidFill>
                            <a:srgbClr val="000000"/>
                          </a:solidFill>
                        </a:rPr>
                        <a:t>possibile</a:t>
                      </a:r>
                      <a:endParaRPr lang="it-IT" sz="1200" dirty="0">
                        <a:solidFill>
                          <a:srgbClr val="000000"/>
                        </a:solidFill>
                      </a:endParaRPr>
                    </a:p>
                  </a:txBody>
                  <a:tcPr>
                    <a:solidFill>
                      <a:srgbClr val="00BC00"/>
                    </a:solidFill>
                  </a:tcPr>
                </a:tc>
              </a:tr>
              <a:tr h="268486">
                <a:tc>
                  <a:txBody>
                    <a:bodyPr/>
                    <a:lstStyle/>
                    <a:p>
                      <a:r>
                        <a:rPr lang="it-IT" sz="1200" dirty="0" err="1" smtClean="0">
                          <a:solidFill>
                            <a:schemeClr val="tx1"/>
                          </a:solidFill>
                        </a:rPr>
                        <a:t>Verapamil</a:t>
                      </a:r>
                      <a:endParaRPr lang="it-IT" sz="1200" dirty="0">
                        <a:solidFill>
                          <a:schemeClr val="tx1"/>
                        </a:solidFill>
                      </a:endParaRPr>
                    </a:p>
                  </a:txBody>
                  <a:tcPr/>
                </a:tc>
                <a:tc>
                  <a:txBody>
                    <a:bodyPr/>
                    <a:lstStyle/>
                    <a:p>
                      <a:pPr algn="ctr"/>
                      <a:r>
                        <a:rPr lang="it-IT" sz="1200" dirty="0" smtClean="0">
                          <a:solidFill>
                            <a:srgbClr val="000000"/>
                          </a:solidFill>
                        </a:rPr>
                        <a:t>Possibile con riduzione di dosaggio a 110 mg e assunzione simultanea</a:t>
                      </a:r>
                      <a:endParaRPr lang="it-IT" sz="1200" dirty="0">
                        <a:solidFill>
                          <a:srgbClr val="000000"/>
                        </a:solidFill>
                      </a:endParaRPr>
                    </a:p>
                  </a:txBody>
                  <a:tcPr>
                    <a:solidFill>
                      <a:srgbClr val="E4790B"/>
                    </a:solidFill>
                  </a:tcPr>
                </a:tc>
                <a:tc>
                  <a:txBody>
                    <a:bodyPr/>
                    <a:lstStyle/>
                    <a:p>
                      <a:pPr algn="ctr"/>
                      <a:endParaRPr lang="it-IT" sz="1200" dirty="0" smtClean="0">
                        <a:solidFill>
                          <a:srgbClr val="000000"/>
                        </a:solidFill>
                      </a:endParaRPr>
                    </a:p>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it-IT" sz="1200" dirty="0" smtClean="0">
                        <a:solidFill>
                          <a:srgbClr val="000000"/>
                        </a:solidFill>
                      </a:endParaRPr>
                    </a:p>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chemeClr val="bg1">
                        <a:lumMod val="75000"/>
                      </a:schemeClr>
                    </a:solidFill>
                  </a:tcPr>
                </a:tc>
              </a:tr>
              <a:tr h="268486">
                <a:tc>
                  <a:txBody>
                    <a:bodyPr/>
                    <a:lstStyle/>
                    <a:p>
                      <a:r>
                        <a:rPr lang="it-IT" sz="1200" dirty="0" err="1" smtClean="0">
                          <a:solidFill>
                            <a:schemeClr val="tx1"/>
                          </a:solidFill>
                        </a:rPr>
                        <a:t>Diltiazem</a:t>
                      </a:r>
                      <a:endParaRPr lang="it-IT" sz="1200" dirty="0">
                        <a:solidFill>
                          <a:schemeClr val="tx1"/>
                        </a:solidFill>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possibile</a:t>
                      </a:r>
                    </a:p>
                  </a:txBody>
                  <a:tcPr>
                    <a:solidFill>
                      <a:srgbClr val="00BC00"/>
                    </a:solidFill>
                  </a:tcPr>
                </a:tc>
                <a:tc>
                  <a:txBody>
                    <a:bodyPr/>
                    <a:lstStyle/>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r>
              <a:tr h="268486">
                <a:tc>
                  <a:txBody>
                    <a:bodyPr/>
                    <a:lstStyle/>
                    <a:p>
                      <a:r>
                        <a:rPr lang="it-IT" sz="1200" dirty="0" smtClean="0">
                          <a:solidFill>
                            <a:schemeClr val="tx1"/>
                          </a:solidFill>
                        </a:rPr>
                        <a:t>Chinidina</a:t>
                      </a:r>
                      <a:endParaRPr lang="it-IT" sz="1200" dirty="0">
                        <a:solidFill>
                          <a:schemeClr val="tx1"/>
                        </a:solidFill>
                      </a:endParaRPr>
                    </a:p>
                  </a:txBody>
                  <a:tcPr/>
                </a:tc>
                <a:tc>
                  <a:txBody>
                    <a:bodyPr/>
                    <a:lstStyle/>
                    <a:p>
                      <a:pPr algn="ctr"/>
                      <a:r>
                        <a:rPr lang="it-IT" sz="120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smtClean="0">
                          <a:solidFill>
                            <a:srgbClr val="000000"/>
                          </a:solidFill>
                        </a:rPr>
                        <a:t>non</a:t>
                      </a:r>
                      <a:r>
                        <a:rPr lang="it-IT" sz="1200" baseline="0" smtClean="0">
                          <a:solidFill>
                            <a:srgbClr val="000000"/>
                          </a:solidFill>
                        </a:rPr>
                        <a:t> studiata</a:t>
                      </a:r>
                      <a:endParaRPr lang="it-IT" sz="1200" dirty="0" smtClean="0">
                        <a:solidFill>
                          <a:srgbClr val="000000"/>
                        </a:solidFill>
                      </a:endParaRPr>
                    </a:p>
                  </a:txBody>
                  <a:tcPr>
                    <a:solidFill>
                      <a:srgbClr val="BFBFBF"/>
                    </a:solidFill>
                  </a:tcPr>
                </a:tc>
              </a:tr>
              <a:tr h="268486">
                <a:tc>
                  <a:txBody>
                    <a:bodyPr/>
                    <a:lstStyle/>
                    <a:p>
                      <a:r>
                        <a:rPr lang="it-IT" sz="1200" dirty="0" err="1" smtClean="0">
                          <a:solidFill>
                            <a:schemeClr val="tx1"/>
                          </a:solidFill>
                        </a:rPr>
                        <a:t>Amiodarone</a:t>
                      </a:r>
                      <a:endParaRPr lang="it-IT" sz="1200" dirty="0">
                        <a:solidFill>
                          <a:schemeClr val="tx1"/>
                        </a:solidFill>
                      </a:endParaRPr>
                    </a:p>
                  </a:txBody>
                  <a:tcPr/>
                </a:tc>
                <a:tc>
                  <a:txBody>
                    <a:bodyPr/>
                    <a:lstStyle/>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possibile</a:t>
                      </a:r>
                    </a:p>
                  </a:txBody>
                  <a:tcPr>
                    <a:solidFill>
                      <a:srgbClr val="00BC00"/>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rgbClr val="BFBFBF"/>
                    </a:solidFill>
                  </a:tcPr>
                </a:tc>
              </a:tr>
              <a:tr h="268486">
                <a:tc>
                  <a:txBody>
                    <a:bodyPr/>
                    <a:lstStyle/>
                    <a:p>
                      <a:r>
                        <a:rPr lang="it-IT" sz="1200" dirty="0" err="1" smtClean="0">
                          <a:solidFill>
                            <a:schemeClr val="tx1"/>
                          </a:solidFill>
                        </a:rPr>
                        <a:t>Dronedarone</a:t>
                      </a:r>
                      <a:endParaRPr lang="it-IT" sz="1200" dirty="0">
                        <a:solidFill>
                          <a:schemeClr val="tx1"/>
                        </a:solidFill>
                      </a:endParaRPr>
                    </a:p>
                  </a:txBody>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FFFFFF"/>
                          </a:solidFill>
                        </a:rPr>
                        <a:t>no</a:t>
                      </a:r>
                    </a:p>
                  </a:txBody>
                  <a:tcPr>
                    <a:solidFill>
                      <a:srgbClr val="FF0000"/>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rgbClr val="BFBFBF"/>
                    </a:solidFill>
                  </a:tcPr>
                </a:tc>
              </a:tr>
              <a:tr h="268486">
                <a:tc>
                  <a:txBody>
                    <a:bodyPr/>
                    <a:lstStyle/>
                    <a:p>
                      <a:r>
                        <a:rPr lang="it-IT" sz="1200" dirty="0" err="1" smtClean="0">
                          <a:solidFill>
                            <a:schemeClr val="tx1"/>
                          </a:solidFill>
                        </a:rPr>
                        <a:t>Itraconazolo</a:t>
                      </a:r>
                      <a:endParaRPr lang="it-IT" sz="1200" dirty="0">
                        <a:solidFill>
                          <a:schemeClr val="tx1"/>
                        </a:solidFill>
                      </a:endParaRPr>
                    </a:p>
                  </a:txBody>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r>
              <a:tr h="268486">
                <a:tc>
                  <a:txBody>
                    <a:bodyPr/>
                    <a:lstStyle/>
                    <a:p>
                      <a:r>
                        <a:rPr lang="it-IT" sz="1200" dirty="0" err="1" smtClean="0">
                          <a:solidFill>
                            <a:schemeClr val="tx1"/>
                          </a:solidFill>
                        </a:rPr>
                        <a:t>Fluconazolo</a:t>
                      </a:r>
                      <a:endParaRPr lang="it-IT" sz="1200" dirty="0">
                        <a:solidFill>
                          <a:schemeClr val="tx1"/>
                        </a:solidFill>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rgbClr val="BFBFBF"/>
                    </a:solidFill>
                  </a:tcPr>
                </a:tc>
                <a:tc>
                  <a:txBody>
                    <a:bodyPr/>
                    <a:lstStyle/>
                    <a:p>
                      <a:pPr algn="ctr"/>
                      <a:r>
                        <a:rPr lang="it-IT" sz="120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rgbClr val="BFBFBF"/>
                    </a:solidFill>
                  </a:tcPr>
                </a:tc>
              </a:tr>
              <a:tr h="316061">
                <a:tc>
                  <a:txBody>
                    <a:bodyPr/>
                    <a:lstStyle/>
                    <a:p>
                      <a:r>
                        <a:rPr lang="it-IT" sz="1200" dirty="0" smtClean="0">
                          <a:solidFill>
                            <a:schemeClr val="tx1"/>
                          </a:solidFill>
                        </a:rPr>
                        <a:t>Ciclosporina, </a:t>
                      </a:r>
                      <a:r>
                        <a:rPr lang="it-IT" sz="1200" dirty="0" err="1" smtClean="0">
                          <a:solidFill>
                            <a:schemeClr val="tx1"/>
                          </a:solidFill>
                        </a:rPr>
                        <a:t>tacrolimus</a:t>
                      </a:r>
                      <a:endParaRPr lang="it-IT" sz="1200" dirty="0">
                        <a:solidFill>
                          <a:schemeClr val="tx1"/>
                        </a:solidFill>
                      </a:endParaRPr>
                    </a:p>
                  </a:txBody>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smtClean="0">
                          <a:solidFill>
                            <a:srgbClr val="000000"/>
                          </a:solidFill>
                        </a:rPr>
                        <a:t>non</a:t>
                      </a:r>
                      <a:r>
                        <a:rPr lang="it-IT" sz="1200" baseline="0" smtClean="0">
                          <a:solidFill>
                            <a:srgbClr val="000000"/>
                          </a:solidFill>
                        </a:rPr>
                        <a:t> studiata</a:t>
                      </a:r>
                      <a:endParaRPr lang="it-IT" sz="1200" dirty="0" smtClean="0">
                        <a:solidFill>
                          <a:srgbClr val="000000"/>
                        </a:solidFill>
                      </a:endParaRPr>
                    </a:p>
                  </a:txBody>
                  <a:tcPr>
                    <a:solidFill>
                      <a:srgbClr val="BFBFBF"/>
                    </a:solidFill>
                  </a:tcPr>
                </a:tc>
              </a:tr>
              <a:tr h="309791">
                <a:tc>
                  <a:txBody>
                    <a:bodyPr/>
                    <a:lstStyle/>
                    <a:p>
                      <a:r>
                        <a:rPr lang="it-IT" sz="1200" dirty="0" err="1" smtClean="0">
                          <a:solidFill>
                            <a:schemeClr val="tx1"/>
                          </a:solidFill>
                        </a:rPr>
                        <a:t>Claritromicina</a:t>
                      </a:r>
                      <a:r>
                        <a:rPr lang="it-IT" sz="1200" dirty="0" smtClean="0">
                          <a:solidFill>
                            <a:schemeClr val="tx1"/>
                          </a:solidFill>
                        </a:rPr>
                        <a:t>,</a:t>
                      </a:r>
                      <a:r>
                        <a:rPr lang="it-IT" sz="1200" baseline="0" dirty="0" smtClean="0">
                          <a:solidFill>
                            <a:schemeClr val="tx1"/>
                          </a:solidFill>
                        </a:rPr>
                        <a:t> eritromicina</a:t>
                      </a:r>
                      <a:endParaRPr lang="it-IT" sz="1200" dirty="0">
                        <a:solidFill>
                          <a:schemeClr val="tx1"/>
                        </a:solidFill>
                      </a:endParaRPr>
                    </a:p>
                  </a:txBody>
                  <a:tcPr/>
                </a:tc>
                <a:tc>
                  <a:txBody>
                    <a:bodyPr/>
                    <a:lstStyle/>
                    <a:p>
                      <a:pPr algn="ctr"/>
                      <a:r>
                        <a:rPr lang="it-IT" sz="120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algn="ctr"/>
                      <a:r>
                        <a:rPr lang="it-IT" sz="1200" dirty="0" smtClean="0">
                          <a:solidFill>
                            <a:srgbClr val="000000"/>
                          </a:solidFill>
                        </a:rPr>
                        <a:t>possibile con cautela</a:t>
                      </a:r>
                      <a:endParaRPr lang="it-IT" sz="1200" dirty="0">
                        <a:solidFill>
                          <a:srgbClr val="000000"/>
                        </a:solidFill>
                      </a:endParaRPr>
                    </a:p>
                  </a:txBody>
                  <a:tcPr>
                    <a:solidFill>
                      <a:srgbClr val="FFE62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rgbClr val="BFBFBF"/>
                    </a:solidFill>
                  </a:tcPr>
                </a:tc>
              </a:tr>
              <a:tr h="305734">
                <a:tc>
                  <a:txBody>
                    <a:bodyPr/>
                    <a:lstStyle/>
                    <a:p>
                      <a:r>
                        <a:rPr lang="it-IT" sz="1200" dirty="0" smtClean="0">
                          <a:solidFill>
                            <a:schemeClr val="tx1"/>
                          </a:solidFill>
                        </a:rPr>
                        <a:t>Inibitori</a:t>
                      </a:r>
                      <a:r>
                        <a:rPr lang="it-IT" sz="1200" baseline="0" dirty="0" smtClean="0">
                          <a:solidFill>
                            <a:schemeClr val="tx1"/>
                          </a:solidFill>
                        </a:rPr>
                        <a:t> proteasi HIV</a:t>
                      </a:r>
                      <a:endParaRPr lang="it-IT" sz="1200" dirty="0">
                        <a:solidFill>
                          <a:schemeClr val="tx1"/>
                        </a:solidFill>
                      </a:endParaRPr>
                    </a:p>
                  </a:txBody>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algn="ctr"/>
                      <a:r>
                        <a:rPr lang="it-IT" sz="1200" dirty="0" smtClean="0">
                          <a:solidFill>
                            <a:srgbClr val="FFFFFF"/>
                          </a:solidFill>
                        </a:rPr>
                        <a:t>no</a:t>
                      </a:r>
                      <a:endParaRPr lang="it-IT" sz="1200" dirty="0">
                        <a:solidFill>
                          <a:srgbClr val="FFFFFF"/>
                        </a:solidFill>
                      </a:endParaRPr>
                    </a:p>
                  </a:txBody>
                  <a:tcPr>
                    <a:solidFill>
                      <a:srgbClr val="FF0000"/>
                    </a:solidFill>
                  </a:tcPr>
                </a:tc>
              </a:tr>
              <a:tr h="593048">
                <a:tc>
                  <a:txBody>
                    <a:bodyPr/>
                    <a:lstStyle/>
                    <a:p>
                      <a:r>
                        <a:rPr lang="it-IT" sz="1200" dirty="0" smtClean="0">
                          <a:solidFill>
                            <a:schemeClr val="tx1"/>
                          </a:solidFill>
                        </a:rPr>
                        <a:t>Rifampicina, Erba</a:t>
                      </a:r>
                      <a:r>
                        <a:rPr lang="it-IT" sz="1200" baseline="0" dirty="0" smtClean="0">
                          <a:solidFill>
                            <a:schemeClr val="tx1"/>
                          </a:solidFill>
                        </a:rPr>
                        <a:t> di </a:t>
                      </a:r>
                      <a:r>
                        <a:rPr lang="it-IT" sz="1200" baseline="0" dirty="0" err="1" smtClean="0">
                          <a:solidFill>
                            <a:schemeClr val="tx1"/>
                          </a:solidFill>
                        </a:rPr>
                        <a:t>S</a:t>
                      </a:r>
                      <a:r>
                        <a:rPr lang="it-IT" sz="1200" baseline="0" dirty="0" smtClean="0">
                          <a:solidFill>
                            <a:schemeClr val="tx1"/>
                          </a:solidFill>
                        </a:rPr>
                        <a:t>,. Giovanni, </a:t>
                      </a:r>
                      <a:r>
                        <a:rPr lang="it-IT" sz="1200" baseline="0" dirty="0" err="1" smtClean="0">
                          <a:solidFill>
                            <a:schemeClr val="tx1"/>
                          </a:solidFill>
                        </a:rPr>
                        <a:t>carbamazepima</a:t>
                      </a:r>
                      <a:r>
                        <a:rPr lang="it-IT" sz="1200" baseline="0" dirty="0" smtClean="0">
                          <a:solidFill>
                            <a:schemeClr val="tx1"/>
                          </a:solidFill>
                        </a:rPr>
                        <a:t>, </a:t>
                      </a:r>
                      <a:r>
                        <a:rPr lang="it-IT" sz="1200" baseline="0" dirty="0" err="1" smtClean="0">
                          <a:solidFill>
                            <a:schemeClr val="tx1"/>
                          </a:solidFill>
                        </a:rPr>
                        <a:t>fenitoina</a:t>
                      </a:r>
                      <a:r>
                        <a:rPr lang="it-IT" sz="1200" baseline="0" dirty="0" smtClean="0">
                          <a:solidFill>
                            <a:schemeClr val="tx1"/>
                          </a:solidFill>
                        </a:rPr>
                        <a:t>, </a:t>
                      </a:r>
                      <a:r>
                        <a:rPr lang="it-IT" sz="1200" baseline="0" dirty="0" err="1" smtClean="0">
                          <a:solidFill>
                            <a:schemeClr val="tx1"/>
                          </a:solidFill>
                        </a:rPr>
                        <a:t>Fenobarbital</a:t>
                      </a:r>
                      <a:endParaRPr lang="it-IT" sz="1200" dirty="0">
                        <a:solidFill>
                          <a:schemeClr val="tx1"/>
                        </a:solidFill>
                      </a:endParaRPr>
                    </a:p>
                  </a:txBody>
                  <a:tcPr/>
                </a:tc>
                <a:tc>
                  <a:txBody>
                    <a:bodyPr/>
                    <a:lstStyle/>
                    <a:p>
                      <a:pPr algn="ctr"/>
                      <a:endParaRPr lang="it-IT" sz="1200" dirty="0" smtClean="0">
                        <a:solidFill>
                          <a:srgbClr val="000000"/>
                        </a:solidFill>
                      </a:endParaRPr>
                    </a:p>
                    <a:p>
                      <a:pPr algn="ctr"/>
                      <a:r>
                        <a:rPr lang="it-IT" sz="1200" dirty="0" smtClean="0">
                          <a:solidFill>
                            <a:srgbClr val="FFFFFF"/>
                          </a:solidFill>
                        </a:rPr>
                        <a:t>no</a:t>
                      </a:r>
                      <a:endParaRPr lang="it-IT" sz="1200" dirty="0">
                        <a:solidFill>
                          <a:srgbClr val="FFFFFF"/>
                        </a:solidFill>
                      </a:endParaRPr>
                    </a:p>
                  </a:txBody>
                  <a:tcPr>
                    <a:solidFill>
                      <a:srgbClr val="FF0000"/>
                    </a:solidFill>
                  </a:tcPr>
                </a:tc>
                <a:tc>
                  <a:txBody>
                    <a:bodyPr/>
                    <a:lstStyle/>
                    <a:p>
                      <a:pPr algn="ctr"/>
                      <a:endParaRPr lang="it-IT" sz="1200" dirty="0" smtClean="0">
                        <a:solidFill>
                          <a:srgbClr val="000000"/>
                        </a:solidFill>
                      </a:endParaRPr>
                    </a:p>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possibile con cautela</a:t>
                      </a:r>
                    </a:p>
                    <a:p>
                      <a:pPr algn="ctr"/>
                      <a:endParaRPr lang="it-IT" sz="1200" dirty="0">
                        <a:solidFill>
                          <a:srgbClr val="000000"/>
                        </a:solidFill>
                      </a:endParaRPr>
                    </a:p>
                  </a:txBody>
                  <a:tcPr>
                    <a:solidFill>
                      <a:srgbClr val="FFE625"/>
                    </a:solidFill>
                  </a:tcPr>
                </a:tc>
                <a:tc>
                  <a:txBody>
                    <a:bodyPr/>
                    <a:lstStyle/>
                    <a:p>
                      <a:pPr algn="ctr"/>
                      <a:endParaRPr lang="it-IT" sz="1200" dirty="0" smtClean="0">
                        <a:solidFill>
                          <a:srgbClr val="000000"/>
                        </a:solidFill>
                      </a:endParaRPr>
                    </a:p>
                    <a:p>
                      <a:pPr algn="ctr"/>
                      <a:r>
                        <a:rPr lang="it-IT" sz="1200" dirty="0" smtClean="0">
                          <a:solidFill>
                            <a:srgbClr val="FFFFFF"/>
                          </a:solidFill>
                        </a:rPr>
                        <a:t>no</a:t>
                      </a:r>
                      <a:endParaRPr lang="it-IT" sz="1200" dirty="0">
                        <a:solidFill>
                          <a:srgbClr val="FFFFFF"/>
                        </a:solidFill>
                      </a:endParaRPr>
                    </a:p>
                  </a:txBody>
                  <a:tcPr>
                    <a:solidFill>
                      <a:srgbClr val="FF0000"/>
                    </a:solidFill>
                  </a:tcPr>
                </a:tc>
              </a:tr>
              <a:tr h="336153">
                <a:tc>
                  <a:txBody>
                    <a:bodyPr/>
                    <a:lstStyle/>
                    <a:p>
                      <a:r>
                        <a:rPr lang="it-IT" sz="1200" smtClean="0">
                          <a:solidFill>
                            <a:schemeClr val="tx1"/>
                          </a:solidFill>
                        </a:rPr>
                        <a:t>Gastroprotettori</a:t>
                      </a:r>
                      <a:r>
                        <a:rPr lang="it-IT" sz="1200" baseline="0" smtClean="0">
                          <a:solidFill>
                            <a:schemeClr val="tx1"/>
                          </a:solidFill>
                        </a:rPr>
                        <a:t> </a:t>
                      </a:r>
                      <a:r>
                        <a:rPr lang="it-IT" sz="1200" baseline="0" dirty="0" smtClean="0">
                          <a:solidFill>
                            <a:schemeClr val="tx1"/>
                          </a:solidFill>
                        </a:rPr>
                        <a:t>(IPP e antiH2)</a:t>
                      </a:r>
                      <a:endParaRPr lang="it-IT" sz="1200" dirty="0">
                        <a:solidFill>
                          <a:schemeClr val="tx1"/>
                        </a:solidFill>
                      </a:endParaRPr>
                    </a:p>
                  </a:txBody>
                  <a:tcPr/>
                </a:tc>
                <a:tc>
                  <a:txBody>
                    <a:bodyPr/>
                    <a:lstStyle/>
                    <a:p>
                      <a:pPr algn="ctr"/>
                      <a:r>
                        <a:rPr lang="it-IT" sz="1200" smtClean="0">
                          <a:solidFill>
                            <a:srgbClr val="000000"/>
                          </a:solidFill>
                        </a:rPr>
                        <a:t>possibile</a:t>
                      </a:r>
                      <a:endParaRPr lang="it-IT" sz="1200" dirty="0">
                        <a:solidFill>
                          <a:srgbClr val="000000"/>
                        </a:solidFill>
                      </a:endParaRPr>
                    </a:p>
                  </a:txBody>
                  <a:tcPr>
                    <a:solidFill>
                      <a:srgbClr val="00BC00"/>
                    </a:solidFill>
                  </a:tcPr>
                </a:tc>
                <a:tc>
                  <a:txBody>
                    <a:bodyPr/>
                    <a:lstStyle/>
                    <a:p>
                      <a:pPr algn="ctr"/>
                      <a:r>
                        <a:rPr lang="it-IT" sz="1200" dirty="0" smtClean="0">
                          <a:solidFill>
                            <a:srgbClr val="000000"/>
                          </a:solidFill>
                        </a:rPr>
                        <a:t>possibile</a:t>
                      </a:r>
                      <a:endParaRPr lang="it-IT" sz="1200" dirty="0">
                        <a:solidFill>
                          <a:srgbClr val="000000"/>
                        </a:solidFill>
                      </a:endParaRPr>
                    </a:p>
                  </a:txBody>
                  <a:tcPr>
                    <a:solidFill>
                      <a:srgbClr val="00BC00"/>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sz="1200" dirty="0" smtClean="0">
                          <a:solidFill>
                            <a:srgbClr val="000000"/>
                          </a:solidFill>
                        </a:rPr>
                        <a:t>non</a:t>
                      </a:r>
                      <a:r>
                        <a:rPr lang="it-IT" sz="1200" baseline="0" dirty="0" smtClean="0">
                          <a:solidFill>
                            <a:srgbClr val="000000"/>
                          </a:solidFill>
                        </a:rPr>
                        <a:t> studiata</a:t>
                      </a:r>
                      <a:endParaRPr lang="it-IT" sz="1200" dirty="0" smtClean="0">
                        <a:solidFill>
                          <a:srgbClr val="000000"/>
                        </a:solidFill>
                      </a:endParaRPr>
                    </a:p>
                  </a:txBody>
                  <a:tcPr>
                    <a:solidFill>
                      <a:srgbClr val="BFBFBF"/>
                    </a:solidFill>
                  </a:tcPr>
                </a:tc>
              </a:tr>
            </a:tbl>
          </a:graphicData>
        </a:graphic>
      </p:graphicFrame>
      <p:sp>
        <p:nvSpPr>
          <p:cNvPr id="9" name="CasellaDiTesto 8"/>
          <p:cNvSpPr txBox="1"/>
          <p:nvPr/>
        </p:nvSpPr>
        <p:spPr>
          <a:xfrm>
            <a:off x="6208182" y="6074940"/>
            <a:ext cx="2549571" cy="369332"/>
          </a:xfrm>
          <a:prstGeom prst="rect">
            <a:avLst/>
          </a:prstGeom>
          <a:noFill/>
        </p:spPr>
        <p:txBody>
          <a:bodyPr wrap="none" rtlCol="0">
            <a:spAutoFit/>
          </a:bodyPr>
          <a:lstStyle/>
          <a:p>
            <a:pPr defTabSz="457200" fontAlgn="auto">
              <a:spcBef>
                <a:spcPts val="0"/>
              </a:spcBef>
              <a:spcAft>
                <a:spcPts val="0"/>
              </a:spcAft>
            </a:pPr>
            <a:r>
              <a:rPr lang="it-IT" sz="1800" dirty="0">
                <a:solidFill>
                  <a:prstClr val="black"/>
                </a:solidFill>
                <a:latin typeface="Calibri"/>
                <a:ea typeface="ＭＳ Ｐゴシック"/>
                <a:cs typeface="Arial"/>
              </a:rPr>
              <a:t>http://</a:t>
            </a:r>
            <a:r>
              <a:rPr lang="it-IT" sz="1800" dirty="0" err="1">
                <a:solidFill>
                  <a:prstClr val="black"/>
                </a:solidFill>
                <a:latin typeface="Calibri"/>
                <a:ea typeface="ＭＳ Ｐゴシック"/>
                <a:cs typeface="Arial"/>
              </a:rPr>
              <a:t>www.noacforaf.it</a:t>
            </a:r>
            <a:r>
              <a:rPr lang="it-IT" sz="1800" dirty="0">
                <a:solidFill>
                  <a:prstClr val="black"/>
                </a:solidFill>
                <a:latin typeface="Calibri"/>
                <a:ea typeface="ＭＳ Ｐゴシック"/>
                <a:cs typeface="Arial"/>
              </a:rPr>
              <a:t>/</a:t>
            </a:r>
          </a:p>
        </p:txBody>
      </p:sp>
    </p:spTree>
    <p:extLst>
      <p:ext uri="{BB962C8B-B14F-4D97-AF65-F5344CB8AC3E}">
        <p14:creationId xmlns:p14="http://schemas.microsoft.com/office/powerpoint/2010/main" val="273058826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2"/>
          <p:cNvSpPr txBox="1">
            <a:spLocks noChangeArrowheads="1"/>
          </p:cNvSpPr>
          <p:nvPr/>
        </p:nvSpPr>
        <p:spPr bwMode="auto">
          <a:xfrm>
            <a:off x="755674" y="404813"/>
            <a:ext cx="7561263"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sz="4400" dirty="0" err="1">
                <a:solidFill>
                  <a:srgbClr val="000000"/>
                </a:solidFill>
                <a:latin typeface="Calibri" charset="0"/>
                <a:cs typeface="ＭＳ Ｐゴシック" charset="0"/>
              </a:rPr>
              <a:t>Interactions</a:t>
            </a:r>
            <a:endParaRPr lang="it-IT" sz="4400" dirty="0">
              <a:solidFill>
                <a:srgbClr val="000000"/>
              </a:solidFill>
              <a:latin typeface="Calibri" charset="0"/>
              <a:cs typeface="ＭＳ Ｐゴシック" charset="0"/>
            </a:endParaRPr>
          </a:p>
          <a:p>
            <a:pPr eaLnBrk="1" hangingPunct="1"/>
            <a:endParaRPr lang="it-IT" sz="1800" dirty="0">
              <a:solidFill>
                <a:srgbClr val="000000"/>
              </a:solidFill>
              <a:latin typeface="Calibri" charset="0"/>
              <a:cs typeface="ＭＳ Ｐゴシック" charset="0"/>
            </a:endParaRPr>
          </a:p>
          <a:p>
            <a:pPr eaLnBrk="1" hangingPunct="1"/>
            <a:endParaRPr lang="it-IT" sz="3200" dirty="0">
              <a:solidFill>
                <a:srgbClr val="000000"/>
              </a:solidFill>
              <a:latin typeface="Calibri" charset="0"/>
              <a:cs typeface="ＭＳ Ｐゴシック" charset="0"/>
            </a:endParaRPr>
          </a:p>
          <a:p>
            <a:pPr eaLnBrk="1" hangingPunct="1"/>
            <a:endParaRPr lang="it-IT" sz="1800" dirty="0">
              <a:solidFill>
                <a:srgbClr val="000000"/>
              </a:solidFill>
              <a:latin typeface="Calibri" charset="0"/>
              <a:cs typeface="ＭＳ Ｐゴシック" charset="0"/>
            </a:endParaRPr>
          </a:p>
        </p:txBody>
      </p:sp>
      <p:sp>
        <p:nvSpPr>
          <p:cNvPr id="2" name="Rettangolo 1"/>
          <p:cNvSpPr/>
          <p:nvPr/>
        </p:nvSpPr>
        <p:spPr>
          <a:xfrm>
            <a:off x="785764" y="3001206"/>
            <a:ext cx="4572000" cy="1754327"/>
          </a:xfrm>
          <a:prstGeom prst="rect">
            <a:avLst/>
          </a:prstGeom>
        </p:spPr>
        <p:txBody>
          <a:bodyPr>
            <a:spAutoFit/>
          </a:bodyPr>
          <a:lstStyle/>
          <a:p>
            <a:pPr>
              <a:buFont typeface="Wingdings" charset="0"/>
              <a:buChar char="§"/>
            </a:pPr>
            <a:r>
              <a:rPr lang="it-IT" sz="3600" dirty="0" smtClean="0">
                <a:solidFill>
                  <a:srgbClr val="000000"/>
                </a:solidFill>
                <a:latin typeface="Calibri" charset="0"/>
                <a:cs typeface="ＭＳ Ｐゴシック" charset="0"/>
              </a:rPr>
              <a:t> </a:t>
            </a:r>
            <a:r>
              <a:rPr lang="it-IT" sz="3600" dirty="0" err="1" smtClean="0">
                <a:solidFill>
                  <a:srgbClr val="000000"/>
                </a:solidFill>
                <a:latin typeface="Calibri" charset="0"/>
                <a:cs typeface="ＭＳ Ｐゴシック" charset="0"/>
              </a:rPr>
              <a:t>May</a:t>
            </a:r>
            <a:r>
              <a:rPr lang="it-IT" sz="3600" dirty="0" smtClean="0">
                <a:solidFill>
                  <a:srgbClr val="000000"/>
                </a:solidFill>
                <a:latin typeface="Calibri" charset="0"/>
                <a:cs typeface="ＭＳ Ｐゴシック" charset="0"/>
              </a:rPr>
              <a:t> </a:t>
            </a:r>
            <a:r>
              <a:rPr lang="it-IT" sz="3600" dirty="0">
                <a:solidFill>
                  <a:srgbClr val="000000"/>
                </a:solidFill>
                <a:latin typeface="Calibri" charset="0"/>
                <a:cs typeface="ＭＳ Ｐゴシック" charset="0"/>
              </a:rPr>
              <a:t>be life </a:t>
            </a:r>
            <a:r>
              <a:rPr lang="it-IT" sz="3600" dirty="0" err="1">
                <a:solidFill>
                  <a:srgbClr val="000000"/>
                </a:solidFill>
                <a:latin typeface="Calibri" charset="0"/>
                <a:cs typeface="ＭＳ Ｐゴシック" charset="0"/>
              </a:rPr>
              <a:t>threatening</a:t>
            </a:r>
            <a:endParaRPr lang="it-IT" sz="3600" dirty="0">
              <a:solidFill>
                <a:srgbClr val="000000"/>
              </a:solidFill>
              <a:latin typeface="Calibri" charset="0"/>
              <a:cs typeface="ＭＳ Ｐゴシック" charset="0"/>
            </a:endParaRPr>
          </a:p>
          <a:p>
            <a:pPr>
              <a:buFont typeface="Wingdings" charset="0"/>
              <a:buChar char="§"/>
            </a:pPr>
            <a:endParaRPr lang="it-IT" sz="3600" dirty="0">
              <a:solidFill>
                <a:srgbClr val="000000"/>
              </a:solidFill>
              <a:latin typeface="Calibri" charset="0"/>
              <a:cs typeface="ＭＳ Ｐゴシック" charset="0"/>
            </a:endParaRPr>
          </a:p>
        </p:txBody>
      </p:sp>
      <p:sp>
        <p:nvSpPr>
          <p:cNvPr id="3" name="Rettangolo 2"/>
          <p:cNvSpPr/>
          <p:nvPr/>
        </p:nvSpPr>
        <p:spPr>
          <a:xfrm>
            <a:off x="755660" y="4192628"/>
            <a:ext cx="5557932" cy="646331"/>
          </a:xfrm>
          <a:prstGeom prst="rect">
            <a:avLst/>
          </a:prstGeom>
        </p:spPr>
        <p:txBody>
          <a:bodyPr wrap="none">
            <a:spAutoFit/>
          </a:bodyPr>
          <a:lstStyle/>
          <a:p>
            <a:pPr>
              <a:buFont typeface="Wingdings" charset="0"/>
              <a:buChar char="§"/>
            </a:pPr>
            <a:r>
              <a:rPr lang="it-IT" sz="3600" dirty="0">
                <a:solidFill>
                  <a:srgbClr val="000000"/>
                </a:solidFill>
                <a:latin typeface="Calibri" charset="0"/>
                <a:cs typeface="ＭＳ Ｐゴシック" charset="0"/>
              </a:rPr>
              <a:t> Impossible to </a:t>
            </a:r>
            <a:r>
              <a:rPr lang="it-IT" sz="3600" dirty="0" err="1">
                <a:solidFill>
                  <a:srgbClr val="000000"/>
                </a:solidFill>
                <a:latin typeface="Calibri" charset="0"/>
                <a:cs typeface="ＭＳ Ｐゴシック" charset="0"/>
              </a:rPr>
              <a:t>remember</a:t>
            </a:r>
            <a:r>
              <a:rPr lang="it-IT" sz="3600" dirty="0">
                <a:solidFill>
                  <a:srgbClr val="000000"/>
                </a:solidFill>
                <a:latin typeface="Calibri" charset="0"/>
                <a:cs typeface="ＭＳ Ｐゴシック" charset="0"/>
              </a:rPr>
              <a:t>....</a:t>
            </a:r>
          </a:p>
        </p:txBody>
      </p:sp>
      <p:sp>
        <p:nvSpPr>
          <p:cNvPr id="4" name="Rettangolo 3"/>
          <p:cNvSpPr/>
          <p:nvPr/>
        </p:nvSpPr>
        <p:spPr>
          <a:xfrm>
            <a:off x="830934" y="1762066"/>
            <a:ext cx="4288353" cy="646331"/>
          </a:xfrm>
          <a:prstGeom prst="rect">
            <a:avLst/>
          </a:prstGeom>
        </p:spPr>
        <p:txBody>
          <a:bodyPr wrap="none">
            <a:spAutoFit/>
          </a:bodyPr>
          <a:lstStyle/>
          <a:p>
            <a:pPr>
              <a:buFont typeface="Wingdings" charset="0"/>
              <a:buChar char="§"/>
            </a:pPr>
            <a:r>
              <a:rPr lang="it-IT" sz="3600" dirty="0">
                <a:solidFill>
                  <a:srgbClr val="000000"/>
                </a:solidFill>
                <a:latin typeface="Calibri" charset="0"/>
                <a:cs typeface="ＭＳ Ｐゴシック" charset="0"/>
              </a:rPr>
              <a:t> Easy to </a:t>
            </a:r>
            <a:r>
              <a:rPr lang="it-IT" sz="3600" dirty="0" err="1">
                <a:solidFill>
                  <a:srgbClr val="000000"/>
                </a:solidFill>
                <a:latin typeface="Calibri" charset="0"/>
                <a:cs typeface="ＭＳ Ｐゴシック" charset="0"/>
              </a:rPr>
              <a:t>forget</a:t>
            </a:r>
            <a:r>
              <a:rPr lang="it-IT" sz="3600" dirty="0">
                <a:solidFill>
                  <a:srgbClr val="000000"/>
                </a:solidFill>
                <a:latin typeface="Calibri" charset="0"/>
                <a:cs typeface="ＭＳ Ｐゴシック" charset="0"/>
              </a:rPr>
              <a:t> </a:t>
            </a:r>
            <a:r>
              <a:rPr lang="it-IT" sz="3600" dirty="0" err="1">
                <a:solidFill>
                  <a:srgbClr val="000000"/>
                </a:solidFill>
                <a:latin typeface="Calibri" charset="0"/>
                <a:cs typeface="ＭＳ Ｐゴシック" charset="0"/>
              </a:rPr>
              <a:t>about</a:t>
            </a:r>
            <a:endParaRPr lang="it-IT" sz="3600" dirty="0">
              <a:solidFill>
                <a:srgbClr val="000000"/>
              </a:solidFill>
              <a:latin typeface="Calibri" charset="0"/>
              <a:cs typeface="ＭＳ Ｐゴシック" charset="0"/>
            </a:endParaRPr>
          </a:p>
        </p:txBody>
      </p:sp>
    </p:spTree>
    <p:extLst>
      <p:ext uri="{BB962C8B-B14F-4D97-AF65-F5344CB8AC3E}">
        <p14:creationId xmlns:p14="http://schemas.microsoft.com/office/powerpoint/2010/main" val="247762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913" y="457249"/>
            <a:ext cx="9028112" cy="4322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8222697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Group 2"/>
          <p:cNvGrpSpPr>
            <a:grpSpLocks/>
          </p:cNvGrpSpPr>
          <p:nvPr/>
        </p:nvGrpSpPr>
        <p:grpSpPr bwMode="auto">
          <a:xfrm>
            <a:off x="4470400" y="3200438"/>
            <a:ext cx="4572000" cy="2905125"/>
            <a:chOff x="2816" y="2112"/>
            <a:chExt cx="2880" cy="1830"/>
          </a:xfrm>
        </p:grpSpPr>
        <p:sp>
          <p:nvSpPr>
            <p:cNvPr id="60425" name="AutoShape 3"/>
            <p:cNvSpPr>
              <a:spLocks noChangeArrowheads="1"/>
            </p:cNvSpPr>
            <p:nvPr/>
          </p:nvSpPr>
          <p:spPr bwMode="auto">
            <a:xfrm rot="8264784">
              <a:off x="3441" y="2112"/>
              <a:ext cx="480" cy="384"/>
            </a:xfrm>
            <a:prstGeom prst="upArrow">
              <a:avLst>
                <a:gd name="adj1" fmla="val 50000"/>
                <a:gd name="adj2" fmla="val 25000"/>
              </a:avLst>
            </a:prstGeom>
            <a:solidFill>
              <a:srgbClr val="FFFF99"/>
            </a:solidFill>
            <a:ln w="9525">
              <a:solidFill>
                <a:srgbClr val="009900"/>
              </a:solidFill>
              <a:miter lim="800000"/>
              <a:headEnd/>
              <a:tailEnd/>
            </a:ln>
          </p:spPr>
          <p:txBody>
            <a:bodyPr vert="eaVert" wrap="none" anchor="ctr"/>
            <a:lstStyle/>
            <a:p>
              <a:pPr algn="ctr"/>
              <a:endParaRPr lang="it-IT" sz="2800">
                <a:solidFill>
                  <a:srgbClr val="000000"/>
                </a:solidFill>
                <a:latin typeface="Times New Roman" charset="0"/>
                <a:cs typeface="Times New Roman" charset="0"/>
              </a:endParaRPr>
            </a:p>
          </p:txBody>
        </p:sp>
        <p:sp>
          <p:nvSpPr>
            <p:cNvPr id="866308" name="Text Box 4"/>
            <p:cNvSpPr txBox="1">
              <a:spLocks noChangeArrowheads="1"/>
            </p:cNvSpPr>
            <p:nvPr/>
          </p:nvSpPr>
          <p:spPr bwMode="auto">
            <a:xfrm>
              <a:off x="2816" y="2535"/>
              <a:ext cx="2880" cy="1407"/>
            </a:xfrm>
            <a:prstGeom prst="rect">
              <a:avLst/>
            </a:prstGeom>
            <a:gradFill rotWithShape="1">
              <a:gsLst>
                <a:gs pos="0">
                  <a:srgbClr val="000099">
                    <a:gamma/>
                    <a:shade val="46275"/>
                    <a:invGamma/>
                  </a:srgbClr>
                </a:gs>
                <a:gs pos="50000">
                  <a:srgbClr val="000099"/>
                </a:gs>
                <a:gs pos="100000">
                  <a:srgbClr val="000099">
                    <a:gamma/>
                    <a:shade val="46275"/>
                    <a:invGamma/>
                  </a:srgbClr>
                </a:gs>
              </a:gsLst>
              <a:lin ang="5400000" scaled="1"/>
            </a:gradFill>
            <a:ln w="9525">
              <a:solidFill>
                <a:schemeClr val="tx1"/>
              </a:solidFill>
              <a:miter lim="800000"/>
              <a:headEnd/>
              <a:tailEnd/>
            </a:ln>
            <a:effectLst/>
          </p:spPr>
          <p:txBody>
            <a:bodyPr>
              <a:spAutoFit/>
            </a:bodyPr>
            <a:lstStyle/>
            <a:p>
              <a:pPr algn="ctr">
                <a:defRPr/>
              </a:pPr>
              <a:r>
                <a:rPr lang="en-US" sz="2100" u="sng" dirty="0">
                  <a:solidFill>
                    <a:srgbClr val="FFFF00"/>
                  </a:solidFill>
                  <a:effectLst>
                    <a:outerShdw blurRad="38100" dist="38100" dir="2700000" algn="tl">
                      <a:srgbClr val="000000"/>
                    </a:outerShdw>
                  </a:effectLst>
                  <a:latin typeface="Times New Roman"/>
                  <a:ea typeface="ＭＳ Ｐゴシック" charset="-128"/>
                  <a:cs typeface="Times New Roman"/>
                </a:rPr>
                <a:t>Cellular Factors</a:t>
              </a:r>
            </a:p>
            <a:p>
              <a:pPr>
                <a:buFontTx/>
                <a:buChar char="•"/>
                <a:defRPr/>
              </a:pPr>
              <a:r>
                <a:rPr lang="en-US" sz="1700" dirty="0">
                  <a:solidFill>
                    <a:srgbClr val="FFFFFF"/>
                  </a:solidFill>
                  <a:latin typeface="Times New Roman"/>
                  <a:ea typeface="ＭＳ Ｐゴシック" charset="-128"/>
                  <a:cs typeface="Times New Roman"/>
                </a:rPr>
                <a:t> Accelerated platelet turnover</a:t>
              </a:r>
            </a:p>
            <a:p>
              <a:pPr>
                <a:buFontTx/>
                <a:buChar char="•"/>
                <a:defRPr/>
              </a:pPr>
              <a:r>
                <a:rPr lang="en-US" sz="1700" dirty="0">
                  <a:solidFill>
                    <a:srgbClr val="FFFFFF"/>
                  </a:solidFill>
                  <a:latin typeface="Times New Roman"/>
                  <a:ea typeface="ＭＳ Ｐゴシック" charset="-128"/>
                  <a:cs typeface="Times New Roman"/>
                </a:rPr>
                <a:t> Reduced CYP3A metabolic activity</a:t>
              </a:r>
            </a:p>
            <a:p>
              <a:pPr>
                <a:buFontTx/>
                <a:buChar char="•"/>
                <a:defRPr/>
              </a:pPr>
              <a:r>
                <a:rPr lang="en-US" sz="1700" dirty="0">
                  <a:solidFill>
                    <a:srgbClr val="FFFFFF"/>
                  </a:solidFill>
                  <a:latin typeface="Times New Roman"/>
                  <a:ea typeface="ＭＳ Ｐゴシック" charset="-128"/>
                  <a:cs typeface="Times New Roman"/>
                </a:rPr>
                <a:t> Increased ADP exposure </a:t>
              </a:r>
            </a:p>
            <a:p>
              <a:pPr>
                <a:buFontTx/>
                <a:buChar char="•"/>
                <a:defRPr/>
              </a:pPr>
              <a:r>
                <a:rPr lang="en-US" sz="1700" dirty="0">
                  <a:solidFill>
                    <a:srgbClr val="FFFFFF"/>
                  </a:solidFill>
                  <a:latin typeface="Times New Roman"/>
                  <a:ea typeface="ＭＳ Ｐゴシック" charset="-128"/>
                  <a:cs typeface="Times New Roman"/>
                </a:rPr>
                <a:t> Up-regulation of the P2Y</a:t>
              </a:r>
              <a:r>
                <a:rPr lang="en-US" sz="1700" baseline="-25000" dirty="0">
                  <a:solidFill>
                    <a:srgbClr val="FFFFFF"/>
                  </a:solidFill>
                  <a:latin typeface="Times New Roman"/>
                  <a:ea typeface="ＭＳ Ｐゴシック" charset="-128"/>
                  <a:cs typeface="Times New Roman"/>
                </a:rPr>
                <a:t>12</a:t>
              </a:r>
              <a:r>
                <a:rPr lang="en-US" sz="1700" dirty="0">
                  <a:solidFill>
                    <a:srgbClr val="FFFFFF"/>
                  </a:solidFill>
                  <a:latin typeface="Times New Roman"/>
                  <a:ea typeface="ＭＳ Ｐゴシック" charset="-128"/>
                  <a:cs typeface="Times New Roman"/>
                </a:rPr>
                <a:t> pathway</a:t>
              </a:r>
            </a:p>
            <a:p>
              <a:pPr>
                <a:buFontTx/>
                <a:buChar char="•"/>
                <a:defRPr/>
              </a:pPr>
              <a:r>
                <a:rPr lang="en-US" sz="1700" dirty="0">
                  <a:solidFill>
                    <a:srgbClr val="FFFFFF"/>
                  </a:solidFill>
                  <a:latin typeface="Times New Roman"/>
                  <a:ea typeface="ＭＳ Ｐゴシック" charset="-128"/>
                  <a:cs typeface="Times New Roman"/>
                </a:rPr>
                <a:t> Up-regulation of the P2Y</a:t>
              </a:r>
              <a:r>
                <a:rPr lang="en-US" sz="1700" baseline="-25000" dirty="0">
                  <a:solidFill>
                    <a:srgbClr val="FFFFFF"/>
                  </a:solidFill>
                  <a:latin typeface="Times New Roman"/>
                  <a:ea typeface="ＭＳ Ｐゴシック" charset="-128"/>
                  <a:cs typeface="Times New Roman"/>
                </a:rPr>
                <a:t>1</a:t>
              </a:r>
              <a:r>
                <a:rPr lang="en-US" sz="1700" dirty="0">
                  <a:solidFill>
                    <a:srgbClr val="FFFFFF"/>
                  </a:solidFill>
                  <a:latin typeface="Times New Roman"/>
                  <a:ea typeface="ＭＳ Ｐゴシック" charset="-128"/>
                  <a:cs typeface="Times New Roman"/>
                </a:rPr>
                <a:t> pathway </a:t>
              </a:r>
            </a:p>
            <a:p>
              <a:pPr>
                <a:buFontTx/>
                <a:buChar char="•"/>
                <a:defRPr/>
              </a:pPr>
              <a:r>
                <a:rPr lang="en-US" sz="1700" dirty="0">
                  <a:solidFill>
                    <a:srgbClr val="FFFFFF"/>
                  </a:solidFill>
                  <a:latin typeface="Times New Roman"/>
                  <a:ea typeface="ＭＳ Ｐゴシック" charset="-128"/>
                  <a:cs typeface="Times New Roman"/>
                </a:rPr>
                <a:t> Up-regulation of P2Y–independent pathways</a:t>
              </a:r>
            </a:p>
            <a:p>
              <a:pPr>
                <a:defRPr/>
              </a:pPr>
              <a:r>
                <a:rPr lang="en-US" sz="1700" dirty="0">
                  <a:solidFill>
                    <a:srgbClr val="FFFFFF"/>
                  </a:solidFill>
                  <a:latin typeface="Times New Roman"/>
                  <a:ea typeface="ＭＳ Ｐゴシック" charset="-128"/>
                  <a:cs typeface="Times New Roman"/>
                </a:rPr>
                <a:t>   (collagen, epinephrine, TXA</a:t>
              </a:r>
              <a:r>
                <a:rPr lang="en-US" sz="1700" baseline="-25000" dirty="0">
                  <a:solidFill>
                    <a:srgbClr val="FFFFFF"/>
                  </a:solidFill>
                  <a:latin typeface="Times New Roman"/>
                  <a:ea typeface="ＭＳ Ｐゴシック" charset="-128"/>
                  <a:cs typeface="Times New Roman"/>
                </a:rPr>
                <a:t>2</a:t>
              </a:r>
              <a:r>
                <a:rPr lang="en-US" sz="1700" dirty="0">
                  <a:solidFill>
                    <a:srgbClr val="FFFFFF"/>
                  </a:solidFill>
                  <a:latin typeface="Times New Roman"/>
                  <a:ea typeface="ＭＳ Ｐゴシック" charset="-128"/>
                  <a:cs typeface="Times New Roman"/>
                </a:rPr>
                <a:t>, thrombin)</a:t>
              </a:r>
            </a:p>
          </p:txBody>
        </p:sp>
      </p:grpSp>
      <p:sp>
        <p:nvSpPr>
          <p:cNvPr id="60418" name="AutoShape 6"/>
          <p:cNvSpPr>
            <a:spLocks noChangeArrowheads="1"/>
          </p:cNvSpPr>
          <p:nvPr/>
        </p:nvSpPr>
        <p:spPr bwMode="auto">
          <a:xfrm rot="13335216" flipH="1">
            <a:off x="3048000" y="3276600"/>
            <a:ext cx="762000" cy="609600"/>
          </a:xfrm>
          <a:prstGeom prst="upArrow">
            <a:avLst>
              <a:gd name="adj1" fmla="val 50000"/>
              <a:gd name="adj2" fmla="val 25000"/>
            </a:avLst>
          </a:prstGeom>
          <a:solidFill>
            <a:srgbClr val="FFFF99"/>
          </a:solidFill>
          <a:ln w="9525">
            <a:solidFill>
              <a:srgbClr val="009900"/>
            </a:solidFill>
            <a:miter lim="800000"/>
            <a:headEnd/>
            <a:tailEnd/>
          </a:ln>
        </p:spPr>
        <p:txBody>
          <a:bodyPr vert="eaVert" wrap="none" anchor="ctr"/>
          <a:lstStyle/>
          <a:p>
            <a:pPr algn="ctr"/>
            <a:endParaRPr lang="it-IT" sz="2800">
              <a:solidFill>
                <a:srgbClr val="000000"/>
              </a:solidFill>
              <a:latin typeface="Times New Roman" charset="0"/>
              <a:cs typeface="Times New Roman" charset="0"/>
            </a:endParaRPr>
          </a:p>
        </p:txBody>
      </p:sp>
      <p:grpSp>
        <p:nvGrpSpPr>
          <p:cNvPr id="60419" name="Group 8"/>
          <p:cNvGrpSpPr>
            <a:grpSpLocks/>
          </p:cNvGrpSpPr>
          <p:nvPr/>
        </p:nvGrpSpPr>
        <p:grpSpPr bwMode="auto">
          <a:xfrm>
            <a:off x="3119457" y="0"/>
            <a:ext cx="3068637" cy="2043113"/>
            <a:chOff x="1965" y="96"/>
            <a:chExt cx="1933" cy="1287"/>
          </a:xfrm>
        </p:grpSpPr>
        <p:sp>
          <p:nvSpPr>
            <p:cNvPr id="866313" name="Text Box 9"/>
            <p:cNvSpPr txBox="1">
              <a:spLocks noChangeArrowheads="1"/>
            </p:cNvSpPr>
            <p:nvPr/>
          </p:nvSpPr>
          <p:spPr bwMode="auto">
            <a:xfrm>
              <a:off x="1965" y="96"/>
              <a:ext cx="1933" cy="918"/>
            </a:xfrm>
            <a:prstGeom prst="rect">
              <a:avLst/>
            </a:prstGeom>
            <a:gradFill rotWithShape="1">
              <a:gsLst>
                <a:gs pos="0">
                  <a:srgbClr val="000099">
                    <a:gamma/>
                    <a:shade val="46275"/>
                    <a:invGamma/>
                  </a:srgbClr>
                </a:gs>
                <a:gs pos="50000">
                  <a:srgbClr val="000099"/>
                </a:gs>
                <a:gs pos="100000">
                  <a:srgbClr val="000099">
                    <a:gamma/>
                    <a:shade val="46275"/>
                    <a:invGamma/>
                  </a:srgbClr>
                </a:gs>
              </a:gsLst>
              <a:lin ang="5400000" scaled="1"/>
            </a:gradFill>
            <a:ln w="9525">
              <a:solidFill>
                <a:schemeClr val="tx1"/>
              </a:solidFill>
              <a:miter lim="800000"/>
              <a:headEnd/>
              <a:tailEnd/>
            </a:ln>
            <a:effectLst/>
          </p:spPr>
          <p:txBody>
            <a:bodyPr>
              <a:spAutoFit/>
            </a:bodyPr>
            <a:lstStyle/>
            <a:p>
              <a:pPr algn="ctr">
                <a:defRPr/>
              </a:pPr>
              <a:r>
                <a:rPr lang="en-US" sz="2100" u="sng" dirty="0">
                  <a:solidFill>
                    <a:srgbClr val="FFFF00"/>
                  </a:solidFill>
                  <a:effectLst>
                    <a:outerShdw blurRad="38100" dist="38100" dir="2700000" algn="tl">
                      <a:srgbClr val="000000"/>
                    </a:outerShdw>
                  </a:effectLst>
                  <a:latin typeface="Times New Roman"/>
                  <a:ea typeface="ＭＳ Ｐゴシック" charset="-128"/>
                  <a:cs typeface="Times New Roman"/>
                </a:rPr>
                <a:t>Genetic Factors</a:t>
              </a:r>
            </a:p>
            <a:p>
              <a:pPr>
                <a:buFontTx/>
                <a:buChar char="•"/>
                <a:defRPr/>
              </a:pPr>
              <a:r>
                <a:rPr lang="en-US" sz="1700" dirty="0">
                  <a:solidFill>
                    <a:srgbClr val="FFFFFF"/>
                  </a:solidFill>
                  <a:latin typeface="Times New Roman"/>
                  <a:ea typeface="ＭＳ Ｐゴシック" charset="-128"/>
                  <a:cs typeface="Times New Roman"/>
                </a:rPr>
                <a:t> Polymorphisms of CYP</a:t>
              </a:r>
            </a:p>
            <a:p>
              <a:pPr>
                <a:buFontTx/>
                <a:buChar char="•"/>
                <a:defRPr/>
              </a:pPr>
              <a:r>
                <a:rPr lang="en-US" sz="1700" dirty="0">
                  <a:solidFill>
                    <a:srgbClr val="FFFFFF"/>
                  </a:solidFill>
                  <a:latin typeface="Times New Roman"/>
                  <a:ea typeface="ＭＳ Ｐゴシック" charset="-128"/>
                  <a:cs typeface="Times New Roman"/>
                </a:rPr>
                <a:t> Polymorphisms of </a:t>
              </a:r>
              <a:r>
                <a:rPr lang="en-US" sz="1700" dirty="0" err="1">
                  <a:solidFill>
                    <a:srgbClr val="FFFFFF"/>
                  </a:solidFill>
                  <a:latin typeface="Times New Roman"/>
                  <a:ea typeface="ＭＳ Ｐゴシック" charset="-128"/>
                  <a:cs typeface="Times New Roman"/>
                </a:rPr>
                <a:t>GPIa</a:t>
              </a:r>
              <a:endParaRPr lang="en-US" sz="1700" dirty="0">
                <a:solidFill>
                  <a:srgbClr val="FFFFFF"/>
                </a:solidFill>
                <a:latin typeface="Times New Roman"/>
                <a:ea typeface="ＭＳ Ｐゴシック" charset="-128"/>
                <a:cs typeface="Times New Roman"/>
              </a:endParaRPr>
            </a:p>
            <a:p>
              <a:pPr>
                <a:buFontTx/>
                <a:buChar char="•"/>
                <a:defRPr/>
              </a:pPr>
              <a:r>
                <a:rPr lang="en-US" sz="1700" dirty="0">
                  <a:solidFill>
                    <a:srgbClr val="FFFFFF"/>
                  </a:solidFill>
                  <a:latin typeface="Times New Roman"/>
                  <a:ea typeface="ＭＳ Ｐゴシック" charset="-128"/>
                  <a:cs typeface="Times New Roman"/>
                </a:rPr>
                <a:t> Polymorphisms of P2Y</a:t>
              </a:r>
              <a:r>
                <a:rPr lang="en-US" sz="1700" baseline="-25000" dirty="0">
                  <a:solidFill>
                    <a:srgbClr val="FFFFFF"/>
                  </a:solidFill>
                  <a:latin typeface="Times New Roman"/>
                  <a:ea typeface="ＭＳ Ｐゴシック" charset="-128"/>
                  <a:cs typeface="Times New Roman"/>
                </a:rPr>
                <a:t>12</a:t>
              </a:r>
              <a:endParaRPr lang="en-US" sz="1700" dirty="0">
                <a:solidFill>
                  <a:srgbClr val="FFFFFF"/>
                </a:solidFill>
                <a:latin typeface="Times New Roman"/>
                <a:ea typeface="ＭＳ Ｐゴシック" charset="-128"/>
                <a:cs typeface="Times New Roman"/>
              </a:endParaRPr>
            </a:p>
            <a:p>
              <a:pPr>
                <a:buFontTx/>
                <a:buChar char="•"/>
                <a:defRPr/>
              </a:pPr>
              <a:r>
                <a:rPr lang="en-US" sz="1700" dirty="0">
                  <a:solidFill>
                    <a:srgbClr val="FFFFFF"/>
                  </a:solidFill>
                  <a:latin typeface="Times New Roman"/>
                  <a:ea typeface="ＭＳ Ｐゴシック" charset="-128"/>
                  <a:cs typeface="Times New Roman"/>
                </a:rPr>
                <a:t> Polymorphisms of </a:t>
              </a:r>
              <a:r>
                <a:rPr lang="en-US" sz="1700" dirty="0" err="1">
                  <a:solidFill>
                    <a:srgbClr val="FFFFFF"/>
                  </a:solidFill>
                  <a:latin typeface="Times New Roman"/>
                  <a:ea typeface="ＭＳ Ｐゴシック" charset="-128"/>
                  <a:cs typeface="Times New Roman"/>
                </a:rPr>
                <a:t>GPIIIa</a:t>
              </a:r>
              <a:endParaRPr lang="en-US" sz="1700" dirty="0">
                <a:solidFill>
                  <a:srgbClr val="FFFFFF"/>
                </a:solidFill>
                <a:latin typeface="Times New Roman"/>
                <a:ea typeface="ＭＳ Ｐゴシック" charset="-128"/>
                <a:cs typeface="Times New Roman"/>
              </a:endParaRPr>
            </a:p>
          </p:txBody>
        </p:sp>
        <p:sp>
          <p:nvSpPr>
            <p:cNvPr id="60424" name="AutoShape 10"/>
            <p:cNvSpPr>
              <a:spLocks noChangeArrowheads="1"/>
            </p:cNvSpPr>
            <p:nvPr/>
          </p:nvSpPr>
          <p:spPr bwMode="auto">
            <a:xfrm>
              <a:off x="2691" y="999"/>
              <a:ext cx="477" cy="384"/>
            </a:xfrm>
            <a:prstGeom prst="upArrow">
              <a:avLst>
                <a:gd name="adj1" fmla="val 50000"/>
                <a:gd name="adj2" fmla="val 25000"/>
              </a:avLst>
            </a:prstGeom>
            <a:solidFill>
              <a:srgbClr val="FFFF99"/>
            </a:solidFill>
            <a:ln w="9525">
              <a:solidFill>
                <a:srgbClr val="009900"/>
              </a:solidFill>
              <a:miter lim="800000"/>
              <a:headEnd/>
              <a:tailEnd/>
            </a:ln>
          </p:spPr>
          <p:txBody>
            <a:bodyPr vert="eaVert" wrap="none" anchor="ctr"/>
            <a:lstStyle/>
            <a:p>
              <a:pPr algn="ctr"/>
              <a:endParaRPr lang="it-IT" sz="2800">
                <a:solidFill>
                  <a:srgbClr val="000000"/>
                </a:solidFill>
                <a:latin typeface="Times New Roman" charset="0"/>
                <a:cs typeface="Times New Roman" charset="0"/>
              </a:endParaRPr>
            </a:p>
          </p:txBody>
        </p:sp>
      </p:grpSp>
      <p:sp>
        <p:nvSpPr>
          <p:cNvPr id="60420" name="Oval 11"/>
          <p:cNvSpPr>
            <a:spLocks noChangeArrowheads="1"/>
          </p:cNvSpPr>
          <p:nvPr/>
        </p:nvSpPr>
        <p:spPr bwMode="auto">
          <a:xfrm>
            <a:off x="1981200" y="1828800"/>
            <a:ext cx="5257800" cy="1600200"/>
          </a:xfrm>
          <a:prstGeom prst="ellipse">
            <a:avLst/>
          </a:prstGeom>
          <a:gradFill rotWithShape="1">
            <a:gsLst>
              <a:gs pos="0">
                <a:srgbClr val="00CC00"/>
              </a:gs>
              <a:gs pos="50000">
                <a:srgbClr val="005E00"/>
              </a:gs>
              <a:gs pos="100000">
                <a:srgbClr val="00CC00"/>
              </a:gs>
            </a:gsLst>
            <a:lin ang="5400000" scaled="1"/>
          </a:gradFill>
          <a:ln w="9525">
            <a:solidFill>
              <a:srgbClr val="009900"/>
            </a:solidFill>
            <a:round/>
            <a:headEnd/>
            <a:tailEnd/>
          </a:ln>
        </p:spPr>
        <p:txBody>
          <a:bodyPr wrap="none" anchor="ctr"/>
          <a:lstStyle/>
          <a:p>
            <a:pPr algn="ctr"/>
            <a:r>
              <a:rPr lang="en-US" sz="2800" dirty="0" err="1">
                <a:solidFill>
                  <a:srgbClr val="FFFFFF"/>
                </a:solidFill>
                <a:latin typeface="Times New Roman" charset="0"/>
                <a:cs typeface="Times New Roman" charset="0"/>
              </a:rPr>
              <a:t>Clopidogrel</a:t>
            </a:r>
            <a:r>
              <a:rPr lang="en-US" sz="2800" dirty="0">
                <a:solidFill>
                  <a:srgbClr val="FFFFFF"/>
                </a:solidFill>
                <a:latin typeface="Times New Roman" charset="0"/>
                <a:cs typeface="Times New Roman" charset="0"/>
              </a:rPr>
              <a:t> Response Variability</a:t>
            </a:r>
          </a:p>
        </p:txBody>
      </p:sp>
      <p:sp>
        <p:nvSpPr>
          <p:cNvPr id="60421" name="Text Box 13"/>
          <p:cNvSpPr txBox="1">
            <a:spLocks noChangeArrowheads="1"/>
          </p:cNvSpPr>
          <p:nvPr/>
        </p:nvSpPr>
        <p:spPr bwMode="auto">
          <a:xfrm>
            <a:off x="6068768" y="6129384"/>
            <a:ext cx="313421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gn="ctr" eaLnBrk="0" hangingPunct="0">
              <a:defRPr sz="2400" b="1">
                <a:solidFill>
                  <a:srgbClr val="000000"/>
                </a:solidFill>
                <a:latin typeface="Arial" charset="0"/>
                <a:ea typeface="ＭＳ Ｐゴシック" charset="0"/>
                <a:cs typeface="ＭＳ Ｐゴシック" charset="0"/>
              </a:defRPr>
            </a:lvl1pPr>
            <a:lvl2pPr marL="742950" indent="-285750" algn="ctr" eaLnBrk="0" hangingPunct="0">
              <a:defRPr sz="2400" b="1">
                <a:solidFill>
                  <a:srgbClr val="000000"/>
                </a:solidFill>
                <a:latin typeface="Arial" charset="0"/>
                <a:ea typeface="ＭＳ Ｐゴシック" charset="0"/>
              </a:defRPr>
            </a:lvl2pPr>
            <a:lvl3pPr marL="1143000" indent="-228600" algn="ctr" eaLnBrk="0" hangingPunct="0">
              <a:defRPr sz="2400" b="1">
                <a:solidFill>
                  <a:srgbClr val="000000"/>
                </a:solidFill>
                <a:latin typeface="Arial" charset="0"/>
                <a:ea typeface="ＭＳ Ｐゴシック" charset="0"/>
              </a:defRPr>
            </a:lvl3pPr>
            <a:lvl4pPr marL="1600200" indent="-228600" algn="ctr" eaLnBrk="0" hangingPunct="0">
              <a:defRPr sz="2400" b="1">
                <a:solidFill>
                  <a:srgbClr val="000000"/>
                </a:solidFill>
                <a:latin typeface="Arial" charset="0"/>
                <a:ea typeface="ＭＳ Ｐゴシック" charset="0"/>
              </a:defRPr>
            </a:lvl4pPr>
            <a:lvl5pPr marL="2057400" indent="-228600" algn="ctr" eaLnBrk="0" hangingPunct="0">
              <a:defRPr sz="2400" b="1">
                <a:solidFill>
                  <a:srgbClr val="000000"/>
                </a:solidFill>
                <a:latin typeface="Arial" charset="0"/>
                <a:ea typeface="ＭＳ Ｐゴシック" charset="0"/>
              </a:defRPr>
            </a:lvl5pPr>
            <a:lvl6pPr marL="2514600" indent="-228600" algn="ctr" eaLnBrk="0" fontAlgn="base" hangingPunct="0">
              <a:spcBef>
                <a:spcPct val="0"/>
              </a:spcBef>
              <a:spcAft>
                <a:spcPct val="0"/>
              </a:spcAft>
              <a:defRPr sz="2400" b="1">
                <a:solidFill>
                  <a:srgbClr val="000000"/>
                </a:solidFill>
                <a:latin typeface="Arial" charset="0"/>
                <a:ea typeface="ＭＳ Ｐゴシック" charset="0"/>
              </a:defRPr>
            </a:lvl6pPr>
            <a:lvl7pPr marL="2971800" indent="-228600" algn="ctr" eaLnBrk="0" fontAlgn="base" hangingPunct="0">
              <a:spcBef>
                <a:spcPct val="0"/>
              </a:spcBef>
              <a:spcAft>
                <a:spcPct val="0"/>
              </a:spcAft>
              <a:defRPr sz="2400" b="1">
                <a:solidFill>
                  <a:srgbClr val="000000"/>
                </a:solidFill>
                <a:latin typeface="Arial" charset="0"/>
                <a:ea typeface="ＭＳ Ｐゴシック" charset="0"/>
              </a:defRPr>
            </a:lvl7pPr>
            <a:lvl8pPr marL="3429000" indent="-228600" algn="ctr" eaLnBrk="0" fontAlgn="base" hangingPunct="0">
              <a:spcBef>
                <a:spcPct val="0"/>
              </a:spcBef>
              <a:spcAft>
                <a:spcPct val="0"/>
              </a:spcAft>
              <a:defRPr sz="2400" b="1">
                <a:solidFill>
                  <a:srgbClr val="000000"/>
                </a:solidFill>
                <a:latin typeface="Arial" charset="0"/>
                <a:ea typeface="ＭＳ Ｐゴシック" charset="0"/>
              </a:defRPr>
            </a:lvl8pPr>
            <a:lvl9pPr marL="3886200" indent="-228600" algn="ctr" eaLnBrk="0" fontAlgn="base" hangingPunct="0">
              <a:spcBef>
                <a:spcPct val="0"/>
              </a:spcBef>
              <a:spcAft>
                <a:spcPct val="0"/>
              </a:spcAft>
              <a:defRPr sz="2400" b="1">
                <a:solidFill>
                  <a:srgbClr val="000000"/>
                </a:solidFill>
                <a:latin typeface="Arial" charset="0"/>
                <a:ea typeface="ＭＳ Ｐゴシック" charset="0"/>
              </a:defRPr>
            </a:lvl9pPr>
          </a:lstStyle>
          <a:p>
            <a:pPr eaLnBrk="1" hangingPunct="1"/>
            <a:r>
              <a:rPr lang="en-US" sz="1400" b="0" dirty="0" err="1">
                <a:latin typeface="Calibri"/>
                <a:cs typeface="Times New Roman" charset="0"/>
              </a:rPr>
              <a:t>Angiolillo</a:t>
            </a:r>
            <a:r>
              <a:rPr lang="en-US" sz="1400" b="0" dirty="0">
                <a:latin typeface="Calibri"/>
                <a:cs typeface="Times New Roman" charset="0"/>
              </a:rPr>
              <a:t> DJ et al. J Am </a:t>
            </a:r>
            <a:r>
              <a:rPr lang="en-US" sz="1400" b="0" dirty="0" err="1">
                <a:latin typeface="Calibri"/>
                <a:cs typeface="Times New Roman" charset="0"/>
              </a:rPr>
              <a:t>Coll</a:t>
            </a:r>
            <a:r>
              <a:rPr lang="en-US" sz="1400" b="0" dirty="0">
                <a:latin typeface="Calibri"/>
                <a:cs typeface="Times New Roman" charset="0"/>
              </a:rPr>
              <a:t> </a:t>
            </a:r>
            <a:r>
              <a:rPr lang="en-US" sz="1400" b="0" dirty="0" err="1">
                <a:latin typeface="Calibri"/>
                <a:cs typeface="Times New Roman" charset="0"/>
              </a:rPr>
              <a:t>Cardiol</a:t>
            </a:r>
            <a:r>
              <a:rPr lang="en-US" sz="1400" b="0" dirty="0">
                <a:latin typeface="Calibri"/>
                <a:cs typeface="Times New Roman" charset="0"/>
              </a:rPr>
              <a:t> 2007</a:t>
            </a:r>
          </a:p>
        </p:txBody>
      </p:sp>
      <p:sp>
        <p:nvSpPr>
          <p:cNvPr id="13" name="Text Box 4"/>
          <p:cNvSpPr txBox="1">
            <a:spLocks noChangeArrowheads="1"/>
          </p:cNvSpPr>
          <p:nvPr/>
        </p:nvSpPr>
        <p:spPr bwMode="auto">
          <a:xfrm>
            <a:off x="60325" y="3886238"/>
            <a:ext cx="4419600" cy="2233613"/>
          </a:xfrm>
          <a:prstGeom prst="rect">
            <a:avLst/>
          </a:prstGeom>
          <a:gradFill rotWithShape="1">
            <a:gsLst>
              <a:gs pos="0">
                <a:srgbClr val="000099">
                  <a:gamma/>
                  <a:shade val="46275"/>
                  <a:invGamma/>
                </a:srgbClr>
              </a:gs>
              <a:gs pos="50000">
                <a:srgbClr val="000099"/>
              </a:gs>
              <a:gs pos="100000">
                <a:srgbClr val="000099">
                  <a:gamma/>
                  <a:shade val="46275"/>
                  <a:invGamma/>
                </a:srgbClr>
              </a:gs>
            </a:gsLst>
            <a:lin ang="5400000" scaled="1"/>
          </a:gradFill>
          <a:ln w="9525">
            <a:solidFill>
              <a:schemeClr val="tx1"/>
            </a:solidFill>
            <a:miter lim="800000"/>
            <a:headEnd/>
            <a:tailEnd/>
          </a:ln>
          <a:effectLst/>
        </p:spPr>
        <p:txBody>
          <a:bodyPr>
            <a:spAutoFit/>
          </a:bodyPr>
          <a:lstStyle/>
          <a:p>
            <a:pPr algn="ctr">
              <a:defRPr/>
            </a:pPr>
            <a:r>
              <a:rPr lang="en-US" sz="2100" u="sng" dirty="0">
                <a:solidFill>
                  <a:srgbClr val="FFFF00"/>
                </a:solidFill>
                <a:effectLst>
                  <a:outerShdw blurRad="38100" dist="38100" dir="2700000" algn="tl">
                    <a:srgbClr val="000000"/>
                  </a:outerShdw>
                </a:effectLst>
                <a:latin typeface="Times New Roman"/>
                <a:ea typeface="ＭＳ Ｐゴシック" charset="-128"/>
                <a:cs typeface="Times New Roman"/>
              </a:rPr>
              <a:t>Clinical Factors</a:t>
            </a:r>
          </a:p>
          <a:p>
            <a:pPr>
              <a:buFontTx/>
              <a:buChar char="•"/>
              <a:defRPr/>
            </a:pPr>
            <a:r>
              <a:rPr lang="en-US" sz="1700" dirty="0">
                <a:solidFill>
                  <a:srgbClr val="FFFFFF"/>
                </a:solidFill>
                <a:latin typeface="Times New Roman"/>
                <a:ea typeface="ＭＳ Ｐゴシック" charset="-128"/>
                <a:cs typeface="Times New Roman"/>
              </a:rPr>
              <a:t> Failure to prescribe/Poor compliance</a:t>
            </a:r>
          </a:p>
          <a:p>
            <a:pPr>
              <a:buFontTx/>
              <a:buChar char="•"/>
              <a:defRPr/>
            </a:pPr>
            <a:r>
              <a:rPr lang="en-US" sz="1700" dirty="0">
                <a:solidFill>
                  <a:srgbClr val="FFFFFF"/>
                </a:solidFill>
                <a:latin typeface="Times New Roman"/>
                <a:ea typeface="ＭＳ Ｐゴシック" charset="-128"/>
                <a:cs typeface="Times New Roman"/>
              </a:rPr>
              <a:t>Under-dosing </a:t>
            </a:r>
          </a:p>
          <a:p>
            <a:pPr>
              <a:buFontTx/>
              <a:buChar char="•"/>
              <a:defRPr/>
            </a:pPr>
            <a:r>
              <a:rPr lang="en-US" sz="1700" dirty="0">
                <a:solidFill>
                  <a:srgbClr val="FFFFFF"/>
                </a:solidFill>
                <a:latin typeface="Times New Roman"/>
                <a:ea typeface="ＭＳ Ｐゴシック" charset="-128"/>
                <a:cs typeface="Times New Roman"/>
              </a:rPr>
              <a:t> Poor absorption</a:t>
            </a:r>
          </a:p>
          <a:p>
            <a:pPr>
              <a:buFontTx/>
              <a:buChar char="•"/>
              <a:defRPr/>
            </a:pPr>
            <a:r>
              <a:rPr lang="en-US" sz="1700" dirty="0">
                <a:solidFill>
                  <a:srgbClr val="FFFFFF"/>
                </a:solidFill>
                <a:latin typeface="Times New Roman"/>
                <a:ea typeface="ＭＳ Ｐゴシック" charset="-128"/>
                <a:cs typeface="Times New Roman"/>
              </a:rPr>
              <a:t> Drug-drug interactions</a:t>
            </a:r>
          </a:p>
          <a:p>
            <a:pPr>
              <a:buFontTx/>
              <a:buChar char="•"/>
              <a:defRPr/>
            </a:pPr>
            <a:r>
              <a:rPr lang="en-US" sz="1700" dirty="0">
                <a:solidFill>
                  <a:srgbClr val="FFFFFF"/>
                </a:solidFill>
                <a:latin typeface="Times New Roman"/>
                <a:ea typeface="ＭＳ Ｐゴシック" charset="-128"/>
                <a:cs typeface="Times New Roman"/>
              </a:rPr>
              <a:t> Acute coronary syndrome</a:t>
            </a:r>
          </a:p>
          <a:p>
            <a:pPr>
              <a:buFontTx/>
              <a:buChar char="•"/>
              <a:defRPr/>
            </a:pPr>
            <a:r>
              <a:rPr lang="en-US" sz="1700" dirty="0">
                <a:solidFill>
                  <a:srgbClr val="FFFFFF"/>
                </a:solidFill>
                <a:latin typeface="Times New Roman"/>
                <a:ea typeface="ＭＳ Ｐゴシック" charset="-128"/>
                <a:cs typeface="Times New Roman"/>
              </a:rPr>
              <a:t> Diabetes Mellitus/Insulin resistance</a:t>
            </a:r>
          </a:p>
          <a:p>
            <a:pPr>
              <a:buFontTx/>
              <a:buChar char="•"/>
              <a:defRPr/>
            </a:pPr>
            <a:r>
              <a:rPr lang="en-US" sz="1700" dirty="0">
                <a:solidFill>
                  <a:srgbClr val="FFFFFF"/>
                </a:solidFill>
                <a:latin typeface="Times New Roman"/>
                <a:ea typeface="ＭＳ Ｐゴシック" charset="-128"/>
                <a:cs typeface="Times New Roman"/>
              </a:rPr>
              <a:t> Elevated body mass index</a:t>
            </a:r>
          </a:p>
        </p:txBody>
      </p:sp>
    </p:spTree>
    <p:extLst>
      <p:ext uri="{BB962C8B-B14F-4D97-AF65-F5344CB8AC3E}">
        <p14:creationId xmlns:p14="http://schemas.microsoft.com/office/powerpoint/2010/main" val="3615429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ASTMODE" val="&lt;?xml version=&quot;1.0&quot; encoding=&quot;utf-8&quot;?&gt;&lt;int&gt;0&lt;/int&gt;"/>
</p:tagLst>
</file>

<file path=ppt/tags/tag2.xml><?xml version="1.0" encoding="utf-8"?>
<p:tagLst xmlns:a="http://schemas.openxmlformats.org/drawingml/2006/main" xmlns:r="http://schemas.openxmlformats.org/officeDocument/2006/relationships" xmlns:p="http://schemas.openxmlformats.org/presentationml/2006/main">
  <p:tag name="LASTMODE" val="&lt;?xml version=&quot;1.0&quot; encoding=&quot;utf-8&quot;?&gt;&lt;int&gt;0&lt;/int&gt;"/>
</p:tagLst>
</file>

<file path=ppt/tags/tag3.xml><?xml version="1.0" encoding="utf-8"?>
<p:tagLst xmlns:a="http://schemas.openxmlformats.org/drawingml/2006/main" xmlns:r="http://schemas.openxmlformats.org/officeDocument/2006/relationships" xmlns:p="http://schemas.openxmlformats.org/presentationml/2006/main">
  <p:tag name="LASTMODE" val="&lt;?xml version=&quot;1.0&quot; encoding=&quot;utf-8&quot;?&gt;&lt;int&gt;0&lt;/int&gt;"/>
</p:tagLst>
</file>

<file path=ppt/theme/theme1.xml><?xml version="1.0" encoding="utf-8"?>
<a:theme xmlns:a="http://schemas.openxmlformats.org/drawingml/2006/main" name="2_Default Design">
  <a:themeElements>
    <a:clrScheme name="2_Default Design 8">
      <a:dk1>
        <a:srgbClr val="FFFFFF"/>
      </a:dk1>
      <a:lt1>
        <a:srgbClr val="FFFFFF"/>
      </a:lt1>
      <a:dk2>
        <a:srgbClr val="FDE25E"/>
      </a:dk2>
      <a:lt2>
        <a:srgbClr val="000000"/>
      </a:lt2>
      <a:accent1>
        <a:srgbClr val="FF3300"/>
      </a:accent1>
      <a:accent2>
        <a:srgbClr val="6699FF"/>
      </a:accent2>
      <a:accent3>
        <a:srgbClr val="FFFFFF"/>
      </a:accent3>
      <a:accent4>
        <a:srgbClr val="DADADA"/>
      </a:accent4>
      <a:accent5>
        <a:srgbClr val="FFADAA"/>
      </a:accent5>
      <a:accent6>
        <a:srgbClr val="5C8AE7"/>
      </a:accent6>
      <a:hlink>
        <a:srgbClr val="FFCC00"/>
      </a:hlink>
      <a:folHlink>
        <a:srgbClr val="969696"/>
      </a:folHlink>
    </a:clrScheme>
    <a:fontScheme name="2_Default Design">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Default Design 8">
        <a:dk1>
          <a:srgbClr val="FFFFFF"/>
        </a:dk1>
        <a:lt1>
          <a:srgbClr val="FFFFFF"/>
        </a:lt1>
        <a:dk2>
          <a:srgbClr val="FDE25E"/>
        </a:dk2>
        <a:lt2>
          <a:srgbClr val="000000"/>
        </a:lt2>
        <a:accent1>
          <a:srgbClr val="FF3300"/>
        </a:accent1>
        <a:accent2>
          <a:srgbClr val="6699FF"/>
        </a:accent2>
        <a:accent3>
          <a:srgbClr val="FFFFFF"/>
        </a:accent3>
        <a:accent4>
          <a:srgbClr val="DADADA"/>
        </a:accent4>
        <a:accent5>
          <a:srgbClr val="FFADAA"/>
        </a:accent5>
        <a:accent6>
          <a:srgbClr val="5C8AE7"/>
        </a:accent6>
        <a:hlink>
          <a:srgbClr val="FFCC00"/>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Rivaroxaban GMA scientific template v2">
  <a:themeElements>
    <a:clrScheme name="Xarelto Scientific PP template">
      <a:dk1>
        <a:srgbClr val="000000"/>
      </a:dk1>
      <a:lt1>
        <a:srgbClr val="FFFFFF"/>
      </a:lt1>
      <a:dk2>
        <a:srgbClr val="595959"/>
      </a:dk2>
      <a:lt2>
        <a:srgbClr val="6689CC"/>
      </a:lt2>
      <a:accent1>
        <a:srgbClr val="EC008C"/>
      </a:accent1>
      <a:accent2>
        <a:srgbClr val="F2B646"/>
      </a:accent2>
      <a:accent3>
        <a:srgbClr val="3B8D86"/>
      </a:accent3>
      <a:accent4>
        <a:srgbClr val="907A63"/>
      </a:accent4>
      <a:accent5>
        <a:srgbClr val="1583A2"/>
      </a:accent5>
      <a:accent6>
        <a:srgbClr val="6F3130"/>
      </a:accent6>
      <a:hlink>
        <a:srgbClr val="595959"/>
      </a:hlink>
      <a:folHlink>
        <a:srgbClr val="7F7F7F"/>
      </a:folHlink>
    </a:clrScheme>
    <a:fontScheme name="PowerPoint_XARELTO_2008">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lgn="ctr">
          <a:solidFill>
            <a:schemeClr val="tx1"/>
          </a:solidFill>
          <a:miter lim="800000"/>
          <a:headEnd/>
          <a:tailEnd/>
        </a:ln>
        <a:effectLst/>
        <a:extLst/>
      </a:spPr>
      <a:bodyPr wrap="square" lIns="0" tIns="0" rIns="0" bIns="0" anchor="ctr">
        <a:noAutofit/>
      </a:bodyPr>
      <a:lstStyle>
        <a:defPPr algn="ctr">
          <a:defRPr sz="1600" dirty="0">
            <a:solidFill>
              <a:schemeClr val="tx1">
                <a:lumMod val="65000"/>
                <a:lumOff val="35000"/>
              </a:schemeClr>
            </a:solidFill>
          </a:defRPr>
        </a:defPPr>
      </a:lstStyle>
    </a:spDef>
    <a:lnDef>
      <a:spPr bwMode="auto">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a:lstStyle/>
    </a:lnDef>
    <a:txDef>
      <a:spPr>
        <a:noFill/>
      </a:spPr>
      <a:bodyPr wrap="square" lIns="90000" tIns="46800" rIns="90000" bIns="46800" rtlCol="0" anchor="ctr">
        <a:spAutoFit/>
      </a:bodyPr>
      <a:lstStyle>
        <a:defPPr>
          <a:defRPr sz="1600" dirty="0" smtClean="0">
            <a:solidFill>
              <a:schemeClr val="tx1">
                <a:lumMod val="65000"/>
                <a:lumOff val="35000"/>
              </a:schemeClr>
            </a:solidFill>
          </a:defRPr>
        </a:defPPr>
      </a:lstStyle>
    </a:txDef>
  </a:objectDefaults>
  <a:extraClrSchemeLst>
    <a:extraClrScheme>
      <a:clrScheme name="Xarelto Colours 2013">
        <a:dk1>
          <a:srgbClr val="000000"/>
        </a:dk1>
        <a:lt1>
          <a:srgbClr val="FFFFFF"/>
        </a:lt1>
        <a:dk2>
          <a:srgbClr val="807F83"/>
        </a:dk2>
        <a:lt2>
          <a:srgbClr val="4F2D7F"/>
        </a:lt2>
        <a:accent1>
          <a:srgbClr val="EC008C"/>
        </a:accent1>
        <a:accent2>
          <a:srgbClr val="F2B646"/>
        </a:accent2>
        <a:accent3>
          <a:srgbClr val="3B8D86"/>
        </a:accent3>
        <a:accent4>
          <a:srgbClr val="907A63"/>
        </a:accent4>
        <a:accent5>
          <a:srgbClr val="1583A2"/>
        </a:accent5>
        <a:accent6>
          <a:srgbClr val="6F3130"/>
        </a:accent6>
        <a:hlink>
          <a:srgbClr val="87BFD7"/>
        </a:hlink>
        <a:folHlink>
          <a:srgbClr val="F15E2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60525 Rivaroxaban GMA Medical Slide Template - Standard 4-3 Format - Final">
  <a:themeElements>
    <a:clrScheme name="Rivaroxaban GMA Medical Slide Template">
      <a:dk1>
        <a:srgbClr val="000000"/>
      </a:dk1>
      <a:lt1>
        <a:srgbClr val="FFFFFF"/>
      </a:lt1>
      <a:dk2>
        <a:srgbClr val="808983"/>
      </a:dk2>
      <a:lt2>
        <a:srgbClr val="3961AC"/>
      </a:lt2>
      <a:accent1>
        <a:srgbClr val="EC008C"/>
      </a:accent1>
      <a:accent2>
        <a:srgbClr val="F2B646"/>
      </a:accent2>
      <a:accent3>
        <a:srgbClr val="3F978F"/>
      </a:accent3>
      <a:accent4>
        <a:srgbClr val="86715C"/>
      </a:accent4>
      <a:accent5>
        <a:srgbClr val="30BDE4"/>
      </a:accent5>
      <a:accent6>
        <a:srgbClr val="6F3130"/>
      </a:accent6>
      <a:hlink>
        <a:srgbClr val="595959"/>
      </a:hlink>
      <a:folHlink>
        <a:srgbClr val="7F7F7F"/>
      </a:folHlink>
    </a:clrScheme>
    <a:fontScheme name="PowerPoint_XARELTO_2008">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lgn="ctr">
          <a:solidFill>
            <a:schemeClr val="tx1"/>
          </a:solidFill>
          <a:miter lim="800000"/>
          <a:headEnd/>
          <a:tailEnd/>
        </a:ln>
        <a:effectLst/>
        <a:extLst/>
      </a:spPr>
      <a:bodyPr wrap="square" lIns="0" tIns="0" rIns="0" bIns="0" anchor="ctr">
        <a:noAutofit/>
      </a:bodyPr>
      <a:lstStyle>
        <a:defPPr algn="ctr">
          <a:defRPr sz="1600" dirty="0">
            <a:solidFill>
              <a:schemeClr val="tx1">
                <a:lumMod val="65000"/>
                <a:lumOff val="35000"/>
              </a:schemeClr>
            </a:solidFill>
          </a:defRPr>
        </a:defPPr>
      </a:lstStyle>
    </a:spDef>
    <a:lnDef>
      <a:spPr bwMode="auto">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a:lstStyle/>
    </a:lnDef>
    <a:txDef>
      <a:spPr>
        <a:noFill/>
      </a:spPr>
      <a:bodyPr wrap="square" lIns="90000" tIns="46800" rIns="90000" bIns="46800" rtlCol="0" anchor="ctr">
        <a:spAutoFit/>
      </a:bodyPr>
      <a:lstStyle>
        <a:defPPr>
          <a:defRPr sz="1600" dirty="0" smtClean="0">
            <a:solidFill>
              <a:schemeClr val="tx1">
                <a:lumMod val="65000"/>
                <a:lumOff val="35000"/>
              </a:schemeClr>
            </a:solidFill>
          </a:defRPr>
        </a:defPPr>
      </a:lstStyle>
    </a:txDef>
  </a:objectDefaults>
  <a:extraClrSchemeLst>
    <a:extraClrScheme>
      <a:clrScheme name="Xarelto Colours 2013">
        <a:dk1>
          <a:srgbClr val="000000"/>
        </a:dk1>
        <a:lt1>
          <a:srgbClr val="FFFFFF"/>
        </a:lt1>
        <a:dk2>
          <a:srgbClr val="807F83"/>
        </a:dk2>
        <a:lt2>
          <a:srgbClr val="4F2D7F"/>
        </a:lt2>
        <a:accent1>
          <a:srgbClr val="EC008C"/>
        </a:accent1>
        <a:accent2>
          <a:srgbClr val="F2B646"/>
        </a:accent2>
        <a:accent3>
          <a:srgbClr val="3B8D86"/>
        </a:accent3>
        <a:accent4>
          <a:srgbClr val="907A63"/>
        </a:accent4>
        <a:accent5>
          <a:srgbClr val="1583A2"/>
        </a:accent5>
        <a:accent6>
          <a:srgbClr val="6F3130"/>
        </a:accent6>
        <a:hlink>
          <a:srgbClr val="87BFD7"/>
        </a:hlink>
        <a:folHlink>
          <a:srgbClr val="F15E2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0503 Rivaroxaban GMA Medical Slide Template - Final_L" id="{4255DC42-B788-4093-8850-92B2BD9E0EF8}" vid="{944229C0-6046-4BC7-B28B-3F9FD7DDBA9C}"/>
    </a:ext>
  </a:extLst>
</a:theme>
</file>

<file path=ppt/theme/theme12.xml><?xml version="1.0" encoding="utf-8"?>
<a:theme xmlns:a="http://schemas.openxmlformats.org/drawingml/2006/main" name="1_Rivaroxaban GMA scientific template v2">
  <a:themeElements>
    <a:clrScheme name="Xarelto Scientific PP template">
      <a:dk1>
        <a:srgbClr val="000000"/>
      </a:dk1>
      <a:lt1>
        <a:srgbClr val="FFFFFF"/>
      </a:lt1>
      <a:dk2>
        <a:srgbClr val="595959"/>
      </a:dk2>
      <a:lt2>
        <a:srgbClr val="6689CC"/>
      </a:lt2>
      <a:accent1>
        <a:srgbClr val="EC008C"/>
      </a:accent1>
      <a:accent2>
        <a:srgbClr val="F2B646"/>
      </a:accent2>
      <a:accent3>
        <a:srgbClr val="3B8D86"/>
      </a:accent3>
      <a:accent4>
        <a:srgbClr val="907A63"/>
      </a:accent4>
      <a:accent5>
        <a:srgbClr val="1583A2"/>
      </a:accent5>
      <a:accent6>
        <a:srgbClr val="6F3130"/>
      </a:accent6>
      <a:hlink>
        <a:srgbClr val="595959"/>
      </a:hlink>
      <a:folHlink>
        <a:srgbClr val="7F7F7F"/>
      </a:folHlink>
    </a:clrScheme>
    <a:fontScheme name="PowerPoint_XARELTO_2008">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lgn="ctr">
          <a:solidFill>
            <a:schemeClr val="tx1"/>
          </a:solidFill>
          <a:miter lim="800000"/>
          <a:headEnd/>
          <a:tailEnd/>
        </a:ln>
        <a:effectLst/>
        <a:extLst/>
      </a:spPr>
      <a:bodyPr wrap="square" lIns="0" tIns="0" rIns="0" bIns="0" anchor="ctr">
        <a:noAutofit/>
      </a:bodyPr>
      <a:lstStyle>
        <a:defPPr algn="ctr">
          <a:defRPr sz="1600" dirty="0">
            <a:solidFill>
              <a:schemeClr val="tx1">
                <a:lumMod val="65000"/>
                <a:lumOff val="35000"/>
              </a:schemeClr>
            </a:solidFill>
          </a:defRPr>
        </a:defPPr>
      </a:lstStyle>
    </a:spDef>
    <a:lnDef>
      <a:spPr bwMode="auto">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a:lstStyle/>
    </a:lnDef>
    <a:txDef>
      <a:spPr>
        <a:noFill/>
      </a:spPr>
      <a:bodyPr wrap="square" lIns="90000" tIns="46800" rIns="90000" bIns="46800" rtlCol="0" anchor="ctr">
        <a:spAutoFit/>
      </a:bodyPr>
      <a:lstStyle>
        <a:defPPr>
          <a:defRPr sz="1600" dirty="0" smtClean="0">
            <a:solidFill>
              <a:schemeClr val="tx1">
                <a:lumMod val="65000"/>
                <a:lumOff val="35000"/>
              </a:schemeClr>
            </a:solidFill>
          </a:defRPr>
        </a:defPPr>
      </a:lstStyle>
    </a:txDef>
  </a:objectDefaults>
  <a:extraClrSchemeLst>
    <a:extraClrScheme>
      <a:clrScheme name="Xarelto Colours 2013">
        <a:dk1>
          <a:srgbClr val="000000"/>
        </a:dk1>
        <a:lt1>
          <a:srgbClr val="FFFFFF"/>
        </a:lt1>
        <a:dk2>
          <a:srgbClr val="807F83"/>
        </a:dk2>
        <a:lt2>
          <a:srgbClr val="4F2D7F"/>
        </a:lt2>
        <a:accent1>
          <a:srgbClr val="EC008C"/>
        </a:accent1>
        <a:accent2>
          <a:srgbClr val="F2B646"/>
        </a:accent2>
        <a:accent3>
          <a:srgbClr val="3B8D86"/>
        </a:accent3>
        <a:accent4>
          <a:srgbClr val="907A63"/>
        </a:accent4>
        <a:accent5>
          <a:srgbClr val="1583A2"/>
        </a:accent5>
        <a:accent6>
          <a:srgbClr val="6F3130"/>
        </a:accent6>
        <a:hlink>
          <a:srgbClr val="87BFD7"/>
        </a:hlink>
        <a:folHlink>
          <a:srgbClr val="F15E2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Modèle par défaut">
  <a:themeElements>
    <a:clrScheme name="1_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1_Modèle par défaut">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1_Struttura predefinita">
  <a:themeElements>
    <a:clrScheme name="1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Struttura predefinita">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Pradaxa MSL">
      <a:dk1>
        <a:srgbClr val="1E4784"/>
      </a:dk1>
      <a:lt1>
        <a:sysClr val="window" lastClr="FFFFFF"/>
      </a:lt1>
      <a:dk2>
        <a:srgbClr val="1E4784"/>
      </a:dk2>
      <a:lt2>
        <a:srgbClr val="FFFFFF"/>
      </a:lt2>
      <a:accent1>
        <a:srgbClr val="007370"/>
      </a:accent1>
      <a:accent2>
        <a:srgbClr val="0084CB"/>
      </a:accent2>
      <a:accent3>
        <a:srgbClr val="BFC6CB"/>
      </a:accent3>
      <a:accent4>
        <a:srgbClr val="8D9DB1"/>
      </a:accent4>
      <a:accent5>
        <a:srgbClr val="1E4784"/>
      </a:accent5>
      <a:accent6>
        <a:srgbClr val="002A5C"/>
      </a:accent6>
      <a:hlink>
        <a:srgbClr val="276092"/>
      </a:hlink>
      <a:folHlink>
        <a:srgbClr val="8996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100" dirty="0" smtClean="0"/>
        </a:defPPr>
      </a:lstStyle>
    </a:txDef>
  </a:objectDefaults>
  <a:extraClrSchemeLst/>
</a:theme>
</file>

<file path=ppt/theme/theme7.xml><?xml version="1.0" encoding="utf-8"?>
<a:theme xmlns:a="http://schemas.openxmlformats.org/drawingml/2006/main" name="98_Office Theme">
  <a:themeElements>
    <a:clrScheme name="SPAF_revised_colours">
      <a:dk1>
        <a:srgbClr val="03497C"/>
      </a:dk1>
      <a:lt1>
        <a:sysClr val="window" lastClr="FFFFFF"/>
      </a:lt1>
      <a:dk2>
        <a:srgbClr val="0084CB"/>
      </a:dk2>
      <a:lt2>
        <a:srgbClr val="B5CBD9"/>
      </a:lt2>
      <a:accent1>
        <a:srgbClr val="AC2117"/>
      </a:accent1>
      <a:accent2>
        <a:srgbClr val="0F5385"/>
      </a:accent2>
      <a:accent3>
        <a:srgbClr val="FF0000"/>
      </a:accent3>
      <a:accent4>
        <a:srgbClr val="03497C"/>
      </a:accent4>
      <a:accent5>
        <a:srgbClr val="356E99"/>
      </a:accent5>
      <a:accent6>
        <a:srgbClr val="B5CBD9"/>
      </a:accent6>
      <a:hlink>
        <a:srgbClr val="0084CB"/>
      </a:hlink>
      <a:folHlink>
        <a:srgbClr val="89C5F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000" dirty="0" smtClean="0">
            <a:latin typeface="Arial" panose="020B0604020202020204" pitchFamily="34" charset="0"/>
            <a:cs typeface="Arial" panose="020B0604020202020204" pitchFamily="34" charset="0"/>
          </a:defRPr>
        </a:defPPr>
      </a:lstStyle>
    </a:txDef>
  </a:objectDefaults>
  <a:extraClrSchemeLst/>
</a:theme>
</file>

<file path=ppt/theme/theme8.xml><?xml version="1.0" encoding="utf-8"?>
<a:theme xmlns:a="http://schemas.openxmlformats.org/drawingml/2006/main" name="124_Theme1test">
  <a:themeElements>
    <a:clrScheme name="Custom 4">
      <a:dk1>
        <a:srgbClr val="0064A5"/>
      </a:dk1>
      <a:lt1>
        <a:sysClr val="window" lastClr="FFFFFF"/>
      </a:lt1>
      <a:dk2>
        <a:srgbClr val="1F497D"/>
      </a:dk2>
      <a:lt2>
        <a:srgbClr val="FFFFFF"/>
      </a:lt2>
      <a:accent1>
        <a:srgbClr val="3399FF"/>
      </a:accent1>
      <a:accent2>
        <a:srgbClr val="9933FF"/>
      </a:accent2>
      <a:accent3>
        <a:srgbClr val="FFFFFF"/>
      </a:accent3>
      <a:accent4>
        <a:srgbClr val="00274E"/>
      </a:accent4>
      <a:accent5>
        <a:srgbClr val="ADCAFF"/>
      </a:accent5>
      <a:accent6>
        <a:srgbClr val="8A2DE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RÉGI TEMPLATE_Rivaroxaban GMA scientific template v2">
  <a:themeElements>
    <a:clrScheme name="Rivaroxaban GMA template">
      <a:dk1>
        <a:srgbClr val="000000"/>
      </a:dk1>
      <a:lt1>
        <a:srgbClr val="FFFFFF"/>
      </a:lt1>
      <a:dk2>
        <a:srgbClr val="96938E"/>
      </a:dk2>
      <a:lt2>
        <a:srgbClr val="6689CC"/>
      </a:lt2>
      <a:accent1>
        <a:srgbClr val="EC008C"/>
      </a:accent1>
      <a:accent2>
        <a:srgbClr val="F2B646"/>
      </a:accent2>
      <a:accent3>
        <a:srgbClr val="3F978F"/>
      </a:accent3>
      <a:accent4>
        <a:srgbClr val="86715C"/>
      </a:accent4>
      <a:accent5>
        <a:srgbClr val="30BDE4"/>
      </a:accent5>
      <a:accent6>
        <a:srgbClr val="6F3130"/>
      </a:accent6>
      <a:hlink>
        <a:srgbClr val="595959"/>
      </a:hlink>
      <a:folHlink>
        <a:srgbClr val="7F7F7F"/>
      </a:folHlink>
    </a:clrScheme>
    <a:fontScheme name="PowerPoint_XARELTO_2008">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lgn="ctr">
          <a:solidFill>
            <a:schemeClr val="tx1"/>
          </a:solidFill>
          <a:miter lim="800000"/>
          <a:headEnd/>
          <a:tailEnd/>
        </a:ln>
        <a:effectLst/>
        <a:extLst/>
      </a:spPr>
      <a:bodyPr wrap="square" lIns="0" tIns="0" rIns="0" bIns="0" anchor="ctr">
        <a:noAutofit/>
      </a:bodyPr>
      <a:lstStyle>
        <a:defPPr algn="ctr">
          <a:defRPr sz="1600" dirty="0">
            <a:solidFill>
              <a:schemeClr val="tx1">
                <a:lumMod val="65000"/>
                <a:lumOff val="35000"/>
              </a:schemeClr>
            </a:solidFill>
          </a:defRPr>
        </a:defPPr>
      </a:lstStyle>
    </a:spDef>
    <a:lnDef>
      <a:spPr bwMode="auto">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a:lstStyle/>
    </a:lnDef>
    <a:txDef>
      <a:spPr>
        <a:noFill/>
      </a:spPr>
      <a:bodyPr wrap="square" lIns="90000" tIns="46800" rIns="90000" bIns="46800" rtlCol="0" anchor="ctr">
        <a:spAutoFit/>
      </a:bodyPr>
      <a:lstStyle>
        <a:defPPr>
          <a:defRPr sz="1600" dirty="0" smtClean="0">
            <a:solidFill>
              <a:schemeClr val="tx1">
                <a:lumMod val="65000"/>
                <a:lumOff val="35000"/>
              </a:schemeClr>
            </a:solidFill>
          </a:defRPr>
        </a:defPPr>
      </a:lstStyle>
    </a:txDef>
  </a:objectDefaults>
  <a:extraClrSchemeLst>
    <a:extraClrScheme>
      <a:clrScheme name="Xarelto Colours 2013">
        <a:dk1>
          <a:srgbClr val="000000"/>
        </a:dk1>
        <a:lt1>
          <a:srgbClr val="FFFFFF"/>
        </a:lt1>
        <a:dk2>
          <a:srgbClr val="807F83"/>
        </a:dk2>
        <a:lt2>
          <a:srgbClr val="4F2D7F"/>
        </a:lt2>
        <a:accent1>
          <a:srgbClr val="EC008C"/>
        </a:accent1>
        <a:accent2>
          <a:srgbClr val="F2B646"/>
        </a:accent2>
        <a:accent3>
          <a:srgbClr val="3B8D86"/>
        </a:accent3>
        <a:accent4>
          <a:srgbClr val="907A63"/>
        </a:accent4>
        <a:accent5>
          <a:srgbClr val="1583A2"/>
        </a:accent5>
        <a:accent6>
          <a:srgbClr val="6F3130"/>
        </a:accent6>
        <a:hlink>
          <a:srgbClr val="87BFD7"/>
        </a:hlink>
        <a:folHlink>
          <a:srgbClr val="F15E2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radaxa MSL">
    <a:dk1>
      <a:srgbClr val="1E4784"/>
    </a:dk1>
    <a:lt1>
      <a:sysClr val="window" lastClr="FFFFFF"/>
    </a:lt1>
    <a:dk2>
      <a:srgbClr val="1E4784"/>
    </a:dk2>
    <a:lt2>
      <a:srgbClr val="FFFFFF"/>
    </a:lt2>
    <a:accent1>
      <a:srgbClr val="007370"/>
    </a:accent1>
    <a:accent2>
      <a:srgbClr val="0084CB"/>
    </a:accent2>
    <a:accent3>
      <a:srgbClr val="BFC6CB"/>
    </a:accent3>
    <a:accent4>
      <a:srgbClr val="8D9DB1"/>
    </a:accent4>
    <a:accent5>
      <a:srgbClr val="1E4784"/>
    </a:accent5>
    <a:accent6>
      <a:srgbClr val="002A5C"/>
    </a:accent6>
    <a:hlink>
      <a:srgbClr val="276092"/>
    </a:hlink>
    <a:folHlink>
      <a:srgbClr val="8996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Pradaxa MSL">
    <a:dk1>
      <a:srgbClr val="1E4784"/>
    </a:dk1>
    <a:lt1>
      <a:sysClr val="window" lastClr="FFFFFF"/>
    </a:lt1>
    <a:dk2>
      <a:srgbClr val="1E4784"/>
    </a:dk2>
    <a:lt2>
      <a:srgbClr val="FFFFFF"/>
    </a:lt2>
    <a:accent1>
      <a:srgbClr val="007370"/>
    </a:accent1>
    <a:accent2>
      <a:srgbClr val="0084CB"/>
    </a:accent2>
    <a:accent3>
      <a:srgbClr val="BFC6CB"/>
    </a:accent3>
    <a:accent4>
      <a:srgbClr val="8D9DB1"/>
    </a:accent4>
    <a:accent5>
      <a:srgbClr val="1E4784"/>
    </a:accent5>
    <a:accent6>
      <a:srgbClr val="002A5C"/>
    </a:accent6>
    <a:hlink>
      <a:srgbClr val="276092"/>
    </a:hlink>
    <a:folHlink>
      <a:srgbClr val="8996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ROCKET AF template NEW 8">
    <a:dk1>
      <a:srgbClr val="E00079"/>
    </a:dk1>
    <a:lt1>
      <a:srgbClr val="FFFFFF"/>
    </a:lt1>
    <a:dk2>
      <a:srgbClr val="D8DADA"/>
    </a:dk2>
    <a:lt2>
      <a:srgbClr val="A0A0A0"/>
    </a:lt2>
    <a:accent1>
      <a:srgbClr val="A0B946"/>
    </a:accent1>
    <a:accent2>
      <a:srgbClr val="50AAC8"/>
    </a:accent2>
    <a:accent3>
      <a:srgbClr val="E9EAEA"/>
    </a:accent3>
    <a:accent4>
      <a:srgbClr val="DADADA"/>
    </a:accent4>
    <a:accent5>
      <a:srgbClr val="CDD9B0"/>
    </a:accent5>
    <a:accent6>
      <a:srgbClr val="489AB5"/>
    </a:accent6>
    <a:hlink>
      <a:srgbClr val="B45AAA"/>
    </a:hlink>
    <a:folHlink>
      <a:srgbClr val="FABE32"/>
    </a:folHlink>
  </a:clrScheme>
  <a:fontScheme name="ROCKET AF template NEW">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8485</TotalTime>
  <Words>6830</Words>
  <Application>Microsoft Macintosh PowerPoint</Application>
  <PresentationFormat>Presentazione su schermo (4:3)</PresentationFormat>
  <Paragraphs>1579</Paragraphs>
  <Slides>128</Slides>
  <Notes>30</Notes>
  <HiddenSlides>0</HiddenSlides>
  <MMClips>0</MMClips>
  <ScaleCrop>false</ScaleCrop>
  <HeadingPairs>
    <vt:vector size="8" baseType="variant">
      <vt:variant>
        <vt:lpstr>Caratteri utilizzati</vt:lpstr>
      </vt:variant>
      <vt:variant>
        <vt:i4>17</vt:i4>
      </vt:variant>
      <vt:variant>
        <vt:lpstr>Tema</vt:lpstr>
      </vt:variant>
      <vt:variant>
        <vt:i4>15</vt:i4>
      </vt:variant>
      <vt:variant>
        <vt:lpstr>Server OLE incorporati</vt:lpstr>
      </vt:variant>
      <vt:variant>
        <vt:i4>1</vt:i4>
      </vt:variant>
      <vt:variant>
        <vt:lpstr>Titoli diapositive</vt:lpstr>
      </vt:variant>
      <vt:variant>
        <vt:i4>128</vt:i4>
      </vt:variant>
    </vt:vector>
  </HeadingPairs>
  <TitlesOfParts>
    <vt:vector size="161" baseType="lpstr">
      <vt:lpstr>Arial Narrow</vt:lpstr>
      <vt:lpstr>Arial Unicode MS</vt:lpstr>
      <vt:lpstr>ArialMT</vt:lpstr>
      <vt:lpstr>Avenir Book</vt:lpstr>
      <vt:lpstr>Calibri</vt:lpstr>
      <vt:lpstr>DejaVu Sans</vt:lpstr>
      <vt:lpstr>Faricy New Lt</vt:lpstr>
      <vt:lpstr>Geneva</vt:lpstr>
      <vt:lpstr>Helvetica</vt:lpstr>
      <vt:lpstr>Microsoft YaHei</vt:lpstr>
      <vt:lpstr>MS PGothic</vt:lpstr>
      <vt:lpstr>ＭＳ Ｐゴシック</vt:lpstr>
      <vt:lpstr>Symbol</vt:lpstr>
      <vt:lpstr>Tahoma</vt:lpstr>
      <vt:lpstr>Times New Roman</vt:lpstr>
      <vt:lpstr>Wingdings</vt:lpstr>
      <vt:lpstr>Arial</vt:lpstr>
      <vt:lpstr>2_Default Design</vt:lpstr>
      <vt:lpstr>1_Modèle par défaut</vt:lpstr>
      <vt:lpstr>11_Struttura predefinita</vt:lpstr>
      <vt:lpstr>Custom Design</vt:lpstr>
      <vt:lpstr>5_Tema di Office</vt:lpstr>
      <vt:lpstr>Office Theme</vt:lpstr>
      <vt:lpstr>98_Office Theme</vt:lpstr>
      <vt:lpstr>124_Theme1test</vt:lpstr>
      <vt:lpstr>RÉGI TEMPLATE_Rivaroxaban GMA scientific template v2</vt:lpstr>
      <vt:lpstr>2_Rivaroxaban GMA scientific template v2</vt:lpstr>
      <vt:lpstr>160525 Rivaroxaban GMA Medical Slide Template - Standard 4-3 Format - Final</vt:lpstr>
      <vt:lpstr>1_Rivaroxaban GMA scientific template v2</vt:lpstr>
      <vt:lpstr>Tema di Office</vt:lpstr>
      <vt:lpstr>Default Theme</vt:lpstr>
      <vt:lpstr>6_Tema di Office</vt:lpstr>
      <vt:lpstr>Excel.Chart.8</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NOACs: Areas of uncertanties</vt:lpstr>
      <vt:lpstr>NOACs: Areas of uncertanties</vt:lpstr>
      <vt:lpstr>Presentazione di PowerPoint</vt:lpstr>
      <vt:lpstr>Presentazione di PowerPoint</vt:lpstr>
      <vt:lpstr>Presentazione di PowerPoint</vt:lpstr>
      <vt:lpstr>Presentazione di PowerPoint</vt:lpstr>
      <vt:lpstr>NOAC: Vendite per Dosaggio</vt:lpstr>
      <vt:lpstr>Presentazione di PowerPoint</vt:lpstr>
      <vt:lpstr>NOACs: Areas of uncertanties</vt:lpstr>
      <vt:lpstr>ROCKET AF: Primary Efficacy Endpoint in Patients with Moderate Renal Impairment</vt:lpstr>
      <vt:lpstr>Presentazione di PowerPoint</vt:lpstr>
      <vt:lpstr>Presentazione di PowerPoint</vt:lpstr>
      <vt:lpstr>Incidenza di sanguinamenti maggiori e di ictus/embolia sistemica nei soggetti in trattamento con 60 mg in cui la dose era stata ridotta a 30 mg</vt:lpstr>
      <vt:lpstr>Presentazione di PowerPoint</vt:lpstr>
      <vt:lpstr>NOACs: Areas of uncertanties</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Rivaroxaban is the First &amp; Currently Only NOAC to  Provide Data From a Dedicated RCT in AF-PCI</vt:lpstr>
      <vt:lpstr>Both Rivaroxaban Strategies was Associated With Significantly Improved Safety</vt:lpstr>
      <vt:lpstr>Efficacy was Comparable Between All Three Treatment Strategies*</vt:lpstr>
      <vt:lpstr>RE-DUAL PCI tested the safety and efficacy of two regimens of dual therapy with dabigatran without ASA vs triple therapy with warfarin</vt:lpstr>
      <vt:lpstr>Significantly lower rates of ISTH major bleeding or CRNMBE with dabigatran dual therapy</vt:lpstr>
      <vt:lpstr>Dabigatran dual therapy was non-inferior to warfarin triple therapy in the composite efficacy endpoint</vt:lpstr>
      <vt:lpstr>AUGUSTUS</vt:lpstr>
      <vt:lpstr>NOACs: Areas of uncertanties</vt:lpstr>
      <vt:lpstr>X-VeRT: time to cardioversion by cardioversion strategy</vt:lpstr>
      <vt:lpstr>Presentazione di PowerPoint</vt:lpstr>
      <vt:lpstr>Presentazione di PowerPoint</vt:lpstr>
      <vt:lpstr>Presentazione di PowerPoint</vt:lpstr>
      <vt:lpstr>Presentazione di PowerPoint</vt:lpstr>
      <vt:lpstr>    Studio ÉCARTÉ  (Electric CARdioversion in atrial fibrillation without routinary Transesophageal Echocardiogram)     </vt:lpstr>
      <vt:lpstr>Presentazione di PowerPoint</vt:lpstr>
      <vt:lpstr>Presentazione di PowerPoint</vt:lpstr>
      <vt:lpstr>Presentazione di PowerPoint</vt:lpstr>
      <vt:lpstr>Presentazione di PowerPoint</vt:lpstr>
      <vt:lpstr>Presentazione di PowerPoint</vt:lpstr>
      <vt:lpstr>X-VeRT</vt:lpstr>
      <vt:lpstr>ROCKET AF Moderate renal impairment – efficacy results</vt:lpstr>
      <vt:lpstr>ROCKET AF Moderate renal impairment – safety results</vt:lpstr>
      <vt:lpstr>ROCKET AF: Consistent Safety Profile Across  Co-morbidities for the Multi-morbid AF Patient</vt:lpstr>
      <vt:lpstr>Presentazione di PowerPoint</vt:lpstr>
      <vt:lpstr>Reduced risk of any bleeding and ICH with both doses of dabigatran vs warfarin</vt:lpstr>
      <vt:lpstr>ROCKET AF Subanalysis elderly patients – efficay results</vt:lpstr>
      <vt:lpstr>ROCKET AF Subanalysis elderly patients – safety results</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Interazioni farmacologiche NAO</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Effectiveness and safety of NOAC patients  undergoing interventional or surgical procedures</vt:lpstr>
      <vt:lpstr>Predictors of cardiovascular events</vt:lpstr>
      <vt:lpstr>Predictors of major bleeding</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vector>
  </TitlesOfParts>
  <Company>Azienda Ospedaliera</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cc060</dc:creator>
  <cp:lastModifiedBy>Roberta Rossini</cp:lastModifiedBy>
  <cp:revision>1113</cp:revision>
  <dcterms:created xsi:type="dcterms:W3CDTF">2006-10-03T12:36:31Z</dcterms:created>
  <dcterms:modified xsi:type="dcterms:W3CDTF">2018-03-23T10:05:20Z</dcterms:modified>
</cp:coreProperties>
</file>