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6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2" r:id="rId3"/>
    <p:sldId id="328" r:id="rId4"/>
    <p:sldId id="384" r:id="rId5"/>
    <p:sldId id="385" r:id="rId6"/>
    <p:sldId id="386" r:id="rId7"/>
    <p:sldId id="272" r:id="rId8"/>
    <p:sldId id="340" r:id="rId9"/>
    <p:sldId id="383" r:id="rId10"/>
    <p:sldId id="389" r:id="rId11"/>
    <p:sldId id="366" r:id="rId12"/>
    <p:sldId id="382" r:id="rId13"/>
    <p:sldId id="371" r:id="rId14"/>
    <p:sldId id="387" r:id="rId15"/>
    <p:sldId id="355" r:id="rId16"/>
    <p:sldId id="356" r:id="rId17"/>
    <p:sldId id="373" r:id="rId18"/>
    <p:sldId id="381" r:id="rId1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9408162-A716-4FEF-9DBA-04B015D2EA76}" type="datetimeFigureOut">
              <a:rPr lang="it-IT"/>
              <a:pPr>
                <a:defRPr/>
              </a:pPr>
              <a:t>22/03/2018</a:t>
            </a:fld>
            <a:endParaRPr lang="it-IT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53A307A-6226-461A-AB1D-F5019A8B3E4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B011515-4FF1-41C2-A4E7-31D679B67691}" type="datetimeFigureOut">
              <a:rPr lang="it-IT"/>
              <a:pPr>
                <a:defRPr/>
              </a:pPr>
              <a:t>22/03/2018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Modifica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58397B6-80E6-46F8-A878-31BDB3264C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2150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E8876B-18E3-456C-8B57-AF5DFD060011}" type="slidenum">
              <a:rPr lang="it-IT" smtClean="0">
                <a:latin typeface="Arial" charset="0"/>
                <a:cs typeface="Arial" charset="0"/>
              </a:rPr>
              <a:pPr/>
              <a:t>4</a:t>
            </a:fld>
            <a:endParaRPr lang="it-IT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9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D00D3-6E62-439F-A79C-08078B03FC04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8F81-FA52-4CBC-A6EF-F001895A041E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 rot="5400000" flipV="1">
            <a:off x="7543800" y="173038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1952F-BF13-413E-83C0-033091D65F05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 rtlCol="0">
            <a:normAutofit/>
          </a:bodyPr>
          <a:lstStyle/>
          <a:p>
            <a:pPr lvl="0"/>
            <a:endParaRPr lang="it-IT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B8506-37E4-40E7-B5A7-1DAFFBEF668F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047A-169A-4170-8D9C-6C0F3787DA2B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3E14D-EDCF-419C-B339-988391BCF77D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10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b="0" spc="200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83929-EE19-4491-B56F-A62FB001713A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9D3AE-E52E-4700-9421-CA216C0B8D0B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0E483-B232-4652-BE9D-EB06C25977BD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5B418-72C0-4A0B-9632-A004E5CC58B7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BD08-8AE9-45BA-8666-8B9EF63D1BA2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03FA5-B9DA-452D-8B79-730A454AD8AC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36F3C-D1D6-40BD-8F3A-B704CF03A824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585788"/>
            <a:ext cx="7289800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8350" y="2286000"/>
            <a:ext cx="7289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Modifica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  <a:endParaRPr lang="en-US" altLang="it-IT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350" y="6470650"/>
            <a:ext cx="1616075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650"/>
            <a:ext cx="44259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650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DAB4FA6-68D3-4E59-A13F-313400C8F27D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708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61" r:id="rId2"/>
    <p:sldLayoutId id="214748387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72" r:id="rId9"/>
    <p:sldLayoutId id="2147483867" r:id="rId10"/>
    <p:sldLayoutId id="2147483873" r:id="rId11"/>
    <p:sldLayoutId id="2147483868" r:id="rId12"/>
    <p:sldLayoutId id="2147483869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kern="1200" cap="all" spc="100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13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372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6288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e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wmf"/><Relationship Id="rId4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avi"/><Relationship Id="rId2" Type="http://schemas.microsoft.com/office/2007/relationships/media" Target="../media/media1.avi"/><Relationship Id="rId1" Type="http://schemas.openxmlformats.org/officeDocument/2006/relationships/video" Target="file:///F:\wedge\PID-100507638-REYNAUDO-GIANFRANCO-201727806ACCNUM-201727806-20171103-US-6.avi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w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google.it/url?sa=i&amp;rct=j&amp;q=&amp;esrc=s&amp;source=images&amp;cd=&amp;cad=rja&amp;uact=8&amp;ved=2ahUKEwi-wPX9wf_ZAhVKYVAKHSqrBAoQjRx6BAgAEAU&amp;url=http://www.robertneralich.com/2014/11/17/november-offerings-part-xvii-something-to-delight-both-head-and-heart/&amp;psig=AOvVaw1unsEHAy-w5hcmf809O5MW&amp;ust=1521793818352726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it/url?sa=i&amp;rct=j&amp;q=&amp;esrc=s&amp;source=images&amp;cd=&amp;cad=rja&amp;uact=8&amp;ved=0ahUKEwil19nssN7VAhVDvxQKHdURC0oQjRwIBw&amp;url=http://congress.wooky.it/web/procedure/protocollo.cfm?List=AmbienteIdEvento,WsIdSessione,WsIdEvento,WsIdRisposta,WsRelease,WsPageNameCaller,contenuti&amp;c1=SIN2012&amp;c2=15&amp;c3=SIN2013&amp;c4=58&amp;c5=1&amp;c6=/web/procedure/protocollo.cfm?List=AmbienteIdEvento&amp;c1=SIN2013&amp;c7=abstract&amp;psig=AFQjCNHUPzIrJYiXkYnz3-AMAfn0nM0KXQ&amp;ust=150306318351018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it/url?sa=i&amp;rct=j&amp;q=&amp;esrc=s&amp;source=images&amp;cd=&amp;cad=rja&amp;uact=8&amp;ved=0ahUKEwiklNzsvP3VAhWBExoKHWC7A20QjRwIBw&amp;url=https://www.slideshare.net/CardioTeca/estudio-paradigmhf-lcz696-en-insuficiencia-cardiaca&amp;psig=AFQjCNFAuupoK4Ma9cPK8OplFcFe1wQ8bw&amp;ust=1504131557022876" TargetMode="Externa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4941888"/>
            <a:ext cx="5829300" cy="146367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it-IT" altLang="it-IT" cap="none" smtClean="0"/>
              <a:t>Terapia medica dello scompenso cardiaco: dati attuali e prospettive future </a:t>
            </a:r>
            <a:endParaRPr lang="it-IT" altLang="it-IT" b="1" i="1" cap="none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57950" y="4959350"/>
            <a:ext cx="2400300" cy="14636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endParaRPr lang="it-IT" altLang="it-IT" sz="1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endParaRPr lang="it-IT" altLang="it-IT" sz="1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endParaRPr lang="it-IT" altLang="it-IT" sz="1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it-IT" altLang="it-IT" smtClean="0">
                <a:solidFill>
                  <a:schemeClr val="accent2"/>
                </a:solidFill>
              </a:rPr>
              <a:t>dott.ssa Luisa Morena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it-IT" altLang="it-IT" i="1" smtClean="0">
                <a:solidFill>
                  <a:schemeClr val="accent1"/>
                </a:solidFill>
              </a:rPr>
              <a:t>Cardiologia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it-IT" altLang="it-IT" i="1" smtClean="0">
                <a:solidFill>
                  <a:schemeClr val="accent1"/>
                </a:solidFill>
              </a:rPr>
              <a:t>A.S.O. Santa Croce e Carle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it-IT" sz="4000" cap="none" smtClean="0"/>
              <a:t>Eventi avversi rilevati nel corso dello studio PARADIGM-HF</a:t>
            </a:r>
          </a:p>
        </p:txBody>
      </p:sp>
      <p:pic>
        <p:nvPicPr>
          <p:cNvPr id="27650" name="Segnaposto contenuto 3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916113"/>
            <a:ext cx="5881688" cy="4022725"/>
          </a:xfrm>
          <a:solidFill>
            <a:schemeClr val="bg2"/>
          </a:solidFill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33375"/>
            <a:ext cx="9361488" cy="6732588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 bwMode="auto">
          <a:xfrm>
            <a:off x="611188" y="260350"/>
            <a:ext cx="7921625" cy="981075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sz="3200" cap="none" smtClean="0">
                <a:solidFill>
                  <a:schemeClr val="tx1"/>
                </a:solidFill>
              </a:rPr>
              <a:t>TITOLAZIONE SACUBITRIL/VALSARTAN</a:t>
            </a:r>
          </a:p>
        </p:txBody>
      </p:sp>
      <p:pic>
        <p:nvPicPr>
          <p:cNvPr id="33796" name="Immagine 2"/>
          <p:cNvPicPr>
            <a:picLocks noChangeAspect="1"/>
          </p:cNvPicPr>
          <p:nvPr/>
        </p:nvPicPr>
        <p:blipFill>
          <a:blip r:embed="rId3"/>
          <a:srcRect t="26979"/>
          <a:stretch>
            <a:fillRect/>
          </a:stretch>
        </p:blipFill>
        <p:spPr bwMode="auto">
          <a:xfrm>
            <a:off x="3995738" y="4076700"/>
            <a:ext cx="5045075" cy="18129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16363" y="1700213"/>
            <a:ext cx="2386012" cy="1497012"/>
          </a:xfrm>
        </p:spPr>
      </p:pic>
      <p:pic>
        <p:nvPicPr>
          <p:cNvPr id="2969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3275" y="1260475"/>
            <a:ext cx="257968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013" y="2887663"/>
            <a:ext cx="3055937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itolo 1"/>
          <p:cNvSpPr txBox="1">
            <a:spLocks/>
          </p:cNvSpPr>
          <p:nvPr/>
        </p:nvSpPr>
        <p:spPr bwMode="auto">
          <a:xfrm>
            <a:off x="758825" y="247650"/>
            <a:ext cx="8135938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it-IT" sz="2400">
                <a:latin typeface="Tw Cen MT Condensed" pitchFamily="34" charset="0"/>
              </a:rPr>
              <a:t>CARENZA MARZIALE NELLO SCOMPENSO CARDIACO</a:t>
            </a:r>
          </a:p>
        </p:txBody>
      </p:sp>
      <p:pic>
        <p:nvPicPr>
          <p:cNvPr id="29701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2275" y="3355975"/>
            <a:ext cx="27336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Immagine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1773238"/>
            <a:ext cx="1674812" cy="1336675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703" name="Text Box 17"/>
          <p:cNvSpPr txBox="1">
            <a:spLocks noChangeArrowheads="1"/>
          </p:cNvSpPr>
          <p:nvPr/>
        </p:nvSpPr>
        <p:spPr bwMode="auto">
          <a:xfrm>
            <a:off x="6948488" y="1773238"/>
            <a:ext cx="14303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000"/>
              <a:t>Ferrocarbossimaltosio</a:t>
            </a:r>
          </a:p>
        </p:txBody>
      </p:sp>
      <p:pic>
        <p:nvPicPr>
          <p:cNvPr id="43020" name="Immagin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28788" y="2192338"/>
            <a:ext cx="52197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188" y="620713"/>
            <a:ext cx="3600450" cy="29400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sz="3200" cap="none" smtClean="0">
                <a:solidFill>
                  <a:schemeClr val="tx1"/>
                </a:solidFill>
              </a:rPr>
              <a:t>ALGORITMO</a:t>
            </a:r>
            <a:br>
              <a:rPr lang="it-IT" sz="3200" cap="none" smtClean="0">
                <a:solidFill>
                  <a:schemeClr val="tx1"/>
                </a:solidFill>
              </a:rPr>
            </a:br>
            <a:r>
              <a:rPr lang="it-IT" sz="3200" cap="none" smtClean="0">
                <a:solidFill>
                  <a:schemeClr val="tx1"/>
                </a:solidFill>
              </a:rPr>
              <a:t>CORREZIONE </a:t>
            </a:r>
            <a:br>
              <a:rPr lang="it-IT" sz="3200" cap="none" smtClean="0">
                <a:solidFill>
                  <a:schemeClr val="tx1"/>
                </a:solidFill>
              </a:rPr>
            </a:br>
            <a:r>
              <a:rPr lang="it-IT" sz="3200" cap="none" smtClean="0">
                <a:solidFill>
                  <a:schemeClr val="tx1"/>
                </a:solidFill>
              </a:rPr>
              <a:t>CARENZA </a:t>
            </a:r>
            <a:br>
              <a:rPr lang="it-IT" sz="3200" cap="none" smtClean="0">
                <a:solidFill>
                  <a:schemeClr val="tx1"/>
                </a:solidFill>
              </a:rPr>
            </a:br>
            <a:r>
              <a:rPr lang="it-IT" sz="3200" cap="none" smtClean="0">
                <a:solidFill>
                  <a:schemeClr val="tx1"/>
                </a:solidFill>
              </a:rPr>
              <a:t>MARZIALE</a:t>
            </a:r>
            <a:br>
              <a:rPr lang="it-IT" sz="3200" cap="none" smtClean="0">
                <a:solidFill>
                  <a:schemeClr val="tx1"/>
                </a:solidFill>
              </a:rPr>
            </a:br>
            <a:r>
              <a:rPr lang="it-IT" sz="3200" cap="none" smtClean="0">
                <a:solidFill>
                  <a:schemeClr val="tx1"/>
                </a:solidFill>
              </a:rPr>
              <a:t>NEL PZ</a:t>
            </a:r>
            <a:br>
              <a:rPr lang="it-IT" sz="3200" cap="none" smtClean="0">
                <a:solidFill>
                  <a:schemeClr val="tx1"/>
                </a:solidFill>
              </a:rPr>
            </a:br>
            <a:r>
              <a:rPr lang="it-IT" sz="3200" cap="none" smtClean="0">
                <a:solidFill>
                  <a:schemeClr val="tx1"/>
                </a:solidFill>
              </a:rPr>
              <a:t>CON SC</a:t>
            </a:r>
          </a:p>
        </p:txBody>
      </p:sp>
      <p:pic>
        <p:nvPicPr>
          <p:cNvPr id="30722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0"/>
            <a:ext cx="50546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Immagin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5180013"/>
            <a:ext cx="2447925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Immagin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560763"/>
            <a:ext cx="2306638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797425"/>
            <a:ext cx="36655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D-100507638-REYNAUDO-GIANFRANCO-201727806ACCNUM-201727806-20171103-US-6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765623" y="1283980"/>
            <a:ext cx="7018337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D-100507638-REYNAUDO-GIANFRANCO-201727806ACCNUM-201727806-20171103-US-7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9592" y="1052736"/>
            <a:ext cx="3203848" cy="2402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  <p:video>
              <p:cMediaNode>
                <p:cTn id="12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749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88913"/>
            <a:ext cx="7289800" cy="682625"/>
          </a:xfrm>
          <a:extLst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altLang="it-IT" sz="3200" b="1" cap="none" dirty="0" smtClean="0">
                <a:solidFill>
                  <a:schemeClr val="tx2"/>
                </a:solidFill>
              </a:rPr>
              <a:t>OMECAMTIV MECARBIL</a:t>
            </a:r>
          </a:p>
        </p:txBody>
      </p:sp>
      <p:pic>
        <p:nvPicPr>
          <p:cNvPr id="32770" name="Picture 5" descr="Slide7"/>
          <p:cNvPicPr>
            <a:picLocks noChangeAspect="1" noChangeArrowheads="1"/>
          </p:cNvPicPr>
          <p:nvPr/>
        </p:nvPicPr>
        <p:blipFill>
          <a:blip r:embed="rId2"/>
          <a:srcRect t="27997" r="41295" b="8398"/>
          <a:stretch>
            <a:fillRect/>
          </a:stretch>
        </p:blipFill>
        <p:spPr bwMode="auto">
          <a:xfrm>
            <a:off x="1403350" y="908050"/>
            <a:ext cx="2081213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 descr="ml-2010-00138q_0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1" y="827882"/>
            <a:ext cx="2792412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3924300" y="1557338"/>
            <a:ext cx="4608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it-IT" altLang="it-IT" sz="1200"/>
              <a:t>Omecamvit mecarbil (OM) è una nuova piccola molecola</a:t>
            </a:r>
          </a:p>
          <a:p>
            <a:pPr algn="just" eaLnBrk="0" hangingPunct="0"/>
            <a:r>
              <a:rPr lang="it-IT" altLang="it-IT" sz="1200"/>
              <a:t>che attiva direttamente la miosina cardiaca ed aumenta </a:t>
            </a:r>
          </a:p>
          <a:p>
            <a:pPr algn="just" eaLnBrk="0" hangingPunct="0"/>
            <a:r>
              <a:rPr lang="it-IT" altLang="it-IT" sz="1200"/>
              <a:t>la contrattilità miocardica senza aumentare il calcio intracellulare, </a:t>
            </a:r>
          </a:p>
          <a:p>
            <a:pPr algn="just" eaLnBrk="0" hangingPunct="0"/>
            <a:r>
              <a:rPr lang="it-IT" altLang="it-IT" sz="1200"/>
              <a:t>né il consumo di O2.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997200"/>
            <a:ext cx="32607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4221163"/>
            <a:ext cx="252888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3644900"/>
            <a:ext cx="34432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2565400"/>
            <a:ext cx="252888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134938"/>
            <a:ext cx="7289800" cy="1498600"/>
          </a:xfrm>
          <a:extLst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altLang="it-IT" cap="none" dirty="0" err="1" smtClean="0">
                <a:solidFill>
                  <a:schemeClr val="tx2"/>
                </a:solidFill>
              </a:rPr>
              <a:t>Galactic</a:t>
            </a:r>
            <a:r>
              <a:rPr lang="it-IT" altLang="it-IT" cap="none" dirty="0" smtClean="0">
                <a:solidFill>
                  <a:schemeClr val="tx2"/>
                </a:solidFill>
              </a:rPr>
              <a:t>-HF</a:t>
            </a:r>
          </a:p>
        </p:txBody>
      </p:sp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/>
          <a:srcRect l="81277" b="76627"/>
          <a:stretch>
            <a:fillRect/>
          </a:stretch>
        </p:blipFill>
        <p:spPr bwMode="auto">
          <a:xfrm>
            <a:off x="4427538" y="549275"/>
            <a:ext cx="1868487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7"/>
          <p:cNvSpPr txBox="1">
            <a:spLocks noChangeArrowheads="1"/>
          </p:cNvSpPr>
          <p:nvPr/>
        </p:nvSpPr>
        <p:spPr bwMode="auto">
          <a:xfrm>
            <a:off x="611188" y="1268413"/>
            <a:ext cx="7781925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it-IT" altLang="it-IT" dirty="0"/>
              <a:t>   </a:t>
            </a:r>
            <a:r>
              <a:rPr lang="it-IT" altLang="it-IT" sz="1600" b="1" dirty="0"/>
              <a:t>Studio in fase 3</a:t>
            </a:r>
            <a:r>
              <a:rPr lang="it-IT" altLang="it-IT" sz="1600" dirty="0"/>
              <a:t>;</a:t>
            </a:r>
          </a:p>
          <a:p>
            <a:pPr eaLnBrk="0" hangingPunct="0">
              <a:buFontTx/>
              <a:buChar char="•"/>
              <a:defRPr/>
            </a:pPr>
            <a:endParaRPr lang="it-IT" altLang="it-IT" sz="1600" dirty="0"/>
          </a:p>
          <a:p>
            <a:pPr eaLnBrk="0" hangingPunct="0">
              <a:buFontTx/>
              <a:buChar char="•"/>
              <a:defRPr/>
            </a:pPr>
            <a:r>
              <a:rPr lang="it-IT" altLang="it-IT" sz="1600" dirty="0"/>
              <a:t>   </a:t>
            </a:r>
            <a:r>
              <a:rPr lang="it-IT" altLang="it-IT" sz="1600" b="1" u="sng" dirty="0"/>
              <a:t>DISEGNO dello STUDIO</a:t>
            </a:r>
            <a:r>
              <a:rPr lang="it-IT" altLang="it-IT" sz="1600" dirty="0"/>
              <a:t>: multicentrico, randomizzato, placebo-controllato, </a:t>
            </a:r>
          </a:p>
          <a:p>
            <a:pPr eaLnBrk="0" hangingPunct="0">
              <a:defRPr/>
            </a:pPr>
            <a:r>
              <a:rPr lang="it-IT" altLang="it-IT" sz="1600" dirty="0"/>
              <a:t>in doppio cieco, </a:t>
            </a:r>
            <a:r>
              <a:rPr lang="it-IT" altLang="it-IT" sz="1600" i="1" dirty="0"/>
              <a:t>“</a:t>
            </a:r>
            <a:r>
              <a:rPr lang="it-IT" altLang="it-IT" sz="1600" i="1" dirty="0" err="1"/>
              <a:t>event</a:t>
            </a:r>
            <a:r>
              <a:rPr lang="it-IT" altLang="it-IT" sz="1600" i="1" dirty="0"/>
              <a:t> </a:t>
            </a:r>
            <a:r>
              <a:rPr lang="it-IT" altLang="it-IT" sz="1600" i="1" dirty="0" err="1"/>
              <a:t>driven</a:t>
            </a:r>
            <a:r>
              <a:rPr lang="it-IT" altLang="it-IT" sz="1600" dirty="0"/>
              <a:t>”;</a:t>
            </a:r>
          </a:p>
          <a:p>
            <a:pPr eaLnBrk="0" hangingPunct="0">
              <a:defRPr/>
            </a:pPr>
            <a:endParaRPr lang="it-IT" altLang="it-IT" sz="1600" dirty="0"/>
          </a:p>
          <a:p>
            <a:pPr marL="285750" indent="-285750" eaLnBrk="0" hangingPunct="0">
              <a:buFont typeface="Arial" panose="020B0604020202020204" pitchFamily="34" charset="0"/>
              <a:buChar char="•"/>
              <a:defRPr/>
            </a:pPr>
            <a:r>
              <a:rPr lang="it-IT" altLang="it-IT" sz="1600" b="1" u="sng" dirty="0"/>
              <a:t>OBIETTIVO PRIMARIO</a:t>
            </a:r>
            <a:r>
              <a:rPr lang="it-IT" altLang="it-IT" sz="1600" dirty="0"/>
              <a:t>: valutare l’effetto del trattamento con OM rispetto </a:t>
            </a:r>
          </a:p>
          <a:p>
            <a:pPr eaLnBrk="0" hangingPunct="0">
              <a:defRPr/>
            </a:pPr>
            <a:r>
              <a:rPr lang="it-IT" altLang="it-IT" sz="1600" dirty="0"/>
              <a:t>al placebo nella riduzione del rischio di morte cardiovascolare o di ospedalizzazione</a:t>
            </a:r>
          </a:p>
          <a:p>
            <a:pPr eaLnBrk="0" hangingPunct="0">
              <a:defRPr/>
            </a:pPr>
            <a:r>
              <a:rPr lang="it-IT" altLang="it-IT" sz="1600" dirty="0"/>
              <a:t>nei pazienti con scompenso cardiaco cronico da disfunzione sistolica ventricolare</a:t>
            </a:r>
          </a:p>
          <a:p>
            <a:pPr eaLnBrk="0" hangingPunct="0">
              <a:defRPr/>
            </a:pPr>
            <a:r>
              <a:rPr lang="it-IT" altLang="it-IT" sz="1600" dirty="0"/>
              <a:t>sinistra già in terapia ottimale;</a:t>
            </a:r>
          </a:p>
          <a:p>
            <a:pPr eaLnBrk="0" hangingPunct="0">
              <a:defRPr/>
            </a:pPr>
            <a:endParaRPr lang="it-IT" altLang="it-IT" sz="1600" dirty="0"/>
          </a:p>
          <a:p>
            <a:pPr eaLnBrk="0" hangingPunct="0">
              <a:buFontTx/>
              <a:buChar char="•"/>
              <a:defRPr/>
            </a:pPr>
            <a:r>
              <a:rPr lang="it-IT" altLang="it-IT" sz="1600" dirty="0"/>
              <a:t> </a:t>
            </a:r>
            <a:r>
              <a:rPr lang="it-IT" altLang="it-IT" sz="1600" b="1" u="sng" dirty="0"/>
              <a:t>POPOLAZIONE</a:t>
            </a:r>
            <a:r>
              <a:rPr lang="it-IT" altLang="it-IT" sz="1600" dirty="0"/>
              <a:t>: pazienti con scompenso cardiaco cronico a frazione </a:t>
            </a:r>
          </a:p>
          <a:p>
            <a:pPr eaLnBrk="0" hangingPunct="0">
              <a:defRPr/>
            </a:pPr>
            <a:r>
              <a:rPr lang="it-IT" altLang="it-IT" sz="1600" dirty="0"/>
              <a:t>di eiezione ridotta (≤ 35%) in terapia ottimale.</a:t>
            </a:r>
            <a:endParaRPr lang="it-IT" altLang="it-IT" dirty="0"/>
          </a:p>
          <a:p>
            <a:pPr eaLnBrk="0" hangingPunct="0">
              <a:defRPr/>
            </a:pPr>
            <a:endParaRPr lang="it-IT" altLang="it-IT" dirty="0"/>
          </a:p>
        </p:txBody>
      </p:sp>
      <p:pic>
        <p:nvPicPr>
          <p:cNvPr id="33796" name="Immagin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013" y="4508500"/>
            <a:ext cx="4740275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289800" cy="10080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sz="4000" cap="none" smtClean="0">
                <a:solidFill>
                  <a:schemeClr val="accent2"/>
                </a:solidFill>
              </a:rPr>
              <a:t>Conclusioni: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4213" y="836613"/>
            <a:ext cx="7289800" cy="51847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1600" dirty="0" smtClean="0"/>
              <a:t>Ottimizzazione della terapia medica nel paziente con scompenso cardiaco: ACE-inibitori (</a:t>
            </a:r>
            <a:r>
              <a:rPr lang="it-IT" altLang="it-IT" sz="1600" dirty="0" err="1" smtClean="0"/>
              <a:t>ARBs</a:t>
            </a:r>
            <a:r>
              <a:rPr lang="it-IT" altLang="it-IT" sz="1600" dirty="0" smtClean="0"/>
              <a:t>), beta-bloccanti, antagonisti dei </a:t>
            </a:r>
            <a:r>
              <a:rPr lang="it-IT" altLang="it-IT" sz="1600" dirty="0" err="1" smtClean="0"/>
              <a:t>mineralcorticoidi</a:t>
            </a:r>
            <a:r>
              <a:rPr lang="it-IT" altLang="it-IT" sz="1600" dirty="0" smtClean="0"/>
              <a:t>: importanza della titolazione (massimo dosaggio tollerato);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it-IT" altLang="it-IT" sz="16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1600" dirty="0" smtClean="0"/>
              <a:t> </a:t>
            </a:r>
            <a:r>
              <a:rPr lang="it-IT" altLang="it-IT" sz="1600" dirty="0" err="1" smtClean="0"/>
              <a:t>Sacubitril</a:t>
            </a:r>
            <a:r>
              <a:rPr lang="it-IT" altLang="it-IT" sz="1600" dirty="0" smtClean="0"/>
              <a:t>/</a:t>
            </a:r>
            <a:r>
              <a:rPr lang="it-IT" altLang="it-IT" sz="1600" dirty="0" err="1" smtClean="0"/>
              <a:t>Valsartan</a:t>
            </a:r>
            <a:r>
              <a:rPr lang="it-IT" altLang="it-IT" sz="1600" dirty="0" smtClean="0"/>
              <a:t> (</a:t>
            </a:r>
            <a:r>
              <a:rPr lang="it-IT" altLang="it-IT" sz="1600" dirty="0" err="1" smtClean="0"/>
              <a:t>Entresto</a:t>
            </a:r>
            <a:r>
              <a:rPr lang="it-IT" altLang="it-IT" sz="1600" dirty="0" smtClean="0"/>
              <a:t>) appartiene alla categoria degli ARNI: nello studio </a:t>
            </a:r>
            <a:r>
              <a:rPr lang="it-IT" altLang="it-IT" sz="1600" dirty="0" err="1" smtClean="0"/>
              <a:t>ParadigmHF</a:t>
            </a:r>
            <a:r>
              <a:rPr lang="it-IT" altLang="it-IT" sz="1600" dirty="0" smtClean="0"/>
              <a:t> ha dimostrato di essere SUPERIORE ad </a:t>
            </a:r>
            <a:r>
              <a:rPr lang="it-IT" altLang="it-IT" sz="1600" dirty="0" err="1" smtClean="0"/>
              <a:t>Enalapril</a:t>
            </a:r>
            <a:r>
              <a:rPr lang="it-IT" altLang="it-IT" sz="1600" dirty="0" smtClean="0"/>
              <a:t> nel ridurre il rischio di morte cardiovascolare e le ospedalizzazioni per scompenso cardiaco. </a:t>
            </a:r>
            <a:r>
              <a:rPr lang="it-IT" altLang="it-IT" sz="1600" dirty="0" err="1" smtClean="0"/>
              <a:t>Sacubitril</a:t>
            </a:r>
            <a:r>
              <a:rPr lang="it-IT" altLang="it-IT" sz="1600" dirty="0" smtClean="0"/>
              <a:t>/</a:t>
            </a:r>
            <a:r>
              <a:rPr lang="it-IT" altLang="it-IT" sz="1600" dirty="0" err="1" smtClean="0"/>
              <a:t>Valsartan</a:t>
            </a:r>
            <a:r>
              <a:rPr lang="it-IT" altLang="it-IT" sz="1600" dirty="0" smtClean="0"/>
              <a:t> è indicato nel paziente con: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it-IT" altLang="it-IT" sz="1600" dirty="0" smtClean="0"/>
              <a:t>    - classe NYHA II-III;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it-IT" altLang="it-IT" sz="1600" dirty="0" smtClean="0"/>
              <a:t>    - EF ≤ 35%;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it-IT" altLang="it-IT" sz="1600" dirty="0" smtClean="0"/>
              <a:t>    - PA &gt; 100 </a:t>
            </a:r>
            <a:r>
              <a:rPr lang="it-IT" altLang="it-IT" sz="1600" dirty="0" err="1" smtClean="0"/>
              <a:t>mmHg</a:t>
            </a:r>
            <a:r>
              <a:rPr lang="it-IT" altLang="it-IT" sz="1600" dirty="0" smtClean="0"/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it-IT" altLang="it-IT" sz="1600" dirty="0" smtClean="0"/>
              <a:t>    - GFR &gt; 30 ml/</a:t>
            </a:r>
            <a:r>
              <a:rPr lang="it-IT" altLang="it-IT" sz="1600" dirty="0" err="1" smtClean="0"/>
              <a:t>min</a:t>
            </a:r>
            <a:r>
              <a:rPr lang="it-IT" altLang="it-IT" sz="1600" dirty="0" smtClean="0"/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Tw Cen MT" pitchFamily="34" charset="0"/>
              <a:buNone/>
            </a:pPr>
            <a:r>
              <a:rPr lang="it-IT" altLang="it-IT" sz="1600" dirty="0" smtClean="0"/>
              <a:t>    - già in trattamento con dosi stabili di ACE-i o ARB (almeno sei mesi, sec piano terapeutico);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Tw Cen MT" pitchFamily="34" charset="0"/>
              <a:buNone/>
            </a:pPr>
            <a:endParaRPr lang="it-IT" altLang="it-IT" sz="16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1600" dirty="0" smtClean="0"/>
              <a:t> Correzione della carenza marziale (via endovenosa) nei pazienti con scompenso cardiaco, EF &lt;45%, Classe NYHA II-III, </a:t>
            </a:r>
            <a:r>
              <a:rPr lang="it-IT" altLang="it-IT" sz="1600" dirty="0" err="1" smtClean="0"/>
              <a:t>Hb</a:t>
            </a:r>
            <a:r>
              <a:rPr lang="it-IT" altLang="it-IT" sz="1600" dirty="0" smtClean="0"/>
              <a:t> &lt; 15 gr/dl, ferritina &lt;100 </a:t>
            </a:r>
            <a:r>
              <a:rPr lang="en-US" altLang="it-IT" sz="1600" dirty="0" smtClean="0"/>
              <a:t>µgr/</a:t>
            </a:r>
            <a:r>
              <a:rPr lang="it-IT" altLang="it-IT" sz="1600" dirty="0" smtClean="0"/>
              <a:t>L o ferritina 100 </a:t>
            </a:r>
            <a:r>
              <a:rPr lang="en-US" altLang="it-IT" sz="1600" dirty="0" smtClean="0"/>
              <a:t>µgr/</a:t>
            </a:r>
            <a:r>
              <a:rPr lang="it-IT" altLang="it-IT" sz="1600" dirty="0" smtClean="0"/>
              <a:t>L -299 </a:t>
            </a:r>
            <a:r>
              <a:rPr lang="en-US" altLang="it-IT" sz="1600" dirty="0" smtClean="0"/>
              <a:t>µgr/</a:t>
            </a:r>
            <a:r>
              <a:rPr lang="it-IT" altLang="it-IT" sz="1600" dirty="0" smtClean="0"/>
              <a:t>L e saturazione della transferrina &lt;20%</a:t>
            </a:r>
            <a:r>
              <a:rPr lang="it-IT" altLang="it-IT" sz="1600" b="1" dirty="0" smtClean="0"/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it-IT" altLang="it-IT" sz="1600" b="1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it-IT" altLang="it-IT" sz="1600" dirty="0" smtClean="0"/>
              <a:t> Prospettive future: </a:t>
            </a:r>
            <a:r>
              <a:rPr lang="it-IT" altLang="it-IT" sz="1600" dirty="0" err="1" smtClean="0"/>
              <a:t>Omecamvit</a:t>
            </a:r>
            <a:r>
              <a:rPr lang="it-IT" altLang="it-IT" sz="1600" dirty="0" smtClean="0"/>
              <a:t> </a:t>
            </a:r>
            <a:r>
              <a:rPr lang="it-IT" altLang="it-IT" sz="1600" dirty="0" err="1" smtClean="0"/>
              <a:t>Mecarbil</a:t>
            </a:r>
            <a:r>
              <a:rPr lang="it-IT" altLang="it-IT" sz="1600" dirty="0" smtClean="0"/>
              <a:t>, attivatore diretto della miosina, </a:t>
            </a:r>
            <a:r>
              <a:rPr lang="it-IT" altLang="it-IT" sz="1600" dirty="0" err="1" smtClean="0"/>
              <a:t>snza</a:t>
            </a:r>
            <a:r>
              <a:rPr lang="it-IT" altLang="it-IT" sz="1600" dirty="0" smtClean="0"/>
              <a:t> incremento del calcio intracellulare, né del consumo di O”. In corso Studio fase 3 GALACTIC-HF</a:t>
            </a:r>
            <a:endParaRPr lang="it-I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28950" y="5568950"/>
            <a:ext cx="5829300" cy="146367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it-IT" altLang="it-IT" sz="4000" cap="none" dirty="0" smtClean="0"/>
              <a:t>Grazie per l’attenzione </a:t>
            </a:r>
            <a:endParaRPr lang="it-IT" altLang="it-IT" sz="4000" b="1" i="1" cap="none" dirty="0" smtClean="0"/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457950" y="4959350"/>
            <a:ext cx="2400300" cy="1463675"/>
          </a:xfrm>
        </p:spPr>
        <p:txBody>
          <a:bodyPr lIns="91440" rIns="91440" anchor="ctr"/>
          <a:lstStyle/>
          <a:p>
            <a:pPr marL="0" indent="0" eaLnBrk="1" hangingPunct="1">
              <a:spcBef>
                <a:spcPct val="0"/>
              </a:spcBef>
              <a:buFont typeface="Tw Cen MT" pitchFamily="34" charset="0"/>
              <a:buNone/>
            </a:pPr>
            <a:endParaRPr lang="it-IT" altLang="it-IT" smtClean="0">
              <a:solidFill>
                <a:srgbClr val="0D0D0D"/>
              </a:solidFill>
            </a:endParaRPr>
          </a:p>
          <a:p>
            <a:pPr marL="0" indent="0" eaLnBrk="1" hangingPunct="1">
              <a:spcBef>
                <a:spcPct val="0"/>
              </a:spcBef>
              <a:buFont typeface="Tw Cen MT" pitchFamily="34" charset="0"/>
              <a:buNone/>
            </a:pPr>
            <a:endParaRPr lang="it-IT" altLang="it-IT" smtClean="0">
              <a:solidFill>
                <a:srgbClr val="0D0D0D"/>
              </a:solidFill>
            </a:endParaRPr>
          </a:p>
          <a:p>
            <a:pPr marL="0" indent="0" eaLnBrk="1" hangingPunct="1">
              <a:spcBef>
                <a:spcPct val="0"/>
              </a:spcBef>
              <a:buFont typeface="Tw Cen MT" pitchFamily="34" charset="0"/>
              <a:buNone/>
            </a:pPr>
            <a:endParaRPr lang="it-IT" altLang="it-IT" smtClean="0">
              <a:solidFill>
                <a:srgbClr val="0D0D0D"/>
              </a:solidFill>
            </a:endParaRPr>
          </a:p>
        </p:txBody>
      </p:sp>
      <p:pic>
        <p:nvPicPr>
          <p:cNvPr id="35843" name="Picture 5" descr="Immagine correlata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04813"/>
            <a:ext cx="7632700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6"/>
          <p:cNvSpPr>
            <a:spLocks noChangeArrowheads="1"/>
          </p:cNvSpPr>
          <p:nvPr/>
        </p:nvSpPr>
        <p:spPr bwMode="auto">
          <a:xfrm>
            <a:off x="4859338" y="1989138"/>
            <a:ext cx="252095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" name="Triangolo rettangolo 4"/>
          <p:cNvSpPr/>
          <p:nvPr/>
        </p:nvSpPr>
        <p:spPr>
          <a:xfrm>
            <a:off x="5422900" y="4197350"/>
            <a:ext cx="1603375" cy="81597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pic>
        <p:nvPicPr>
          <p:cNvPr id="18435" name="Picture 3" descr="Risultati immagini per fisiopatologia scompenso cardiac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628775"/>
            <a:ext cx="5776912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3203575" y="1844675"/>
            <a:ext cx="158432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1000" b="1"/>
              <a:t>CONTRATTILITA’ RIDOTTA</a:t>
            </a:r>
          </a:p>
        </p:txBody>
      </p:sp>
      <p:sp>
        <p:nvSpPr>
          <p:cNvPr id="18437" name="Rectangle 9"/>
          <p:cNvSpPr>
            <a:spLocks noChangeArrowheads="1"/>
          </p:cNvSpPr>
          <p:nvPr/>
        </p:nvSpPr>
        <p:spPr bwMode="auto">
          <a:xfrm>
            <a:off x="5435600" y="5516563"/>
            <a:ext cx="576263" cy="188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43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6826250" cy="9699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altLang="it-IT" sz="2500" cap="none" dirty="0" smtClean="0"/>
              <a:t>SCOMPENSO CARDIACO: dalla FISIOPATOLOGIA </a:t>
            </a:r>
            <a:r>
              <a:rPr lang="it-IT" altLang="it-IT" sz="2500" cap="none" smtClean="0"/>
              <a:t>alla TERAPIA</a:t>
            </a:r>
          </a:p>
        </p:txBody>
      </p:sp>
      <p:sp>
        <p:nvSpPr>
          <p:cNvPr id="6" name="Triangolo rettangolo 5"/>
          <p:cNvSpPr/>
          <p:nvPr/>
        </p:nvSpPr>
        <p:spPr>
          <a:xfrm>
            <a:off x="5422900" y="4197350"/>
            <a:ext cx="1603375" cy="81597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sp>
        <p:nvSpPr>
          <p:cNvPr id="7" name="Triangolo rettangolo 6"/>
          <p:cNvSpPr/>
          <p:nvPr/>
        </p:nvSpPr>
        <p:spPr>
          <a:xfrm>
            <a:off x="4618038" y="5229225"/>
            <a:ext cx="2330450" cy="28733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sp>
        <p:nvSpPr>
          <p:cNvPr id="3" name="Rombo 2"/>
          <p:cNvSpPr/>
          <p:nvPr/>
        </p:nvSpPr>
        <p:spPr>
          <a:xfrm>
            <a:off x="3995738" y="1989138"/>
            <a:ext cx="3170237" cy="3313112"/>
          </a:xfrm>
          <a:prstGeom prst="diamond">
            <a:avLst/>
          </a:prstGeom>
          <a:noFill/>
          <a:ln w="793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sp>
        <p:nvSpPr>
          <p:cNvPr id="9" name="Triangolo rettangolo 8"/>
          <p:cNvSpPr/>
          <p:nvPr/>
        </p:nvSpPr>
        <p:spPr>
          <a:xfrm>
            <a:off x="1835150" y="4005263"/>
            <a:ext cx="1368425" cy="132238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sp>
        <p:nvSpPr>
          <p:cNvPr id="10" name="Rettangolo con singolo angolo ritagliato 9"/>
          <p:cNvSpPr/>
          <p:nvPr/>
        </p:nvSpPr>
        <p:spPr>
          <a:xfrm>
            <a:off x="1604963" y="4005263"/>
            <a:ext cx="914400" cy="914400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t-IT">
              <a:solidFill>
                <a:schemeClr val="tx2"/>
              </a:solidFill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187450" y="3573463"/>
            <a:ext cx="4897438" cy="2663825"/>
          </a:xfrm>
          <a:prstGeom prst="rect">
            <a:avLst/>
          </a:prstGeom>
          <a:solidFill>
            <a:schemeClr val="bg2"/>
          </a:solidFill>
          <a:ln w="41275">
            <a:solidFill>
              <a:schemeClr val="accent1"/>
            </a:solidFill>
            <a:miter lim="800000"/>
            <a:headEnd/>
            <a:tailEnd/>
          </a:ln>
        </p:spPr>
        <p:txBody>
          <a:bodyPr lIns="45720" rIns="45720"/>
          <a:lstStyle>
            <a:lvl1pPr marL="571500" indent="-5715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itchFamily="34" charset="0"/>
              <a:buChar char=" "/>
              <a:defRPr sz="2000">
                <a:solidFill>
                  <a:schemeClr val="tx1"/>
                </a:solidFill>
                <a:latin typeface="Tw Cen MT" pitchFamily="34" charset="0"/>
              </a:defRPr>
            </a:lvl1pPr>
            <a:lvl2pPr marL="433388" indent="-3048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600">
                <a:solidFill>
                  <a:schemeClr val="tx1"/>
                </a:solidFill>
                <a:latin typeface="Tw Cen MT" pitchFamily="34" charset="0"/>
              </a:defRPr>
            </a:lvl2pPr>
            <a:lvl3pPr marL="53975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3pPr>
            <a:lvl4pPr marL="6858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4pPr>
            <a:lvl5pPr marL="868363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5pPr>
            <a:lvl6pPr marL="1325563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6pPr>
            <a:lvl7pPr marL="1782763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7pPr>
            <a:lvl8pPr marL="2239963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8pPr>
            <a:lvl9pPr marL="2697163" indent="-22860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"/>
              <a:defRPr sz="12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>
              <a:buFont typeface="Tw Cen MT" pitchFamily="34" charset="0"/>
              <a:buNone/>
              <a:defRPr/>
            </a:pPr>
            <a:r>
              <a:rPr lang="it-IT" altLang="it-IT" sz="1600" b="1" i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Demodulazione di SNS: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Beta-bloccanti</a:t>
            </a:r>
          </a:p>
          <a:p>
            <a:pPr>
              <a:buFont typeface="Tw Cen MT" pitchFamily="34" charset="0"/>
              <a:buNone/>
              <a:defRPr/>
            </a:pPr>
            <a:r>
              <a:rPr lang="it-IT" altLang="it-IT" sz="1600" b="1" i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Demodulazione del RAAS: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ACE inibitori (ACE-i)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Antagonisti del recettore AT1 dell’</a:t>
            </a:r>
            <a:r>
              <a:rPr lang="it-IT" altLang="it-IT" sz="16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angiotensina</a:t>
            </a: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  II (ARB)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Antagonisti del recettore dei </a:t>
            </a:r>
            <a:r>
              <a:rPr lang="it-IT" altLang="it-IT" sz="16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mineralcorticoidi</a:t>
            </a:r>
            <a:r>
              <a:rPr lang="it-IT" altLang="it-IT" sz="1600" dirty="0" smtClean="0">
                <a:solidFill>
                  <a:schemeClr val="tx2"/>
                </a:solidFill>
                <a:cs typeface="Arial" panose="020B0604020202020204" pitchFamily="34" charset="0"/>
              </a:rPr>
              <a:t> (MRA)</a:t>
            </a:r>
          </a:p>
        </p:txBody>
      </p:sp>
      <p:sp>
        <p:nvSpPr>
          <p:cNvPr id="18445" name="Text Box 19"/>
          <p:cNvSpPr txBox="1">
            <a:spLocks noChangeArrowheads="1"/>
          </p:cNvSpPr>
          <p:nvPr/>
        </p:nvSpPr>
        <p:spPr bwMode="auto">
          <a:xfrm>
            <a:off x="5003800" y="1916113"/>
            <a:ext cx="9064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/>
              <a:t> </a:t>
            </a:r>
            <a:r>
              <a:rPr lang="it-IT" sz="600"/>
              <a:t>VASODILATATORI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6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313" y="188913"/>
            <a:ext cx="5472112" cy="1487487"/>
          </a:xfrm>
        </p:spPr>
      </p:pic>
      <p:pic>
        <p:nvPicPr>
          <p:cNvPr id="1945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1700213"/>
            <a:ext cx="3751262" cy="4940300"/>
          </a:xfrm>
        </p:spPr>
      </p:pic>
      <p:pic>
        <p:nvPicPr>
          <p:cNvPr id="12292" name="Picture 8" descr="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820863"/>
            <a:ext cx="4033837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9" descr="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068638"/>
            <a:ext cx="407987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0" descr="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5229225"/>
            <a:ext cx="4246562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AutoShape 12"/>
          <p:cNvSpPr>
            <a:spLocks noChangeArrowheads="1"/>
          </p:cNvSpPr>
          <p:nvPr/>
        </p:nvSpPr>
        <p:spPr bwMode="auto">
          <a:xfrm>
            <a:off x="4284663" y="2708275"/>
            <a:ext cx="431800" cy="4333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2296" name="AutoShape 13"/>
          <p:cNvSpPr>
            <a:spLocks noChangeArrowheads="1"/>
          </p:cNvSpPr>
          <p:nvPr/>
        </p:nvSpPr>
        <p:spPr bwMode="auto">
          <a:xfrm>
            <a:off x="4284663" y="4076700"/>
            <a:ext cx="503237" cy="360363"/>
          </a:xfrm>
          <a:prstGeom prst="rightArrow">
            <a:avLst>
              <a:gd name="adj1" fmla="val 50000"/>
              <a:gd name="adj2" fmla="val 34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2297" name="AutoShape 14"/>
          <p:cNvSpPr>
            <a:spLocks noChangeArrowheads="1"/>
          </p:cNvSpPr>
          <p:nvPr/>
        </p:nvSpPr>
        <p:spPr bwMode="auto">
          <a:xfrm>
            <a:off x="4211638" y="5157788"/>
            <a:ext cx="503237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 altLang="it-IT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6" grpId="0" animBg="1"/>
      <p:bldP spid="122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>
          <a:xfrm>
            <a:off x="755650" y="404813"/>
            <a:ext cx="7289800" cy="1498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it-IT" sz="4000" cap="none" smtClean="0">
                <a:solidFill>
                  <a:schemeClr val="tx1"/>
                </a:solidFill>
              </a:rPr>
              <a:t>I peptidi natriuretici mediano un ampio spettro di effetti biologici</a:t>
            </a:r>
          </a:p>
        </p:txBody>
      </p:sp>
      <p:pic>
        <p:nvPicPr>
          <p:cNvPr id="20482" name="Immagine 1"/>
          <p:cNvPicPr>
            <a:picLocks noChangeAspect="1"/>
          </p:cNvPicPr>
          <p:nvPr/>
        </p:nvPicPr>
        <p:blipFill>
          <a:blip r:embed="rId3"/>
          <a:srcRect l="981" t="1581" r="2907" b="53897"/>
          <a:stretch>
            <a:fillRect/>
          </a:stretch>
        </p:blipFill>
        <p:spPr bwMode="auto">
          <a:xfrm>
            <a:off x="890588" y="1903413"/>
            <a:ext cx="7019925" cy="4319587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>
          <a:xfrm>
            <a:off x="755650" y="620713"/>
            <a:ext cx="7632700" cy="1498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it-IT" sz="4000" cap="none" smtClean="0">
                <a:solidFill>
                  <a:schemeClr val="tx1"/>
                </a:solidFill>
              </a:rPr>
              <a:t>La neprilisina (NEP) media </a:t>
            </a:r>
            <a:br>
              <a:rPr lang="it-IT" sz="4000" cap="none" smtClean="0">
                <a:solidFill>
                  <a:schemeClr val="tx1"/>
                </a:solidFill>
              </a:rPr>
            </a:br>
            <a:r>
              <a:rPr lang="it-IT" sz="4000" cap="none" smtClean="0">
                <a:solidFill>
                  <a:schemeClr val="tx1"/>
                </a:solidFill>
              </a:rPr>
              <a:t>la degradazione dei peptidi natriuretici</a:t>
            </a:r>
          </a:p>
        </p:txBody>
      </p:sp>
      <p:pic>
        <p:nvPicPr>
          <p:cNvPr id="22530" name="Immagine 1"/>
          <p:cNvPicPr>
            <a:picLocks noChangeAspect="1"/>
          </p:cNvPicPr>
          <p:nvPr/>
        </p:nvPicPr>
        <p:blipFill>
          <a:blip r:embed="rId2"/>
          <a:srcRect l="27876" t="52139" r="2766" b="2921"/>
          <a:stretch>
            <a:fillRect/>
          </a:stretch>
        </p:blipFill>
        <p:spPr bwMode="auto">
          <a:xfrm>
            <a:off x="1476375" y="2119313"/>
            <a:ext cx="5399088" cy="450056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4000" cap="none" smtClean="0">
                <a:solidFill>
                  <a:schemeClr val="tx1"/>
                </a:solidFill>
              </a:rPr>
              <a:t>Meccanismo d’azione di Sacubitril/Valsartan</a:t>
            </a:r>
          </a:p>
        </p:txBody>
      </p:sp>
      <p:pic>
        <p:nvPicPr>
          <p:cNvPr id="23554" name="Immagine 1"/>
          <p:cNvPicPr>
            <a:picLocks noChangeAspect="1"/>
          </p:cNvPicPr>
          <p:nvPr/>
        </p:nvPicPr>
        <p:blipFill>
          <a:blip r:embed="rId2"/>
          <a:srcRect l="2232" t="46338" r="1453" b="-47"/>
          <a:stretch>
            <a:fillRect/>
          </a:stretch>
        </p:blipFill>
        <p:spPr bwMode="auto">
          <a:xfrm>
            <a:off x="1074738" y="2084388"/>
            <a:ext cx="6592887" cy="454818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3555" name="Immagine 2"/>
          <p:cNvPicPr>
            <a:picLocks noChangeAspect="1"/>
          </p:cNvPicPr>
          <p:nvPr/>
        </p:nvPicPr>
        <p:blipFill>
          <a:blip r:embed="rId3"/>
          <a:srcRect l="4176" t="1344" r="28368" b="75072"/>
          <a:stretch>
            <a:fillRect/>
          </a:stretch>
        </p:blipFill>
        <p:spPr bwMode="auto">
          <a:xfrm>
            <a:off x="6875463" y="981075"/>
            <a:ext cx="21971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28" name="Group 36"/>
          <p:cNvGraphicFramePr>
            <a:graphicFrameLocks noGrp="1"/>
          </p:cNvGraphicFramePr>
          <p:nvPr>
            <p:ph type="tbl" idx="1"/>
          </p:nvPr>
        </p:nvGraphicFramePr>
        <p:xfrm>
          <a:off x="539750" y="2060575"/>
          <a:ext cx="8229600" cy="4489451"/>
        </p:xfrm>
        <a:graphic>
          <a:graphicData uri="http://schemas.openxmlformats.org/drawingml/2006/table">
            <a:tbl>
              <a:tblPr/>
              <a:tblGrid>
                <a:gridCol w="2663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5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1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Disegno dello studio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Randomizzato in doppio cieco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22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End-</a:t>
                      </a:r>
                      <a:r>
                        <a:rPr kumimoji="0" lang="it-IT" alt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point</a:t>
                      </a: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primario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Combinato di morte CV/ospedalizzazione per scompenso cardiaco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Casistica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N=8442 pz (età media 64 anni) con scompenso cardiaco, </a:t>
                      </a:r>
                      <a:r>
                        <a:rPr kumimoji="0" lang="it-IT" alt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 ≤ 35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in terapia standard con ACE-I/ARB, beta-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blocc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MRA, diuretici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69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Trattamenti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514350" marR="0" lvl="0" indent="-514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+mj-lt"/>
                        <a:buAutoNum type="arabicPeriod"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Sospensione  dell’ACE-i/ARB in corso;</a:t>
                      </a:r>
                    </a:p>
                    <a:p>
                      <a:pPr marL="514350" marR="0" lvl="0" indent="-514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+mj-lt"/>
                        <a:buAutoNum type="arabicPeriod"/>
                        <a:tabLst/>
                      </a:pP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Run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-in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singolo cieco con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Enalapril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 mg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2 settimane seguito da Entresto 100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 da Entresto 200 mg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4-6 settimane;</a:t>
                      </a:r>
                    </a:p>
                    <a:p>
                      <a:pPr marL="514350" marR="0" lvl="0" indent="-514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+mj-lt"/>
                        <a:buAutoNum type="arabicPeriod"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Randomizzazione a Entresto 200 mg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 4209) o ad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Enalapril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 mg </a:t>
                      </a:r>
                      <a:r>
                        <a:rPr kumimoji="0" lang="it-IT" altLang="it-IT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</a:t>
                      </a: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 4233);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2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Follow-up medio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6937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98901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12827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1739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197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2654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111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alt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mesi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4597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51275" y="188913"/>
            <a:ext cx="3671888" cy="1665287"/>
          </a:xfrm>
        </p:spPr>
      </p:pic>
      <p:pic>
        <p:nvPicPr>
          <p:cNvPr id="24598" name="Picture 6" descr="Risultati immagini per paradigm h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67857"/>
          <a:stretch>
            <a:fillRect/>
          </a:stretch>
        </p:blipFill>
        <p:spPr bwMode="auto">
          <a:xfrm>
            <a:off x="179388" y="404813"/>
            <a:ext cx="3449637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1"/>
          <p:cNvSpPr>
            <a:spLocks noGrp="1"/>
          </p:cNvSpPr>
          <p:nvPr>
            <p:ph type="title"/>
          </p:nvPr>
        </p:nvSpPr>
        <p:spPr>
          <a:xfrm>
            <a:off x="2010592" y="692696"/>
            <a:ext cx="7543800" cy="6524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it-IT" altLang="it-IT" sz="3200" cap="none" dirty="0" smtClean="0">
                <a:solidFill>
                  <a:schemeClr val="accent2"/>
                </a:solidFill>
              </a:rPr>
              <a:t>PARADIGM- HF: risultati</a:t>
            </a:r>
          </a:p>
        </p:txBody>
      </p:sp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484313"/>
            <a:ext cx="5307012" cy="48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6270625"/>
            <a:ext cx="6564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260350"/>
            <a:ext cx="5588000" cy="6218238"/>
          </a:xfrm>
        </p:spPr>
      </p:pic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2555875" y="4149725"/>
            <a:ext cx="1201738" cy="431800"/>
          </a:xfrm>
          <a:prstGeom prst="rightArrow">
            <a:avLst>
              <a:gd name="adj1" fmla="val 50000"/>
              <a:gd name="adj2" fmla="val 9595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765175"/>
            <a:ext cx="360045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e">
  <a:themeElements>
    <a:clrScheme name="Integral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e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6511</TotalTime>
  <Words>530</Words>
  <Application>Microsoft Office PowerPoint</Application>
  <PresentationFormat>Presentazione su schermo (4:3)</PresentationFormat>
  <Paragraphs>71</Paragraphs>
  <Slides>18</Slides>
  <Notes>1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5" baseType="lpstr">
      <vt:lpstr>Arial</vt:lpstr>
      <vt:lpstr>Calibri</vt:lpstr>
      <vt:lpstr>Tw Cen MT</vt:lpstr>
      <vt:lpstr>Tw Cen MT Condensed</vt:lpstr>
      <vt:lpstr>Wingdings</vt:lpstr>
      <vt:lpstr>Wingdings 3</vt:lpstr>
      <vt:lpstr>Integrale</vt:lpstr>
      <vt:lpstr>Terapia medica dello scompenso cardiaco: dati attuali e prospettive future </vt:lpstr>
      <vt:lpstr>SCOMPENSO CARDIACO: dalla FISIOPATOLOGIA alla TERAPIA</vt:lpstr>
      <vt:lpstr>Presentazione standard di PowerPoint</vt:lpstr>
      <vt:lpstr>I peptidi natriuretici mediano un ampio spettro di effetti biologici</vt:lpstr>
      <vt:lpstr>La neprilisina (NEP) media  la degradazione dei peptidi natriuretici</vt:lpstr>
      <vt:lpstr>Meccanismo d’azione di Sacubitril/Valsartan</vt:lpstr>
      <vt:lpstr>Presentazione standard di PowerPoint</vt:lpstr>
      <vt:lpstr>PARADIGM- HF: risultati</vt:lpstr>
      <vt:lpstr>Presentazione standard di PowerPoint</vt:lpstr>
      <vt:lpstr>Eventi avversi rilevati nel corso dello studio PARADIGM-HF</vt:lpstr>
      <vt:lpstr>TITOLAZIONE SACUBITRIL/VALSARTAN</vt:lpstr>
      <vt:lpstr>Presentazione standard di PowerPoint</vt:lpstr>
      <vt:lpstr>ALGORITMO CORREZIONE  CARENZA  MARZIALE NEL PZ CON SC</vt:lpstr>
      <vt:lpstr>Presentazione standard di PowerPoint</vt:lpstr>
      <vt:lpstr>OMECAMTIV MECARBIL</vt:lpstr>
      <vt:lpstr>Galactic-HF</vt:lpstr>
      <vt:lpstr>Conclusioni:</vt:lpstr>
      <vt:lpstr>Grazie per l’attenzione </vt:lpstr>
    </vt:vector>
  </TitlesOfParts>
  <Company>ASO S. Croce e Carle Cuneo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ENTRESTO Sacubitril/Valsartan</dc:title>
  <dc:creator>morena_lu</dc:creator>
  <cp:lastModifiedBy>Luisa Morena</cp:lastModifiedBy>
  <cp:revision>274</cp:revision>
  <dcterms:created xsi:type="dcterms:W3CDTF">2017-08-03T22:19:52Z</dcterms:created>
  <dcterms:modified xsi:type="dcterms:W3CDTF">2018-03-22T20:58:30Z</dcterms:modified>
</cp:coreProperties>
</file>