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xlsx" ContentType="application/vnd.openxmlformats-officedocument.spreadsheetml.sheet"/>
  <Default Extension="vml" ContentType="application/vnd.openxmlformats-officedocument.vmlDrawing"/>
  <Default Extension="gif" ContentType="image/gif"/>
  <Default Extension="xls" ContentType="application/vnd.ms-excel"/>
  <Default Extension="png" ContentType="image/png"/>
  <Default Extension="bin" ContentType="application/vnd.openxmlformats-officedocument.oleObjec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0" r:id="rId2"/>
    <p:sldMasterId id="2147483672" r:id="rId3"/>
  </p:sldMasterIdLst>
  <p:notesMasterIdLst>
    <p:notesMasterId r:id="rId39"/>
  </p:notesMasterIdLst>
  <p:handoutMasterIdLst>
    <p:handoutMasterId r:id="rId40"/>
  </p:handoutMasterIdLst>
  <p:sldIdLst>
    <p:sldId id="295" r:id="rId4"/>
    <p:sldId id="258" r:id="rId5"/>
    <p:sldId id="259" r:id="rId6"/>
    <p:sldId id="260" r:id="rId7"/>
    <p:sldId id="261" r:id="rId8"/>
    <p:sldId id="262" r:id="rId9"/>
    <p:sldId id="263" r:id="rId10"/>
    <p:sldId id="296" r:id="rId11"/>
    <p:sldId id="264" r:id="rId12"/>
    <p:sldId id="265" r:id="rId13"/>
    <p:sldId id="266" r:id="rId14"/>
    <p:sldId id="290"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94" r:id="rId31"/>
    <p:sldId id="297" r:id="rId32"/>
    <p:sldId id="298" r:id="rId33"/>
    <p:sldId id="287" r:id="rId34"/>
    <p:sldId id="291" r:id="rId35"/>
    <p:sldId id="292" r:id="rId36"/>
    <p:sldId id="293" r:id="rId37"/>
    <p:sldId id="289" r:id="rId38"/>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3248"/>
    <a:srgbClr val="DA006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301B821-A1FF-4177-AEE7-76D212191A09}" styleName="Stile medio 1 - Color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21"/>
    <p:restoredTop sz="78220"/>
  </p:normalViewPr>
  <p:slideViewPr>
    <p:cSldViewPr snapToGrid="0" snapToObjects="1">
      <p:cViewPr>
        <p:scale>
          <a:sx n="110" d="100"/>
          <a:sy n="110" d="100"/>
        </p:scale>
        <p:origin x="1016" y="-1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5" d="100"/>
          <a:sy n="85" d="100"/>
        </p:scale>
        <p:origin x="-4248"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9" Type="http://schemas.openxmlformats.org/officeDocument/2006/relationships/slide" Target="slides/slide6.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notesMaster" Target="notesMasters/notesMaster1.xml"/><Relationship Id="rId40" Type="http://schemas.openxmlformats.org/officeDocument/2006/relationships/handoutMaster" Target="handoutMasters/handoutMaster1.xml"/><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Foglio_di_lavoro_di_Microsoft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Foglio_di_lavoro_di_Microsoft_Excel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Foglio1!$B$1</c:f>
              <c:strCache>
                <c:ptCount val="1"/>
                <c:pt idx="0">
                  <c:v>Med Tx</c:v>
                </c:pt>
              </c:strCache>
            </c:strRef>
          </c:tx>
          <c:invertIfNegative val="0"/>
          <c:cat>
            <c:strRef>
              <c:f>Foglio1!$A$2:$A$6</c:f>
              <c:strCache>
                <c:ptCount val="5"/>
                <c:pt idx="0">
                  <c:v>0%</c:v>
                </c:pt>
                <c:pt idx="1">
                  <c:v>1-5%</c:v>
                </c:pt>
                <c:pt idx="2">
                  <c:v>5-10%</c:v>
                </c:pt>
                <c:pt idx="3">
                  <c:v>11-20%</c:v>
                </c:pt>
                <c:pt idx="4">
                  <c:v>&gt;20%</c:v>
                </c:pt>
              </c:strCache>
            </c:strRef>
          </c:cat>
          <c:val>
            <c:numRef>
              <c:f>Foglio1!$B$2:$B$6</c:f>
              <c:numCache>
                <c:formatCode>General</c:formatCode>
                <c:ptCount val="5"/>
                <c:pt idx="0">
                  <c:v>0.7</c:v>
                </c:pt>
                <c:pt idx="1">
                  <c:v>1.0</c:v>
                </c:pt>
                <c:pt idx="2">
                  <c:v>2.9</c:v>
                </c:pt>
                <c:pt idx="3">
                  <c:v>4.8</c:v>
                </c:pt>
                <c:pt idx="4">
                  <c:v>6.7</c:v>
                </c:pt>
              </c:numCache>
            </c:numRef>
          </c:val>
        </c:ser>
        <c:ser>
          <c:idx val="1"/>
          <c:order val="1"/>
          <c:tx>
            <c:strRef>
              <c:f>Foglio1!$C$1</c:f>
              <c:strCache>
                <c:ptCount val="1"/>
                <c:pt idx="0">
                  <c:v>Rev</c:v>
                </c:pt>
              </c:strCache>
            </c:strRef>
          </c:tx>
          <c:spPr>
            <a:gradFill flip="none" rotWithShape="1">
              <a:gsLst>
                <a:gs pos="100000">
                  <a:srgbClr val="FF0000"/>
                </a:gs>
                <a:gs pos="100000">
                  <a:srgbClr val="FFFFFF"/>
                </a:gs>
              </a:gsLst>
              <a:path path="circle">
                <a:fillToRect l="100000" t="100000"/>
              </a:path>
              <a:tileRect r="-100000" b="-100000"/>
            </a:gradFill>
          </c:spPr>
          <c:invertIfNegative val="0"/>
          <c:cat>
            <c:strRef>
              <c:f>Foglio1!$A$2:$A$6</c:f>
              <c:strCache>
                <c:ptCount val="5"/>
                <c:pt idx="0">
                  <c:v>0%</c:v>
                </c:pt>
                <c:pt idx="1">
                  <c:v>1-5%</c:v>
                </c:pt>
                <c:pt idx="2">
                  <c:v>5-10%</c:v>
                </c:pt>
                <c:pt idx="3">
                  <c:v>11-20%</c:v>
                </c:pt>
                <c:pt idx="4">
                  <c:v>&gt;20%</c:v>
                </c:pt>
              </c:strCache>
            </c:strRef>
          </c:cat>
          <c:val>
            <c:numRef>
              <c:f>Foglio1!$C$2:$C$6</c:f>
              <c:numCache>
                <c:formatCode>General</c:formatCode>
                <c:ptCount val="5"/>
                <c:pt idx="0">
                  <c:v>6.3</c:v>
                </c:pt>
                <c:pt idx="1">
                  <c:v>1.8</c:v>
                </c:pt>
                <c:pt idx="2">
                  <c:v>3.7</c:v>
                </c:pt>
                <c:pt idx="3">
                  <c:v>3.3</c:v>
                </c:pt>
                <c:pt idx="4">
                  <c:v>2.0</c:v>
                </c:pt>
              </c:numCache>
            </c:numRef>
          </c:val>
        </c:ser>
        <c:dLbls>
          <c:showLegendKey val="0"/>
          <c:showVal val="0"/>
          <c:showCatName val="0"/>
          <c:showSerName val="0"/>
          <c:showPercent val="0"/>
          <c:showBubbleSize val="0"/>
        </c:dLbls>
        <c:gapWidth val="150"/>
        <c:axId val="2143157248"/>
        <c:axId val="2142799104"/>
      </c:barChart>
      <c:catAx>
        <c:axId val="2143157248"/>
        <c:scaling>
          <c:orientation val="minMax"/>
        </c:scaling>
        <c:delete val="0"/>
        <c:axPos val="b"/>
        <c:numFmt formatCode="General" sourceLinked="0"/>
        <c:majorTickMark val="out"/>
        <c:minorTickMark val="none"/>
        <c:tickLblPos val="nextTo"/>
        <c:txPr>
          <a:bodyPr/>
          <a:lstStyle/>
          <a:p>
            <a:pPr>
              <a:defRPr sz="1400">
                <a:solidFill>
                  <a:srgbClr val="FFFFFF"/>
                </a:solidFill>
                <a:latin typeface="Times New Roman"/>
                <a:cs typeface="Times New Roman"/>
              </a:defRPr>
            </a:pPr>
            <a:endParaRPr lang="it-IT"/>
          </a:p>
        </c:txPr>
        <c:crossAx val="2142799104"/>
        <c:crosses val="autoZero"/>
        <c:auto val="1"/>
        <c:lblAlgn val="ctr"/>
        <c:lblOffset val="100"/>
        <c:noMultiLvlLbl val="0"/>
      </c:catAx>
      <c:valAx>
        <c:axId val="2142799104"/>
        <c:scaling>
          <c:orientation val="minMax"/>
        </c:scaling>
        <c:delete val="0"/>
        <c:axPos val="l"/>
        <c:majorGridlines/>
        <c:numFmt formatCode="General" sourceLinked="1"/>
        <c:majorTickMark val="out"/>
        <c:minorTickMark val="none"/>
        <c:tickLblPos val="nextTo"/>
        <c:txPr>
          <a:bodyPr/>
          <a:lstStyle/>
          <a:p>
            <a:pPr>
              <a:defRPr sz="1400">
                <a:solidFill>
                  <a:schemeClr val="bg1"/>
                </a:solidFill>
                <a:latin typeface="Times New Roman"/>
                <a:cs typeface="Times New Roman"/>
              </a:defRPr>
            </a:pPr>
            <a:endParaRPr lang="it-IT"/>
          </a:p>
        </c:txPr>
        <c:crossAx val="2143157248"/>
        <c:crosses val="autoZero"/>
        <c:crossBetween val="between"/>
      </c:valAx>
    </c:plotArea>
    <c:legend>
      <c:legendPos val="r"/>
      <c:overlay val="0"/>
      <c:txPr>
        <a:bodyPr/>
        <a:lstStyle/>
        <a:p>
          <a:pPr>
            <a:defRPr sz="1600">
              <a:solidFill>
                <a:schemeClr val="bg1"/>
              </a:solidFill>
              <a:latin typeface="Times New Roman"/>
              <a:cs typeface="Times New Roman"/>
            </a:defRPr>
          </a:pPr>
          <a:endParaRPr lang="it-IT"/>
        </a:p>
      </c:txPr>
    </c:legend>
    <c:plotVisOnly val="1"/>
    <c:dispBlanksAs val="gap"/>
    <c:showDLblsOverMax val="0"/>
  </c:chart>
  <c:spPr>
    <a:solidFill>
      <a:srgbClr val="002060"/>
    </a:solidFill>
  </c:spPr>
  <c:txPr>
    <a:bodyPr/>
    <a:lstStyle/>
    <a:p>
      <a:pPr>
        <a:defRPr sz="1800"/>
      </a:pPr>
      <a:endParaRPr lang="it-IT"/>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Foglio1!$B$1</c:f>
              <c:strCache>
                <c:ptCount val="1"/>
                <c:pt idx="0">
                  <c:v>PCI</c:v>
                </c:pt>
              </c:strCache>
            </c:strRef>
          </c:tx>
          <c:invertIfNegative val="0"/>
          <c:cat>
            <c:strRef>
              <c:f>Foglio1!$A$2:$A$3</c:f>
              <c:strCache>
                <c:ptCount val="2"/>
                <c:pt idx="0">
                  <c:v>Randomized Pazients</c:v>
                </c:pt>
                <c:pt idx="1">
                  <c:v>All Comers</c:v>
                </c:pt>
              </c:strCache>
            </c:strRef>
          </c:cat>
          <c:val>
            <c:numRef>
              <c:f>Foglio1!$B$2:$B$3</c:f>
              <c:numCache>
                <c:formatCode>General</c:formatCode>
                <c:ptCount val="2"/>
                <c:pt idx="0">
                  <c:v>48.3</c:v>
                </c:pt>
                <c:pt idx="1">
                  <c:v>46.6</c:v>
                </c:pt>
              </c:numCache>
            </c:numRef>
          </c:val>
        </c:ser>
        <c:ser>
          <c:idx val="1"/>
          <c:order val="1"/>
          <c:tx>
            <c:strRef>
              <c:f>Foglio1!$C$1</c:f>
              <c:strCache>
                <c:ptCount val="1"/>
                <c:pt idx="0">
                  <c:v>CABG</c:v>
                </c:pt>
              </c:strCache>
            </c:strRef>
          </c:tx>
          <c:spPr>
            <a:gradFill flip="none" rotWithShape="1">
              <a:gsLst>
                <a:gs pos="100000">
                  <a:srgbClr val="FF3300"/>
                </a:gs>
                <a:gs pos="100000">
                  <a:srgbClr val="FFFFFF"/>
                </a:gs>
              </a:gsLst>
              <a:path path="circle">
                <a:fillToRect l="100000" t="100000"/>
              </a:path>
              <a:tileRect r="-100000" b="-100000"/>
            </a:gradFill>
          </c:spPr>
          <c:invertIfNegative val="0"/>
          <c:cat>
            <c:strRef>
              <c:f>Foglio1!$A$2:$A$3</c:f>
              <c:strCache>
                <c:ptCount val="2"/>
                <c:pt idx="0">
                  <c:v>Randomized Pazients</c:v>
                </c:pt>
                <c:pt idx="1">
                  <c:v>All Comers</c:v>
                </c:pt>
              </c:strCache>
            </c:strRef>
          </c:cat>
          <c:val>
            <c:numRef>
              <c:f>Foglio1!$C$2:$C$3</c:f>
              <c:numCache>
                <c:formatCode>General</c:formatCode>
                <c:ptCount val="2"/>
                <c:pt idx="0">
                  <c:v>42.8</c:v>
                </c:pt>
                <c:pt idx="1">
                  <c:v>31.3</c:v>
                </c:pt>
              </c:numCache>
            </c:numRef>
          </c:val>
        </c:ser>
        <c:dLbls>
          <c:showLegendKey val="0"/>
          <c:showVal val="0"/>
          <c:showCatName val="0"/>
          <c:showSerName val="0"/>
          <c:showPercent val="0"/>
          <c:showBubbleSize val="0"/>
        </c:dLbls>
        <c:gapWidth val="150"/>
        <c:axId val="2143759904"/>
        <c:axId val="2143758944"/>
      </c:barChart>
      <c:catAx>
        <c:axId val="2143759904"/>
        <c:scaling>
          <c:orientation val="minMax"/>
        </c:scaling>
        <c:delete val="0"/>
        <c:axPos val="b"/>
        <c:numFmt formatCode="General" sourceLinked="0"/>
        <c:majorTickMark val="out"/>
        <c:minorTickMark val="none"/>
        <c:tickLblPos val="nextTo"/>
        <c:txPr>
          <a:bodyPr/>
          <a:lstStyle/>
          <a:p>
            <a:pPr>
              <a:defRPr sz="1400">
                <a:solidFill>
                  <a:srgbClr val="FFFFFF"/>
                </a:solidFill>
                <a:latin typeface="Times New Roman"/>
                <a:cs typeface="Times New Roman"/>
              </a:defRPr>
            </a:pPr>
            <a:endParaRPr lang="it-IT"/>
          </a:p>
        </c:txPr>
        <c:crossAx val="2143758944"/>
        <c:crosses val="autoZero"/>
        <c:auto val="1"/>
        <c:lblAlgn val="ctr"/>
        <c:lblOffset val="100"/>
        <c:noMultiLvlLbl val="0"/>
      </c:catAx>
      <c:valAx>
        <c:axId val="2143758944"/>
        <c:scaling>
          <c:orientation val="minMax"/>
        </c:scaling>
        <c:delete val="0"/>
        <c:axPos val="l"/>
        <c:majorGridlines/>
        <c:numFmt formatCode="General" sourceLinked="1"/>
        <c:majorTickMark val="out"/>
        <c:minorTickMark val="none"/>
        <c:tickLblPos val="nextTo"/>
        <c:txPr>
          <a:bodyPr/>
          <a:lstStyle/>
          <a:p>
            <a:pPr>
              <a:defRPr sz="1400">
                <a:solidFill>
                  <a:schemeClr val="bg1"/>
                </a:solidFill>
                <a:latin typeface="Times New Roman"/>
                <a:cs typeface="Times New Roman"/>
              </a:defRPr>
            </a:pPr>
            <a:endParaRPr lang="it-IT"/>
          </a:p>
        </c:txPr>
        <c:crossAx val="2143759904"/>
        <c:crosses val="autoZero"/>
        <c:crossBetween val="between"/>
      </c:valAx>
    </c:plotArea>
    <c:legend>
      <c:legendPos val="r"/>
      <c:overlay val="0"/>
      <c:txPr>
        <a:bodyPr/>
        <a:lstStyle/>
        <a:p>
          <a:pPr>
            <a:defRPr sz="1400">
              <a:solidFill>
                <a:srgbClr val="FFFFFF"/>
              </a:solidFill>
              <a:latin typeface="Times New Roman"/>
              <a:cs typeface="Times New Roman"/>
            </a:defRPr>
          </a:pPr>
          <a:endParaRPr lang="it-IT"/>
        </a:p>
      </c:txPr>
    </c:legend>
    <c:plotVisOnly val="1"/>
    <c:dispBlanksAs val="gap"/>
    <c:showDLblsOverMax val="0"/>
  </c:chart>
  <c:txPr>
    <a:bodyPr/>
    <a:lstStyle/>
    <a:p>
      <a:pPr>
        <a:defRPr sz="1800"/>
      </a:pPr>
      <a:endParaRPr lang="it-IT"/>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9.emf"/><Relationship Id="rId2" Type="http://schemas.openxmlformats.org/officeDocument/2006/relationships/image" Target="../media/image3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BE99F37-3E82-664D-80BD-87B5CBEB47EC}" type="datetime1">
              <a:rPr lang="it-IT" smtClean="0"/>
              <a:t>20/03/18</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305AA2C-6FCE-4246-A33B-E0A1D3F50E1F}" type="slidenum">
              <a:rPr lang="it-IT" smtClean="0"/>
              <a:t>‹n.›</a:t>
            </a:fld>
            <a:endParaRPr lang="it-IT"/>
          </a:p>
        </p:txBody>
      </p:sp>
    </p:spTree>
    <p:extLst>
      <p:ext uri="{BB962C8B-B14F-4D97-AF65-F5344CB8AC3E}">
        <p14:creationId xmlns:p14="http://schemas.microsoft.com/office/powerpoint/2010/main" val="30543283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7A769D-580D-C84C-BE65-C9D28D8F6EEE}" type="datetime1">
              <a:rPr lang="it-IT" smtClean="0"/>
              <a:t>20/03/18</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A1809C8-386E-9845-8B7F-A80F29259990}" type="slidenum">
              <a:rPr lang="it-IT" smtClean="0"/>
              <a:t>‹n.›</a:t>
            </a:fld>
            <a:endParaRPr lang="it-IT"/>
          </a:p>
        </p:txBody>
      </p:sp>
    </p:spTree>
    <p:extLst>
      <p:ext uri="{BB962C8B-B14F-4D97-AF65-F5344CB8AC3E}">
        <p14:creationId xmlns:p14="http://schemas.microsoft.com/office/powerpoint/2010/main" val="176558991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it-IT" dirty="0" err="1" smtClean="0"/>
              <a:t>Despite</a:t>
            </a:r>
            <a:r>
              <a:rPr lang="it-IT" dirty="0" smtClean="0"/>
              <a:t> angina </a:t>
            </a:r>
            <a:r>
              <a:rPr lang="it-IT" dirty="0" err="1" smtClean="0"/>
              <a:t>improvement</a:t>
            </a:r>
            <a:r>
              <a:rPr lang="it-IT" dirty="0" smtClean="0"/>
              <a:t> </a:t>
            </a:r>
            <a:r>
              <a:rPr lang="it-IT" dirty="0" err="1" smtClean="0"/>
              <a:t>we</a:t>
            </a:r>
            <a:r>
              <a:rPr lang="it-IT" dirty="0" smtClean="0"/>
              <a:t> </a:t>
            </a:r>
            <a:r>
              <a:rPr lang="it-IT" dirty="0" err="1" smtClean="0"/>
              <a:t>have</a:t>
            </a:r>
            <a:r>
              <a:rPr lang="it-IT" dirty="0" smtClean="0"/>
              <a:t> to </a:t>
            </a:r>
            <a:r>
              <a:rPr lang="it-IT" dirty="0" err="1" smtClean="0"/>
              <a:t>remeber</a:t>
            </a:r>
            <a:r>
              <a:rPr lang="it-IT" baseline="0" dirty="0" smtClean="0"/>
              <a:t> </a:t>
            </a:r>
            <a:r>
              <a:rPr lang="it-IT" baseline="0" dirty="0" err="1" smtClean="0"/>
              <a:t>that</a:t>
            </a:r>
            <a:r>
              <a:rPr lang="it-IT" baseline="0" dirty="0" smtClean="0"/>
              <a:t> </a:t>
            </a:r>
            <a:r>
              <a:rPr lang="it-IT" baseline="0" dirty="0" err="1" smtClean="0"/>
              <a:t>is</a:t>
            </a:r>
            <a:r>
              <a:rPr lang="it-IT" baseline="0" dirty="0" smtClean="0"/>
              <a:t> the </a:t>
            </a:r>
            <a:r>
              <a:rPr lang="it-IT" baseline="0" dirty="0" err="1" smtClean="0"/>
              <a:t>total</a:t>
            </a:r>
            <a:r>
              <a:rPr lang="it-IT" baseline="0" dirty="0" smtClean="0"/>
              <a:t> </a:t>
            </a:r>
            <a:r>
              <a:rPr lang="it-IT" baseline="0" dirty="0" err="1" smtClean="0"/>
              <a:t>ischemic</a:t>
            </a:r>
            <a:r>
              <a:rPr lang="it-IT" baseline="0" dirty="0" smtClean="0"/>
              <a:t> </a:t>
            </a:r>
            <a:r>
              <a:rPr lang="it-IT" baseline="0" dirty="0" err="1" smtClean="0"/>
              <a:t>burden</a:t>
            </a:r>
            <a:r>
              <a:rPr lang="it-IT" baseline="0" dirty="0" smtClean="0"/>
              <a:t> the </a:t>
            </a:r>
            <a:r>
              <a:rPr lang="it-IT" baseline="0" dirty="0" err="1" smtClean="0"/>
              <a:t>main</a:t>
            </a:r>
            <a:r>
              <a:rPr lang="it-IT" baseline="0" dirty="0" smtClean="0"/>
              <a:t> </a:t>
            </a:r>
            <a:r>
              <a:rPr lang="it-IT" baseline="0" dirty="0" err="1" smtClean="0"/>
              <a:t>determinant</a:t>
            </a:r>
            <a:r>
              <a:rPr lang="it-IT" baseline="0" dirty="0" smtClean="0"/>
              <a:t> of </a:t>
            </a:r>
            <a:r>
              <a:rPr lang="it-IT" baseline="0" dirty="0" err="1" smtClean="0"/>
              <a:t>prognosis</a:t>
            </a:r>
            <a:r>
              <a:rPr lang="it-IT" baseline="0" dirty="0" smtClean="0"/>
              <a:t> </a:t>
            </a:r>
            <a:r>
              <a:rPr lang="it-IT" baseline="0" dirty="0" err="1" smtClean="0"/>
              <a:t>irrespective</a:t>
            </a:r>
            <a:r>
              <a:rPr lang="it-IT" baseline="0" dirty="0" smtClean="0"/>
              <a:t> of </a:t>
            </a:r>
            <a:r>
              <a:rPr lang="it-IT" baseline="0" dirty="0" err="1" smtClean="0"/>
              <a:t>symptoms</a:t>
            </a:r>
            <a:r>
              <a:rPr lang="it-IT" baseline="0" dirty="0" smtClean="0"/>
              <a:t>. </a:t>
            </a:r>
            <a:endParaRPr lang="it-IT" dirty="0"/>
          </a:p>
        </p:txBody>
      </p:sp>
      <p:sp>
        <p:nvSpPr>
          <p:cNvPr id="4" name="Segnaposto numero diapositiva 3"/>
          <p:cNvSpPr>
            <a:spLocks noGrp="1"/>
          </p:cNvSpPr>
          <p:nvPr>
            <p:ph type="sldNum" sz="quarter" idx="10"/>
          </p:nvPr>
        </p:nvSpPr>
        <p:spPr/>
        <p:txBody>
          <a:bodyPr/>
          <a:lstStyle/>
          <a:p>
            <a:pPr>
              <a:defRPr/>
            </a:pPr>
            <a:fld id="{1A9AB79A-6290-4466-B31A-5EA0664E46EB}" type="slidenum">
              <a:rPr lang="it-IT" smtClean="0">
                <a:solidFill>
                  <a:srgbClr val="000000"/>
                </a:solidFill>
              </a:rPr>
              <a:pPr>
                <a:defRPr/>
              </a:pPr>
              <a:t>2</a:t>
            </a:fld>
            <a:endParaRPr lang="it-IT">
              <a:solidFill>
                <a:srgbClr val="000000"/>
              </a:solidFill>
            </a:endParaRPr>
          </a:p>
        </p:txBody>
      </p:sp>
    </p:spTree>
    <p:extLst>
      <p:ext uri="{BB962C8B-B14F-4D97-AF65-F5344CB8AC3E}">
        <p14:creationId xmlns:p14="http://schemas.microsoft.com/office/powerpoint/2010/main" val="12359610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AA1809C8-386E-9845-8B7F-A80F29259990}" type="slidenum">
              <a:rPr lang="it-IT" smtClean="0"/>
              <a:t>15</a:t>
            </a:fld>
            <a:endParaRPr lang="it-IT"/>
          </a:p>
        </p:txBody>
      </p:sp>
    </p:spTree>
    <p:extLst>
      <p:ext uri="{BB962C8B-B14F-4D97-AF65-F5344CB8AC3E}">
        <p14:creationId xmlns:p14="http://schemas.microsoft.com/office/powerpoint/2010/main" val="14834272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Lo studio</a:t>
            </a:r>
            <a:r>
              <a:rPr lang="it-IT" baseline="0" dirty="0" smtClean="0"/>
              <a:t> </a:t>
            </a:r>
            <a:r>
              <a:rPr lang="it-IT" baseline="0" dirty="0" err="1" smtClean="0"/>
              <a:t>signifY</a:t>
            </a:r>
            <a:r>
              <a:rPr lang="it-IT" baseline="0" dirty="0" smtClean="0"/>
              <a:t> nasce dall’ipotesi generata dai risultati della sottopopolazione del </a:t>
            </a:r>
            <a:r>
              <a:rPr lang="it-IT" baseline="0" dirty="0" err="1" smtClean="0"/>
              <a:t>Beautifiul</a:t>
            </a:r>
            <a:r>
              <a:rPr lang="it-IT" baseline="0" dirty="0" smtClean="0"/>
              <a:t> e ha arruolato oltre 19 mila pazienti con cardiopatia </a:t>
            </a:r>
            <a:r>
              <a:rPr lang="it-IT" baseline="0" dirty="0" err="1" smtClean="0"/>
              <a:t>stabiile</a:t>
            </a:r>
            <a:r>
              <a:rPr lang="it-IT" baseline="0" dirty="0" smtClean="0"/>
              <a:t> (inclusi quelli con angina pectoris) senza però segni di SC e FC &gt; 70/min. Randomizzandoli a </a:t>
            </a:r>
            <a:r>
              <a:rPr lang="it-IT" baseline="0" dirty="0" err="1" smtClean="0"/>
              <a:t>ivabradina</a:t>
            </a:r>
            <a:r>
              <a:rPr lang="it-IT" baseline="0" dirty="0" smtClean="0"/>
              <a:t> vs placebo. Dopo una fase di “</a:t>
            </a:r>
            <a:r>
              <a:rPr lang="it-IT" baseline="0" dirty="0" err="1" smtClean="0"/>
              <a:t>run</a:t>
            </a:r>
            <a:r>
              <a:rPr lang="it-IT" baseline="0" dirty="0" smtClean="0"/>
              <a:t> in” di 2-4 settimane la rand prevedeva </a:t>
            </a:r>
            <a:r>
              <a:rPr lang="it-IT" baseline="0" dirty="0" err="1" smtClean="0"/>
              <a:t>ivra</a:t>
            </a:r>
            <a:r>
              <a:rPr lang="it-IT" baseline="0" dirty="0" smtClean="0"/>
              <a:t> 7.5 mg vs placebo. Alle visite di FU, la dose poteva essere aumentata a 10 o ridotta a 5 in base alla FC, con un target di 55-60/</a:t>
            </a:r>
            <a:r>
              <a:rPr lang="it-IT" baseline="0" dirty="0" err="1" smtClean="0"/>
              <a:t>min</a:t>
            </a:r>
            <a:endParaRPr lang="it-IT" dirty="0"/>
          </a:p>
        </p:txBody>
      </p:sp>
      <p:sp>
        <p:nvSpPr>
          <p:cNvPr id="4" name="Segnaposto numero diapositiva 3"/>
          <p:cNvSpPr>
            <a:spLocks noGrp="1"/>
          </p:cNvSpPr>
          <p:nvPr>
            <p:ph type="sldNum" sz="quarter" idx="10"/>
          </p:nvPr>
        </p:nvSpPr>
        <p:spPr/>
        <p:txBody>
          <a:bodyPr/>
          <a:lstStyle/>
          <a:p>
            <a:fld id="{668A8319-86D1-6B44-ADC4-4B3FB0D380E3}" type="slidenum">
              <a:rPr lang="it-IT" smtClean="0"/>
              <a:t>16</a:t>
            </a:fld>
            <a:endParaRPr lang="it-IT"/>
          </a:p>
        </p:txBody>
      </p:sp>
    </p:spTree>
    <p:extLst>
      <p:ext uri="{BB962C8B-B14F-4D97-AF65-F5344CB8AC3E}">
        <p14:creationId xmlns:p14="http://schemas.microsoft.com/office/powerpoint/2010/main" val="5794690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Ivrabadina</a:t>
            </a:r>
            <a:r>
              <a:rPr lang="it-IT" dirty="0" smtClean="0"/>
              <a:t> aumenta il tempo di riempimento diastolico</a:t>
            </a:r>
            <a:endParaRPr lang="it-IT" dirty="0"/>
          </a:p>
        </p:txBody>
      </p:sp>
      <p:sp>
        <p:nvSpPr>
          <p:cNvPr id="4" name="Segnaposto numero diapositiva 3"/>
          <p:cNvSpPr>
            <a:spLocks noGrp="1"/>
          </p:cNvSpPr>
          <p:nvPr>
            <p:ph type="sldNum" sz="quarter" idx="10"/>
          </p:nvPr>
        </p:nvSpPr>
        <p:spPr/>
        <p:txBody>
          <a:bodyPr/>
          <a:lstStyle/>
          <a:p>
            <a:fld id="{668A8319-86D1-6B44-ADC4-4B3FB0D380E3}" type="slidenum">
              <a:rPr lang="it-IT" smtClean="0"/>
              <a:t>17</a:t>
            </a:fld>
            <a:endParaRPr lang="it-IT"/>
          </a:p>
        </p:txBody>
      </p:sp>
    </p:spTree>
    <p:extLst>
      <p:ext uri="{BB962C8B-B14F-4D97-AF65-F5344CB8AC3E}">
        <p14:creationId xmlns:p14="http://schemas.microsoft.com/office/powerpoint/2010/main" val="11939329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Ivarbadina</a:t>
            </a:r>
            <a:r>
              <a:rPr lang="it-IT" dirty="0" smtClean="0"/>
              <a:t> in associazione ad </a:t>
            </a:r>
            <a:r>
              <a:rPr lang="it-IT" dirty="0" err="1" smtClean="0"/>
              <a:t>atenololo</a:t>
            </a:r>
            <a:r>
              <a:rPr lang="it-IT" dirty="0" smtClean="0"/>
              <a:t> in pazienti con</a:t>
            </a:r>
            <a:r>
              <a:rPr lang="it-IT" baseline="0" dirty="0" smtClean="0"/>
              <a:t> angina cronica stabile</a:t>
            </a:r>
            <a:endParaRPr lang="it-IT" dirty="0"/>
          </a:p>
        </p:txBody>
      </p:sp>
      <p:sp>
        <p:nvSpPr>
          <p:cNvPr id="4" name="Segnaposto numero diapositiva 3"/>
          <p:cNvSpPr>
            <a:spLocks noGrp="1"/>
          </p:cNvSpPr>
          <p:nvPr>
            <p:ph type="sldNum" sz="quarter" idx="10"/>
          </p:nvPr>
        </p:nvSpPr>
        <p:spPr/>
        <p:txBody>
          <a:bodyPr/>
          <a:lstStyle/>
          <a:p>
            <a:fld id="{44E09338-C120-4D84-BE74-509AD4F79FDA}" type="slidenum">
              <a:rPr lang="it-IT" smtClean="0">
                <a:solidFill>
                  <a:prstClr val="black"/>
                </a:solidFill>
              </a:rPr>
              <a:pPr/>
              <a:t>18</a:t>
            </a:fld>
            <a:endParaRPr lang="it-IT">
              <a:solidFill>
                <a:prstClr val="black"/>
              </a:solidFill>
            </a:endParaRPr>
          </a:p>
        </p:txBody>
      </p:sp>
    </p:spTree>
    <p:extLst>
      <p:ext uri="{BB962C8B-B14F-4D97-AF65-F5344CB8AC3E}">
        <p14:creationId xmlns:p14="http://schemas.microsoft.com/office/powerpoint/2010/main" val="15553241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In</a:t>
            </a:r>
            <a:r>
              <a:rPr lang="it-IT" baseline="0" dirty="0" smtClean="0"/>
              <a:t> condizioni normali l’ingresso di Na nella cellula è determinato della corrente rapida del Na attraverso specifici canali che altrettanto rapidamente si chiudono e solo una piccola parte è determinato da una corrente più tardiva identificata nel 1979. In condizioni patologiche l’entità di questa corrente tardiva può diventare rilevante; il sovraccarico tardivo del Na si associa a un sovraccarico cellulare di Ca mediato dallo scambiatore Na/Ca. Il sovraccarico di calcio aumenta il consumo di ossigeno (aggravando ischemia), attiva proteine contrattili favorendo/aggravando la disfunzione diastolica, prolunga la durata del potenziale d’azione con effetto </a:t>
            </a:r>
            <a:r>
              <a:rPr lang="it-IT" baseline="0" dirty="0" err="1" smtClean="0"/>
              <a:t>proaritmico</a:t>
            </a:r>
            <a:r>
              <a:rPr lang="it-IT" baseline="0" dirty="0" smtClean="0"/>
              <a:t> determinato dai potenziali </a:t>
            </a:r>
            <a:r>
              <a:rPr lang="it-IT" baseline="0" dirty="0" err="1" smtClean="0"/>
              <a:t>tardvi</a:t>
            </a:r>
            <a:r>
              <a:rPr lang="it-IT" baseline="0" dirty="0" smtClean="0"/>
              <a:t>. </a:t>
            </a:r>
            <a:endParaRPr lang="it-IT" dirty="0"/>
          </a:p>
        </p:txBody>
      </p:sp>
      <p:sp>
        <p:nvSpPr>
          <p:cNvPr id="4" name="Segnaposto numero diapositiva 3"/>
          <p:cNvSpPr>
            <a:spLocks noGrp="1"/>
          </p:cNvSpPr>
          <p:nvPr>
            <p:ph type="sldNum" sz="quarter" idx="10"/>
          </p:nvPr>
        </p:nvSpPr>
        <p:spPr/>
        <p:txBody>
          <a:bodyPr/>
          <a:lstStyle/>
          <a:p>
            <a:pPr>
              <a:defRPr/>
            </a:pPr>
            <a:fld id="{1A9AB79A-6290-4466-B31A-5EA0664E46EB}" type="slidenum">
              <a:rPr lang="it-IT" smtClean="0"/>
              <a:pPr>
                <a:defRPr/>
              </a:pPr>
              <a:t>19</a:t>
            </a:fld>
            <a:endParaRPr lang="it-IT"/>
          </a:p>
        </p:txBody>
      </p:sp>
    </p:spTree>
    <p:extLst>
      <p:ext uri="{BB962C8B-B14F-4D97-AF65-F5344CB8AC3E}">
        <p14:creationId xmlns:p14="http://schemas.microsoft.com/office/powerpoint/2010/main" val="1348646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MARISA:</a:t>
            </a:r>
            <a:r>
              <a:rPr lang="it-IT" baseline="0" dirty="0" smtClean="0"/>
              <a:t> dose </a:t>
            </a:r>
            <a:r>
              <a:rPr lang="it-IT" baseline="0" dirty="0" err="1" smtClean="0"/>
              <a:t>finding</a:t>
            </a:r>
            <a:r>
              <a:rPr lang="it-IT" baseline="0" dirty="0" smtClean="0"/>
              <a:t> in pazienti con angina stabile</a:t>
            </a:r>
          </a:p>
          <a:p>
            <a:r>
              <a:rPr lang="it-IT" baseline="0" dirty="0" smtClean="0"/>
              <a:t>CARISA: valutazione della </a:t>
            </a:r>
            <a:r>
              <a:rPr lang="it-IT" baseline="0" dirty="0" err="1" smtClean="0"/>
              <a:t>R</a:t>
            </a:r>
            <a:r>
              <a:rPr lang="it-IT" baseline="0" dirty="0" smtClean="0"/>
              <a:t> in associazione alla normale terapia antianginosa con </a:t>
            </a:r>
            <a:r>
              <a:rPr lang="it-IT" baseline="0" dirty="0" err="1" smtClean="0"/>
              <a:t>atenololo</a:t>
            </a:r>
            <a:r>
              <a:rPr lang="it-IT" baseline="0" dirty="0" smtClean="0"/>
              <a:t>, </a:t>
            </a:r>
            <a:r>
              <a:rPr lang="it-IT" baseline="0" dirty="0" err="1" smtClean="0"/>
              <a:t>diltiazem</a:t>
            </a:r>
            <a:r>
              <a:rPr lang="it-IT" baseline="0" dirty="0" smtClean="0"/>
              <a:t> o </a:t>
            </a:r>
            <a:r>
              <a:rPr lang="it-IT" baseline="0" dirty="0" err="1" smtClean="0"/>
              <a:t>amodipina</a:t>
            </a:r>
            <a:r>
              <a:rPr lang="it-IT" baseline="0" dirty="0" smtClean="0"/>
              <a:t>). </a:t>
            </a:r>
          </a:p>
          <a:p>
            <a:r>
              <a:rPr lang="it-IT" baseline="0" dirty="0" smtClean="0"/>
              <a:t>ERICA: valutazione della </a:t>
            </a:r>
            <a:r>
              <a:rPr lang="it-IT" baseline="0" dirty="0" err="1" smtClean="0"/>
              <a:t>R</a:t>
            </a:r>
            <a:r>
              <a:rPr lang="it-IT" baseline="0" dirty="0" smtClean="0"/>
              <a:t> in associazione alla massima dose raccomandata di </a:t>
            </a:r>
            <a:r>
              <a:rPr lang="it-IT" baseline="0" dirty="0" err="1" smtClean="0"/>
              <a:t>amlodipina</a:t>
            </a:r>
            <a:endParaRPr lang="it-IT" baseline="0" dirty="0" smtClean="0"/>
          </a:p>
          <a:p>
            <a:r>
              <a:rPr lang="it-IT" baseline="0" dirty="0" smtClean="0"/>
              <a:t>MERLIN: valutazione della </a:t>
            </a:r>
            <a:r>
              <a:rPr lang="it-IT" baseline="0" dirty="0" err="1" smtClean="0"/>
              <a:t>R</a:t>
            </a:r>
            <a:r>
              <a:rPr lang="it-IT" baseline="0" dirty="0" smtClean="0"/>
              <a:t> in pazienti con SCA </a:t>
            </a:r>
            <a:r>
              <a:rPr lang="it-IT" baseline="0" dirty="0" err="1" smtClean="0"/>
              <a:t>nSTEMI</a:t>
            </a:r>
            <a:r>
              <a:rPr lang="it-IT" baseline="0" dirty="0" smtClean="0"/>
              <a:t> a infusione </a:t>
            </a:r>
            <a:r>
              <a:rPr lang="it-IT" baseline="0" dirty="0" err="1" smtClean="0"/>
              <a:t>ev</a:t>
            </a:r>
            <a:r>
              <a:rPr lang="it-IT" baseline="0" dirty="0" smtClean="0"/>
              <a:t> per le prime 96 ore e quindi per </a:t>
            </a:r>
            <a:r>
              <a:rPr lang="it-IT" baseline="0" dirty="0" err="1" smtClean="0"/>
              <a:t>os</a:t>
            </a:r>
            <a:r>
              <a:rPr lang="it-IT" baseline="0" dirty="0" smtClean="0"/>
              <a:t> a 1000 mg x 2 su end </a:t>
            </a:r>
            <a:r>
              <a:rPr lang="it-IT" baseline="0" dirty="0" err="1" smtClean="0"/>
              <a:t>point</a:t>
            </a:r>
            <a:r>
              <a:rPr lang="it-IT" baseline="0" dirty="0" smtClean="0"/>
              <a:t> (CV </a:t>
            </a:r>
            <a:r>
              <a:rPr lang="it-IT" baseline="0" dirty="0" err="1" smtClean="0"/>
              <a:t>death</a:t>
            </a:r>
            <a:r>
              <a:rPr lang="it-IT" baseline="0" dirty="0" smtClean="0"/>
              <a:t>, MI e </a:t>
            </a:r>
            <a:r>
              <a:rPr lang="it-IT" baseline="0" dirty="0" err="1" smtClean="0"/>
              <a:t>recurrent</a:t>
            </a:r>
            <a:r>
              <a:rPr lang="it-IT" baseline="0" dirty="0" smtClean="0"/>
              <a:t> ischemia). </a:t>
            </a:r>
          </a:p>
          <a:p>
            <a:r>
              <a:rPr lang="it-IT" baseline="0" dirty="0" smtClean="0"/>
              <a:t>TERISA: valutazione della </a:t>
            </a:r>
            <a:r>
              <a:rPr lang="it-IT" baseline="0" dirty="0" err="1" smtClean="0"/>
              <a:t>R</a:t>
            </a:r>
            <a:r>
              <a:rPr lang="it-IT" baseline="0" dirty="0" smtClean="0"/>
              <a:t> in pazienti con cardiopatia ischemica stabile, angina pectoris e diagnosi di diabete mellito. L’efficacia della </a:t>
            </a:r>
            <a:r>
              <a:rPr lang="it-IT" baseline="0" dirty="0" err="1" smtClean="0"/>
              <a:t>R</a:t>
            </a:r>
            <a:r>
              <a:rPr lang="it-IT" baseline="0" dirty="0" smtClean="0"/>
              <a:t> sulla media degli episodi anginosi è stata superiore nei pazienti con livelli più alti di </a:t>
            </a:r>
            <a:r>
              <a:rPr lang="it-IT" baseline="0" dirty="0" err="1" smtClean="0"/>
              <a:t>Hb</a:t>
            </a:r>
            <a:r>
              <a:rPr lang="it-IT" baseline="0" dirty="0" smtClean="0"/>
              <a:t> </a:t>
            </a:r>
            <a:r>
              <a:rPr lang="it-IT" baseline="0" dirty="0" err="1" smtClean="0"/>
              <a:t>glicata</a:t>
            </a:r>
            <a:r>
              <a:rPr lang="it-IT" baseline="0" dirty="0" smtClean="0"/>
              <a:t> basale, indipendentemente dal </a:t>
            </a:r>
            <a:r>
              <a:rPr lang="it-IT" baseline="0" dirty="0" err="1" smtClean="0"/>
              <a:t>cut</a:t>
            </a:r>
            <a:r>
              <a:rPr lang="it-IT" baseline="0" dirty="0" smtClean="0"/>
              <a:t>-off usato. </a:t>
            </a:r>
          </a:p>
        </p:txBody>
      </p:sp>
      <p:sp>
        <p:nvSpPr>
          <p:cNvPr id="4" name="Segnaposto numero diapositiva 3"/>
          <p:cNvSpPr>
            <a:spLocks noGrp="1"/>
          </p:cNvSpPr>
          <p:nvPr>
            <p:ph type="sldNum" sz="quarter" idx="10"/>
          </p:nvPr>
        </p:nvSpPr>
        <p:spPr/>
        <p:txBody>
          <a:bodyPr/>
          <a:lstStyle/>
          <a:p>
            <a:pPr>
              <a:defRPr/>
            </a:pPr>
            <a:fld id="{1A9AB79A-6290-4466-B31A-5EA0664E46EB}" type="slidenum">
              <a:rPr lang="it-IT" smtClean="0"/>
              <a:pPr>
                <a:defRPr/>
              </a:pPr>
              <a:t>20</a:t>
            </a:fld>
            <a:endParaRPr lang="it-IT"/>
          </a:p>
        </p:txBody>
      </p:sp>
    </p:spTree>
    <p:extLst>
      <p:ext uri="{BB962C8B-B14F-4D97-AF65-F5344CB8AC3E}">
        <p14:creationId xmlns:p14="http://schemas.microsoft.com/office/powerpoint/2010/main" val="892982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In una </a:t>
            </a:r>
            <a:r>
              <a:rPr lang="it-IT" dirty="0" err="1" smtClean="0"/>
              <a:t>metanalisi</a:t>
            </a:r>
            <a:r>
              <a:rPr lang="it-IT" baseline="0" dirty="0" smtClean="0"/>
              <a:t> su 6 studi che hanno incluso oltre nove mila pazienti la </a:t>
            </a:r>
            <a:r>
              <a:rPr lang="it-IT" baseline="0" dirty="0" err="1" smtClean="0"/>
              <a:t>R</a:t>
            </a:r>
            <a:r>
              <a:rPr lang="it-IT" baseline="0" dirty="0" smtClean="0"/>
              <a:t> ha ridotto aumentato significativamente la capacità funzionale, il tempo all’inizio dei sintomi e alla comparsa di </a:t>
            </a:r>
            <a:r>
              <a:rPr lang="it-IT" baseline="0" dirty="0" err="1" smtClean="0"/>
              <a:t>sottoST</a:t>
            </a:r>
            <a:r>
              <a:rPr lang="it-IT" baseline="0" dirty="0" smtClean="0"/>
              <a:t>, ha ridotto gli episodi anginosi e l’uso di nitrato, oltre a migliorare (seppure dati solo su due studi) il controllo glicemico, con solo una significativa ma modesta riduzione della </a:t>
            </a:r>
            <a:r>
              <a:rPr lang="it-IT" baseline="0" dirty="0" err="1" smtClean="0"/>
              <a:t>Pas</a:t>
            </a:r>
            <a:r>
              <a:rPr lang="it-IT" baseline="0" dirty="0" smtClean="0"/>
              <a:t> in posizione eretta. Nessuna modifica su Pad e HR in piedi o supina e su </a:t>
            </a:r>
            <a:r>
              <a:rPr lang="it-IT" baseline="0" dirty="0" err="1" smtClean="0"/>
              <a:t>Pas</a:t>
            </a:r>
            <a:r>
              <a:rPr lang="it-IT" baseline="0" dirty="0" smtClean="0"/>
              <a:t> a paziente supino</a:t>
            </a:r>
            <a:endParaRPr lang="it-IT" dirty="0"/>
          </a:p>
        </p:txBody>
      </p:sp>
      <p:sp>
        <p:nvSpPr>
          <p:cNvPr id="4" name="Segnaposto numero diapositiva 3"/>
          <p:cNvSpPr>
            <a:spLocks noGrp="1"/>
          </p:cNvSpPr>
          <p:nvPr>
            <p:ph type="sldNum" sz="quarter" idx="10"/>
          </p:nvPr>
        </p:nvSpPr>
        <p:spPr/>
        <p:txBody>
          <a:bodyPr/>
          <a:lstStyle/>
          <a:p>
            <a:pPr>
              <a:defRPr/>
            </a:pPr>
            <a:fld id="{1A9AB79A-6290-4466-B31A-5EA0664E46EB}" type="slidenum">
              <a:rPr lang="it-IT" smtClean="0"/>
              <a:pPr>
                <a:defRPr/>
              </a:pPr>
              <a:t>21</a:t>
            </a:fld>
            <a:endParaRPr lang="it-IT"/>
          </a:p>
        </p:txBody>
      </p:sp>
    </p:spTree>
    <p:extLst>
      <p:ext uri="{BB962C8B-B14F-4D97-AF65-F5344CB8AC3E}">
        <p14:creationId xmlns:p14="http://schemas.microsoft.com/office/powerpoint/2010/main" val="5073762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Un</a:t>
            </a:r>
            <a:r>
              <a:rPr lang="it-IT" baseline="0" dirty="0" smtClean="0"/>
              <a:t>’altra categoria di pazienti che beneficiano con </a:t>
            </a:r>
            <a:r>
              <a:rPr lang="it-IT" baseline="0" dirty="0" err="1" smtClean="0"/>
              <a:t>ranolazina</a:t>
            </a:r>
            <a:r>
              <a:rPr lang="it-IT" baseline="0" dirty="0" smtClean="0"/>
              <a:t> sono i diabetici: è stato infatti dimostrato in questo studio (TERISA) che </a:t>
            </a:r>
            <a:r>
              <a:rPr lang="it-IT" baseline="0" dirty="0" err="1" smtClean="0"/>
              <a:t>ranolazina</a:t>
            </a:r>
            <a:r>
              <a:rPr lang="it-IT" baseline="0" dirty="0" smtClean="0"/>
              <a:t> è tanto più efficace quanto più alta è l’emoglobina </a:t>
            </a:r>
            <a:r>
              <a:rPr lang="it-IT" baseline="0" dirty="0" err="1" smtClean="0"/>
              <a:t>glicata</a:t>
            </a:r>
            <a:endParaRPr lang="it-IT" dirty="0"/>
          </a:p>
        </p:txBody>
      </p:sp>
      <p:sp>
        <p:nvSpPr>
          <p:cNvPr id="4" name="Segnaposto numero diapositiva 3"/>
          <p:cNvSpPr>
            <a:spLocks noGrp="1"/>
          </p:cNvSpPr>
          <p:nvPr>
            <p:ph type="sldNum" sz="quarter" idx="10"/>
          </p:nvPr>
        </p:nvSpPr>
        <p:spPr/>
        <p:txBody>
          <a:bodyPr/>
          <a:lstStyle/>
          <a:p>
            <a:fld id="{B69C6E69-3FFF-416B-A700-944AC73643A2}" type="slidenum">
              <a:rPr lang="it-IT" smtClean="0"/>
              <a:pPr/>
              <a:t>22</a:t>
            </a:fld>
            <a:endParaRPr lang="it-IT"/>
          </a:p>
        </p:txBody>
      </p:sp>
    </p:spTree>
    <p:extLst>
      <p:ext uri="{BB962C8B-B14F-4D97-AF65-F5344CB8AC3E}">
        <p14:creationId xmlns:p14="http://schemas.microsoft.com/office/powerpoint/2010/main" val="9527691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River </a:t>
            </a:r>
            <a:r>
              <a:rPr lang="it-IT" dirty="0" err="1" smtClean="0"/>
              <a:t>pci</a:t>
            </a:r>
            <a:r>
              <a:rPr lang="it-IT" baseline="0" dirty="0" smtClean="0"/>
              <a:t> </a:t>
            </a:r>
            <a:r>
              <a:rPr lang="it-IT" baseline="0" dirty="0" err="1" smtClean="0"/>
              <a:t>is</a:t>
            </a:r>
            <a:r>
              <a:rPr lang="it-IT" baseline="0" dirty="0" smtClean="0"/>
              <a:t> the first RCT to test the </a:t>
            </a:r>
            <a:r>
              <a:rPr lang="it-IT" baseline="0" dirty="0" err="1" smtClean="0"/>
              <a:t>hypotesis</a:t>
            </a:r>
            <a:r>
              <a:rPr lang="it-IT" baseline="0" dirty="0" smtClean="0"/>
              <a:t> </a:t>
            </a:r>
            <a:r>
              <a:rPr lang="it-IT" baseline="0" dirty="0" err="1" smtClean="0"/>
              <a:t>that</a:t>
            </a:r>
            <a:r>
              <a:rPr lang="it-IT" baseline="0" dirty="0" smtClean="0"/>
              <a:t> </a:t>
            </a:r>
            <a:r>
              <a:rPr lang="it-IT" baseline="0" dirty="0" err="1" smtClean="0"/>
              <a:t>adjunctive</a:t>
            </a:r>
            <a:r>
              <a:rPr lang="it-IT" baseline="0" dirty="0" smtClean="0"/>
              <a:t> </a:t>
            </a:r>
            <a:r>
              <a:rPr lang="it-IT" baseline="0" dirty="0" err="1" smtClean="0"/>
              <a:t>medical</a:t>
            </a:r>
            <a:r>
              <a:rPr lang="it-IT" baseline="0" dirty="0" smtClean="0"/>
              <a:t> </a:t>
            </a:r>
            <a:r>
              <a:rPr lang="it-IT" baseline="0" dirty="0" err="1" smtClean="0"/>
              <a:t>therapy</a:t>
            </a:r>
            <a:r>
              <a:rPr lang="it-IT" baseline="0" dirty="0" smtClean="0"/>
              <a:t> in </a:t>
            </a:r>
            <a:r>
              <a:rPr lang="it-IT" baseline="0" dirty="0" err="1" smtClean="0"/>
              <a:t>patients</a:t>
            </a:r>
            <a:r>
              <a:rPr lang="it-IT" baseline="0" dirty="0" smtClean="0"/>
              <a:t> with incomplete </a:t>
            </a:r>
            <a:r>
              <a:rPr lang="it-IT" baseline="0" dirty="0" err="1" smtClean="0"/>
              <a:t>revascularization</a:t>
            </a:r>
            <a:r>
              <a:rPr lang="it-IT" baseline="0" dirty="0" smtClean="0"/>
              <a:t> </a:t>
            </a:r>
            <a:r>
              <a:rPr lang="it-IT" baseline="0" dirty="0" err="1" smtClean="0"/>
              <a:t>could</a:t>
            </a:r>
            <a:r>
              <a:rPr lang="it-IT" baseline="0" dirty="0" smtClean="0"/>
              <a:t> </a:t>
            </a:r>
            <a:r>
              <a:rPr lang="it-IT" baseline="0" dirty="0" err="1" smtClean="0"/>
              <a:t>improve</a:t>
            </a:r>
            <a:r>
              <a:rPr lang="it-IT" baseline="0" dirty="0" smtClean="0"/>
              <a:t> the </a:t>
            </a:r>
            <a:r>
              <a:rPr lang="it-IT" baseline="0" dirty="0" err="1" smtClean="0"/>
              <a:t>outcomes</a:t>
            </a:r>
            <a:r>
              <a:rPr lang="it-IT" baseline="0" dirty="0" smtClean="0"/>
              <a:t> </a:t>
            </a:r>
            <a:r>
              <a:rPr lang="it-IT" baseline="0" dirty="0" err="1" smtClean="0"/>
              <a:t>after</a:t>
            </a:r>
            <a:r>
              <a:rPr lang="it-IT" baseline="0" dirty="0" smtClean="0"/>
              <a:t> PCI</a:t>
            </a:r>
            <a:endParaRPr lang="it-IT" dirty="0"/>
          </a:p>
        </p:txBody>
      </p:sp>
      <p:sp>
        <p:nvSpPr>
          <p:cNvPr id="4" name="Segnaposto numero diapositiva 3"/>
          <p:cNvSpPr>
            <a:spLocks noGrp="1"/>
          </p:cNvSpPr>
          <p:nvPr>
            <p:ph type="sldNum" sz="quarter" idx="10"/>
          </p:nvPr>
        </p:nvSpPr>
        <p:spPr/>
        <p:txBody>
          <a:bodyPr/>
          <a:lstStyle/>
          <a:p>
            <a:pPr>
              <a:defRPr/>
            </a:pPr>
            <a:fld id="{1A9AB79A-6290-4466-B31A-5EA0664E46EB}" type="slidenum">
              <a:rPr lang="it-IT" smtClean="0"/>
              <a:pPr>
                <a:defRPr/>
              </a:pPr>
              <a:t>23</a:t>
            </a:fld>
            <a:endParaRPr lang="it-IT"/>
          </a:p>
        </p:txBody>
      </p:sp>
    </p:spTree>
    <p:extLst>
      <p:ext uri="{BB962C8B-B14F-4D97-AF65-F5344CB8AC3E}">
        <p14:creationId xmlns:p14="http://schemas.microsoft.com/office/powerpoint/2010/main" val="13507194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Lo studio</a:t>
            </a:r>
            <a:r>
              <a:rPr lang="it-IT" baseline="0" dirty="0" smtClean="0"/>
              <a:t> RIVER è nato per testare l’ipotesi post hoc del </a:t>
            </a:r>
            <a:r>
              <a:rPr lang="it-IT" baseline="0" dirty="0" err="1" smtClean="0"/>
              <a:t>merlin</a:t>
            </a:r>
            <a:r>
              <a:rPr lang="it-IT" baseline="0" dirty="0" smtClean="0"/>
              <a:t> in cui la </a:t>
            </a:r>
            <a:r>
              <a:rPr lang="it-IT" baseline="0" dirty="0" err="1" smtClean="0"/>
              <a:t>ranolazina</a:t>
            </a:r>
            <a:r>
              <a:rPr lang="it-IT" baseline="0" dirty="0" smtClean="0"/>
              <a:t> si era dimostrate efficace del placebo nel paziente con storia di angina prima dell’evento acuto, in particolare sulla ricorrenza di ischemia </a:t>
            </a:r>
            <a:endParaRPr lang="it-IT" dirty="0"/>
          </a:p>
        </p:txBody>
      </p:sp>
      <p:sp>
        <p:nvSpPr>
          <p:cNvPr id="4" name="Segnaposto numero diapositiva 3"/>
          <p:cNvSpPr>
            <a:spLocks noGrp="1"/>
          </p:cNvSpPr>
          <p:nvPr>
            <p:ph type="sldNum" sz="quarter" idx="10"/>
          </p:nvPr>
        </p:nvSpPr>
        <p:spPr/>
        <p:txBody>
          <a:bodyPr/>
          <a:lstStyle/>
          <a:p>
            <a:fld id="{AA1809C8-386E-9845-8B7F-A80F29259990}" type="slidenum">
              <a:rPr lang="it-IT" smtClean="0"/>
              <a:t>25</a:t>
            </a:fld>
            <a:endParaRPr lang="it-IT"/>
          </a:p>
        </p:txBody>
      </p:sp>
    </p:spTree>
    <p:extLst>
      <p:ext uri="{BB962C8B-B14F-4D97-AF65-F5344CB8AC3E}">
        <p14:creationId xmlns:p14="http://schemas.microsoft.com/office/powerpoint/2010/main" val="15917396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it-IT" dirty="0" err="1" smtClean="0"/>
              <a:t>Despite</a:t>
            </a:r>
            <a:r>
              <a:rPr lang="it-IT" dirty="0" smtClean="0"/>
              <a:t> angina </a:t>
            </a:r>
            <a:r>
              <a:rPr lang="it-IT" dirty="0" err="1" smtClean="0"/>
              <a:t>improvement</a:t>
            </a:r>
            <a:r>
              <a:rPr lang="it-IT" dirty="0" smtClean="0"/>
              <a:t> </a:t>
            </a:r>
            <a:r>
              <a:rPr lang="it-IT" dirty="0" err="1" smtClean="0"/>
              <a:t>we</a:t>
            </a:r>
            <a:r>
              <a:rPr lang="it-IT" dirty="0" smtClean="0"/>
              <a:t> </a:t>
            </a:r>
            <a:r>
              <a:rPr lang="it-IT" dirty="0" err="1" smtClean="0"/>
              <a:t>have</a:t>
            </a:r>
            <a:r>
              <a:rPr lang="it-IT" dirty="0" smtClean="0"/>
              <a:t> to </a:t>
            </a:r>
            <a:r>
              <a:rPr lang="it-IT" dirty="0" err="1" smtClean="0"/>
              <a:t>remeber</a:t>
            </a:r>
            <a:r>
              <a:rPr lang="it-IT" baseline="0" dirty="0" smtClean="0"/>
              <a:t> </a:t>
            </a:r>
            <a:r>
              <a:rPr lang="it-IT" baseline="0" dirty="0" err="1" smtClean="0"/>
              <a:t>that</a:t>
            </a:r>
            <a:r>
              <a:rPr lang="it-IT" baseline="0" dirty="0" smtClean="0"/>
              <a:t> </a:t>
            </a:r>
            <a:r>
              <a:rPr lang="it-IT" baseline="0" dirty="0" err="1" smtClean="0"/>
              <a:t>is</a:t>
            </a:r>
            <a:r>
              <a:rPr lang="it-IT" baseline="0" dirty="0" smtClean="0"/>
              <a:t> the </a:t>
            </a:r>
            <a:r>
              <a:rPr lang="it-IT" baseline="0" dirty="0" err="1" smtClean="0"/>
              <a:t>total</a:t>
            </a:r>
            <a:r>
              <a:rPr lang="it-IT" baseline="0" dirty="0" smtClean="0"/>
              <a:t> </a:t>
            </a:r>
            <a:r>
              <a:rPr lang="it-IT" baseline="0" dirty="0" err="1" smtClean="0"/>
              <a:t>ischemic</a:t>
            </a:r>
            <a:r>
              <a:rPr lang="it-IT" baseline="0" dirty="0" smtClean="0"/>
              <a:t> </a:t>
            </a:r>
            <a:r>
              <a:rPr lang="it-IT" baseline="0" dirty="0" err="1" smtClean="0"/>
              <a:t>burden</a:t>
            </a:r>
            <a:r>
              <a:rPr lang="it-IT" baseline="0" dirty="0" smtClean="0"/>
              <a:t> the </a:t>
            </a:r>
            <a:r>
              <a:rPr lang="it-IT" baseline="0" dirty="0" err="1" smtClean="0"/>
              <a:t>main</a:t>
            </a:r>
            <a:r>
              <a:rPr lang="it-IT" baseline="0" dirty="0" smtClean="0"/>
              <a:t> </a:t>
            </a:r>
            <a:r>
              <a:rPr lang="it-IT" baseline="0" dirty="0" err="1" smtClean="0"/>
              <a:t>determinant</a:t>
            </a:r>
            <a:r>
              <a:rPr lang="it-IT" baseline="0" dirty="0" smtClean="0"/>
              <a:t> of </a:t>
            </a:r>
            <a:r>
              <a:rPr lang="it-IT" baseline="0" dirty="0" err="1" smtClean="0"/>
              <a:t>prognosis</a:t>
            </a:r>
            <a:r>
              <a:rPr lang="it-IT" baseline="0" dirty="0" smtClean="0"/>
              <a:t> </a:t>
            </a:r>
            <a:r>
              <a:rPr lang="it-IT" baseline="0" dirty="0" err="1" smtClean="0"/>
              <a:t>irrespective</a:t>
            </a:r>
            <a:r>
              <a:rPr lang="it-IT" baseline="0" dirty="0" smtClean="0"/>
              <a:t> of </a:t>
            </a:r>
            <a:r>
              <a:rPr lang="it-IT" baseline="0" dirty="0" err="1" smtClean="0"/>
              <a:t>symptoms</a:t>
            </a:r>
            <a:r>
              <a:rPr lang="it-IT" baseline="0" dirty="0" smtClean="0"/>
              <a:t>. </a:t>
            </a:r>
            <a:endParaRPr lang="it-IT" dirty="0"/>
          </a:p>
        </p:txBody>
      </p:sp>
      <p:sp>
        <p:nvSpPr>
          <p:cNvPr id="4" name="Segnaposto numero diapositiva 3"/>
          <p:cNvSpPr>
            <a:spLocks noGrp="1"/>
          </p:cNvSpPr>
          <p:nvPr>
            <p:ph type="sldNum" sz="quarter" idx="10"/>
          </p:nvPr>
        </p:nvSpPr>
        <p:spPr/>
        <p:txBody>
          <a:bodyPr/>
          <a:lstStyle/>
          <a:p>
            <a:pPr>
              <a:defRPr/>
            </a:pPr>
            <a:fld id="{1A9AB79A-6290-4466-B31A-5EA0664E46EB}" type="slidenum">
              <a:rPr lang="it-IT" smtClean="0">
                <a:solidFill>
                  <a:srgbClr val="000000"/>
                </a:solidFill>
              </a:rPr>
              <a:pPr>
                <a:defRPr/>
              </a:pPr>
              <a:t>3</a:t>
            </a:fld>
            <a:endParaRPr lang="it-IT">
              <a:solidFill>
                <a:srgbClr val="000000"/>
              </a:solidFill>
            </a:endParaRPr>
          </a:p>
        </p:txBody>
      </p:sp>
    </p:spTree>
    <p:extLst>
      <p:ext uri="{BB962C8B-B14F-4D97-AF65-F5344CB8AC3E}">
        <p14:creationId xmlns:p14="http://schemas.microsoft.com/office/powerpoint/2010/main" val="18923779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3" name="Text Box 1"/>
          <p:cNvSpPr txBox="1">
            <a:spLocks noChangeArrowheads="1"/>
          </p:cNvSpPr>
          <p:nvPr/>
        </p:nvSpPr>
        <p:spPr bwMode="auto">
          <a:xfrm>
            <a:off x="1587500" y="1006475"/>
            <a:ext cx="4595813" cy="344805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it-IT"/>
          </a:p>
        </p:txBody>
      </p:sp>
      <p:sp>
        <p:nvSpPr>
          <p:cNvPr id="8194" name="Text Box 2"/>
          <p:cNvSpPr txBox="1">
            <a:spLocks noGrp="1" noChangeArrowheads="1"/>
          </p:cNvSpPr>
          <p:nvPr>
            <p:ph type="body"/>
          </p:nvPr>
        </p:nvSpPr>
        <p:spPr bwMode="auto">
          <a:xfrm>
            <a:off x="1185863" y="4787900"/>
            <a:ext cx="5407025" cy="38258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85725" indent="-85725" eaLnBrk="1">
              <a:lnSpc>
                <a:spcPct val="93000"/>
              </a:lnSpc>
              <a:spcBef>
                <a:spcPct val="0"/>
              </a:spcBef>
              <a:buSzPct val="45000"/>
              <a:buFont typeface="Wingdings" charset="2"/>
              <a:buNone/>
              <a:tabLst>
                <a:tab pos="723900" algn="l"/>
                <a:tab pos="1447800" algn="l"/>
                <a:tab pos="2171700" algn="l"/>
                <a:tab pos="2895600" algn="l"/>
                <a:tab pos="3619500" algn="l"/>
                <a:tab pos="4343400" algn="l"/>
                <a:tab pos="5067300" algn="l"/>
              </a:tabLst>
            </a:pPr>
            <a:r>
              <a:rPr lang="en-GB" altLang="it-IT">
                <a:latin typeface="Arial" charset="0"/>
                <a:ea typeface="msgothic" charset="-128"/>
                <a:cs typeface="msgothic" charset="-128"/>
              </a:rPr>
              <a:t>Adjusted mean difference of SAQ angina frequency between treatment groups by subgroups at month 1, month 6, and month 12. SAQ angina frequency adjusted LS mean difference between arms at each time point controlling for baseline score and covariates for (</a:t>
            </a:r>
            <a:r>
              <a:rPr lang="en-GB" altLang="it-IT" sz="1400" b="1">
                <a:latin typeface="Arial" charset="0"/>
                <a:ea typeface="msgothic" charset="-128"/>
                <a:cs typeface="msgothic" charset="-128"/>
              </a:rPr>
              <a:t>A</a:t>
            </a:r>
            <a:r>
              <a:rPr lang="en-GB" altLang="it-IT">
                <a:latin typeface="Arial" charset="0"/>
                <a:ea typeface="msgothic" charset="-128"/>
                <a:cs typeface="msgothic" charset="-128"/>
              </a:rPr>
              <a:t>) diabetes mellitus and (</a:t>
            </a:r>
            <a:r>
              <a:rPr lang="en-GB" altLang="it-IT" sz="1400" b="1">
                <a:latin typeface="Arial" charset="0"/>
                <a:ea typeface="msgothic" charset="-128"/>
                <a:cs typeface="msgothic" charset="-128"/>
              </a:rPr>
              <a:t>B</a:t>
            </a:r>
            <a:r>
              <a:rPr lang="en-GB" altLang="it-IT">
                <a:latin typeface="Arial" charset="0"/>
                <a:ea typeface="msgothic" charset="-128"/>
                <a:cs typeface="msgothic" charset="-128"/>
              </a:rPr>
              <a:t>) angina frequency at baseline. For diabetes mellitus, treatment by subgroup interaction </a:t>
            </a:r>
            <a:r>
              <a:rPr lang="en-GB" altLang="it-IT" i="1">
                <a:latin typeface="Arial" charset="0"/>
                <a:ea typeface="msgothic" charset="-128"/>
                <a:cs typeface="msgothic" charset="-128"/>
              </a:rPr>
              <a:t>P</a:t>
            </a:r>
            <a:r>
              <a:rPr lang="en-GB" altLang="it-IT">
                <a:latin typeface="Arial" charset="0"/>
                <a:ea typeface="msgothic" charset="-128"/>
                <a:cs typeface="msgothic" charset="-128"/>
              </a:rPr>
              <a:t> value: month 1 (0.21), month 6 (0.03), and month 12 (0.07); </a:t>
            </a:r>
            <a:r>
              <a:rPr lang="en-GB" altLang="it-IT" i="1">
                <a:latin typeface="Arial" charset="0"/>
                <a:ea typeface="msgothic" charset="-128"/>
                <a:cs typeface="msgothic" charset="-128"/>
              </a:rPr>
              <a:t>P</a:t>
            </a:r>
            <a:r>
              <a:rPr lang="en-GB" altLang="it-IT">
                <a:latin typeface="Arial" charset="0"/>
                <a:ea typeface="msgothic" charset="-128"/>
                <a:cs typeface="msgothic" charset="-128"/>
              </a:rPr>
              <a:t>=0.02 for LS mean treatment difference at month 6 among diabetics. For angina frequency, treatment by subgroup interaction </a:t>
            </a:r>
            <a:r>
              <a:rPr lang="en-GB" altLang="it-IT" i="1">
                <a:latin typeface="Arial" charset="0"/>
                <a:ea typeface="msgothic" charset="-128"/>
                <a:cs typeface="msgothic" charset="-128"/>
              </a:rPr>
              <a:t>P</a:t>
            </a:r>
            <a:r>
              <a:rPr lang="en-GB" altLang="it-IT">
                <a:latin typeface="Arial" charset="0"/>
                <a:ea typeface="msgothic" charset="-128"/>
                <a:cs typeface="msgothic" charset="-128"/>
              </a:rPr>
              <a:t> value: month 1 (0.56), month 6 (0.01), and month 12 (0.52); </a:t>
            </a:r>
            <a:r>
              <a:rPr lang="en-GB" altLang="it-IT" i="1">
                <a:latin typeface="Arial" charset="0"/>
                <a:ea typeface="msgothic" charset="-128"/>
                <a:cs typeface="msgothic" charset="-128"/>
              </a:rPr>
              <a:t>P</a:t>
            </a:r>
            <a:r>
              <a:rPr lang="en-GB" altLang="it-IT">
                <a:latin typeface="Arial" charset="0"/>
                <a:ea typeface="msgothic" charset="-128"/>
                <a:cs typeface="msgothic" charset="-128"/>
              </a:rPr>
              <a:t>=0.02 for LS mean treatment difference at month 6 among patients with SAQ angina frequency score ≤60 at baseline. CI indicates confidence interval; DM, diabetes mellitus; LS, least squares; and SAQ, Seattle Angina Questionnaire.</a:t>
            </a:r>
          </a:p>
        </p:txBody>
      </p:sp>
    </p:spTree>
    <p:extLst>
      <p:ext uri="{BB962C8B-B14F-4D97-AF65-F5344CB8AC3E}">
        <p14:creationId xmlns:p14="http://schemas.microsoft.com/office/powerpoint/2010/main" val="16054113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Pilot</a:t>
            </a:r>
            <a:r>
              <a:rPr lang="it-IT" dirty="0" smtClean="0"/>
              <a:t> </a:t>
            </a:r>
            <a:r>
              <a:rPr lang="it-IT" dirty="0" err="1" smtClean="0"/>
              <a:t>study</a:t>
            </a:r>
            <a:r>
              <a:rPr lang="it-IT" dirty="0" smtClean="0"/>
              <a:t> che ha incluso</a:t>
            </a:r>
            <a:r>
              <a:rPr lang="it-IT" baseline="0" dirty="0" smtClean="0"/>
              <a:t> 20 donne con angina nonostante terapia medica, </a:t>
            </a:r>
            <a:r>
              <a:rPr lang="it-IT" baseline="0" dirty="0" err="1" smtClean="0"/>
              <a:t>coropatia</a:t>
            </a:r>
            <a:r>
              <a:rPr lang="it-IT" baseline="0" dirty="0" smtClean="0"/>
              <a:t> non ostruttiva (</a:t>
            </a:r>
            <a:r>
              <a:rPr lang="it-IT" baseline="0" dirty="0" err="1" smtClean="0"/>
              <a:t>angio</a:t>
            </a:r>
            <a:r>
              <a:rPr lang="it-IT" baseline="0" dirty="0" smtClean="0"/>
              <a:t> stenosi &lt; 50%) e ischemia inducibile a stress CMR con adenosina &gt; del 10%. Randomizzate (cross over trial) a </a:t>
            </a:r>
            <a:r>
              <a:rPr lang="it-IT" baseline="0" dirty="0" err="1" smtClean="0"/>
              <a:t>ranolazina</a:t>
            </a:r>
            <a:r>
              <a:rPr lang="it-IT" baseline="0" dirty="0" smtClean="0"/>
              <a:t> vs placebo: dose iniziale di 500 mg </a:t>
            </a:r>
            <a:r>
              <a:rPr lang="it-IT" baseline="0" dirty="0" err="1" smtClean="0"/>
              <a:t>bid</a:t>
            </a:r>
            <a:r>
              <a:rPr lang="it-IT" baseline="0" dirty="0" smtClean="0"/>
              <a:t> poi titolata a 1000 </a:t>
            </a:r>
            <a:r>
              <a:rPr lang="it-IT" baseline="0" dirty="0" err="1" smtClean="0"/>
              <a:t>bid</a:t>
            </a:r>
            <a:r>
              <a:rPr lang="it-IT" baseline="0" dirty="0" smtClean="0"/>
              <a:t> (</a:t>
            </a:r>
            <a:r>
              <a:rPr lang="it-IT" baseline="0" dirty="0" err="1" smtClean="0"/>
              <a:t>tollearata</a:t>
            </a:r>
            <a:r>
              <a:rPr lang="it-IT" baseline="0" dirty="0" smtClean="0"/>
              <a:t> in 18/20). </a:t>
            </a:r>
          </a:p>
          <a:p>
            <a:r>
              <a:rPr lang="it-IT" baseline="0" dirty="0" smtClean="0"/>
              <a:t>End </a:t>
            </a:r>
            <a:r>
              <a:rPr lang="it-IT" baseline="0" dirty="0" err="1" smtClean="0"/>
              <a:t>point</a:t>
            </a:r>
            <a:r>
              <a:rPr lang="it-IT" baseline="0" dirty="0" smtClean="0"/>
              <a:t> primario: stato funzionale valutato con </a:t>
            </a:r>
            <a:r>
              <a:rPr lang="it-IT" baseline="0" dirty="0" err="1" smtClean="0"/>
              <a:t>seattle</a:t>
            </a:r>
            <a:r>
              <a:rPr lang="it-IT" baseline="0" dirty="0" smtClean="0"/>
              <a:t> angina </a:t>
            </a:r>
            <a:r>
              <a:rPr lang="it-IT" baseline="0" dirty="0" err="1" smtClean="0"/>
              <a:t>questionarie</a:t>
            </a:r>
            <a:r>
              <a:rPr lang="it-IT" baseline="0" dirty="0" smtClean="0"/>
              <a:t> (SAQ) e tutti CMR a 4 settimane</a:t>
            </a:r>
            <a:endParaRPr lang="it-IT" dirty="0"/>
          </a:p>
        </p:txBody>
      </p:sp>
      <p:sp>
        <p:nvSpPr>
          <p:cNvPr id="4" name="Segnaposto numero diapositiva 3"/>
          <p:cNvSpPr>
            <a:spLocks noGrp="1"/>
          </p:cNvSpPr>
          <p:nvPr>
            <p:ph type="sldNum" sz="quarter" idx="10"/>
          </p:nvPr>
        </p:nvSpPr>
        <p:spPr/>
        <p:txBody>
          <a:bodyPr/>
          <a:lstStyle/>
          <a:p>
            <a:fld id="{D0BFAE2B-2E1C-D147-865E-3171E17921F0}" type="slidenum">
              <a:rPr lang="it-IT" smtClean="0">
                <a:solidFill>
                  <a:prstClr val="black"/>
                </a:solidFill>
              </a:rPr>
              <a:pPr/>
              <a:t>29</a:t>
            </a:fld>
            <a:endParaRPr lang="it-IT">
              <a:solidFill>
                <a:prstClr val="black"/>
              </a:solidFill>
            </a:endParaRPr>
          </a:p>
        </p:txBody>
      </p:sp>
    </p:spTree>
    <p:extLst>
      <p:ext uri="{BB962C8B-B14F-4D97-AF65-F5344CB8AC3E}">
        <p14:creationId xmlns:p14="http://schemas.microsoft.com/office/powerpoint/2010/main" val="3737192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Miglioramento</a:t>
            </a:r>
            <a:r>
              <a:rPr lang="it-IT" baseline="0" dirty="0" smtClean="0"/>
              <a:t> dell’ischemia nei pazienti con valori basali di CFR &lt; 3 non in quelli con CFR maggiore. </a:t>
            </a:r>
          </a:p>
          <a:p>
            <a:r>
              <a:rPr lang="it-IT" baseline="0" dirty="0" smtClean="0"/>
              <a:t>CFR: riserva coronarica misurata invasiva come acetilcolina </a:t>
            </a:r>
            <a:endParaRPr lang="it-IT" dirty="0"/>
          </a:p>
        </p:txBody>
      </p:sp>
      <p:sp>
        <p:nvSpPr>
          <p:cNvPr id="4" name="Segnaposto numero diapositiva 3"/>
          <p:cNvSpPr>
            <a:spLocks noGrp="1"/>
          </p:cNvSpPr>
          <p:nvPr>
            <p:ph type="sldNum" sz="quarter" idx="10"/>
          </p:nvPr>
        </p:nvSpPr>
        <p:spPr/>
        <p:txBody>
          <a:bodyPr/>
          <a:lstStyle/>
          <a:p>
            <a:fld id="{D0BFAE2B-2E1C-D147-865E-3171E17921F0}" type="slidenum">
              <a:rPr lang="it-IT" smtClean="0"/>
              <a:t>30</a:t>
            </a:fld>
            <a:endParaRPr lang="it-IT"/>
          </a:p>
        </p:txBody>
      </p:sp>
    </p:spTree>
    <p:extLst>
      <p:ext uri="{BB962C8B-B14F-4D97-AF65-F5344CB8AC3E}">
        <p14:creationId xmlns:p14="http://schemas.microsoft.com/office/powerpoint/2010/main" val="20348799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Mentre l’Europa si è</a:t>
            </a:r>
            <a:r>
              <a:rPr lang="it-IT" baseline="0" dirty="0" smtClean="0"/>
              <a:t> già attivata verso i nuovi approcci terapeutici in misura percentuale decisamente maggiore</a:t>
            </a:r>
            <a:endParaRPr lang="it-IT" dirty="0"/>
          </a:p>
        </p:txBody>
      </p:sp>
      <p:sp>
        <p:nvSpPr>
          <p:cNvPr id="4" name="Segnaposto numero diapositiva 3"/>
          <p:cNvSpPr>
            <a:spLocks noGrp="1"/>
          </p:cNvSpPr>
          <p:nvPr>
            <p:ph type="sldNum" sz="quarter" idx="10"/>
          </p:nvPr>
        </p:nvSpPr>
        <p:spPr/>
        <p:txBody>
          <a:bodyPr/>
          <a:lstStyle/>
          <a:p>
            <a:fld id="{B69C6E69-3FFF-416B-A700-944AC73643A2}" type="slidenum">
              <a:rPr lang="it-IT" smtClean="0"/>
              <a:pPr/>
              <a:t>32</a:t>
            </a:fld>
            <a:endParaRPr lang="it-IT"/>
          </a:p>
        </p:txBody>
      </p:sp>
    </p:spTree>
    <p:extLst>
      <p:ext uri="{BB962C8B-B14F-4D97-AF65-F5344CB8AC3E}">
        <p14:creationId xmlns:p14="http://schemas.microsoft.com/office/powerpoint/2010/main" val="17221391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Un audit interdisciplinare dello stesso anno (2014) ha però dimostrato che soprattutto</a:t>
            </a:r>
            <a:r>
              <a:rPr lang="it-IT" baseline="0" dirty="0" smtClean="0"/>
              <a:t> in corso di rivalutazione gli specialisti tendono a confermare in gran parte il nitrato a lunga durata d’azione</a:t>
            </a:r>
            <a:endParaRPr lang="it-IT" dirty="0"/>
          </a:p>
        </p:txBody>
      </p:sp>
      <p:sp>
        <p:nvSpPr>
          <p:cNvPr id="4" name="Segnaposto numero diapositiva 3"/>
          <p:cNvSpPr>
            <a:spLocks noGrp="1"/>
          </p:cNvSpPr>
          <p:nvPr>
            <p:ph type="sldNum" sz="quarter" idx="10"/>
          </p:nvPr>
        </p:nvSpPr>
        <p:spPr/>
        <p:txBody>
          <a:bodyPr/>
          <a:lstStyle/>
          <a:p>
            <a:fld id="{B69C6E69-3FFF-416B-A700-944AC73643A2}" type="slidenum">
              <a:rPr lang="it-IT" smtClean="0"/>
              <a:pPr/>
              <a:t>33</a:t>
            </a:fld>
            <a:endParaRPr lang="it-IT"/>
          </a:p>
        </p:txBody>
      </p:sp>
    </p:spTree>
    <p:extLst>
      <p:ext uri="{BB962C8B-B14F-4D97-AF65-F5344CB8AC3E}">
        <p14:creationId xmlns:p14="http://schemas.microsoft.com/office/powerpoint/2010/main" val="3576299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Inoltre c’è chiara evidenza del fatto che una</a:t>
            </a:r>
            <a:r>
              <a:rPr lang="it-IT" baseline="0" dirty="0" smtClean="0"/>
              <a:t> prolungata esposizione a</a:t>
            </a:r>
            <a:r>
              <a:rPr lang="it-IT" dirty="0" smtClean="0"/>
              <a:t> nitrati oltre a</a:t>
            </a:r>
            <a:r>
              <a:rPr lang="it-IT" baseline="0" dirty="0" smtClean="0"/>
              <a:t> indurre </a:t>
            </a:r>
            <a:r>
              <a:rPr lang="it-IT" baseline="0" dirty="0" err="1" smtClean="0"/>
              <a:t>tolerance</a:t>
            </a:r>
            <a:r>
              <a:rPr lang="it-IT" baseline="0" dirty="0" smtClean="0"/>
              <a:t> genera attivazione simpatica e disfunzione endoteliale</a:t>
            </a:r>
            <a:endParaRPr lang="it-IT" dirty="0"/>
          </a:p>
        </p:txBody>
      </p:sp>
      <p:sp>
        <p:nvSpPr>
          <p:cNvPr id="4" name="Segnaposto numero diapositiva 3"/>
          <p:cNvSpPr>
            <a:spLocks noGrp="1"/>
          </p:cNvSpPr>
          <p:nvPr>
            <p:ph type="sldNum" sz="quarter" idx="10"/>
          </p:nvPr>
        </p:nvSpPr>
        <p:spPr/>
        <p:txBody>
          <a:bodyPr/>
          <a:lstStyle/>
          <a:p>
            <a:fld id="{B69C6E69-3FFF-416B-A700-944AC73643A2}" type="slidenum">
              <a:rPr lang="it-IT" smtClean="0"/>
              <a:pPr/>
              <a:t>34</a:t>
            </a:fld>
            <a:endParaRPr lang="it-IT"/>
          </a:p>
        </p:txBody>
      </p:sp>
    </p:spTree>
    <p:extLst>
      <p:ext uri="{BB962C8B-B14F-4D97-AF65-F5344CB8AC3E}">
        <p14:creationId xmlns:p14="http://schemas.microsoft.com/office/powerpoint/2010/main" val="13393518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AA1809C8-386E-9845-8B7F-A80F29259990}" type="slidenum">
              <a:rPr lang="it-IT" smtClean="0"/>
              <a:t>35</a:t>
            </a:fld>
            <a:endParaRPr lang="it-IT"/>
          </a:p>
        </p:txBody>
      </p:sp>
    </p:spTree>
    <p:extLst>
      <p:ext uri="{BB962C8B-B14F-4D97-AF65-F5344CB8AC3E}">
        <p14:creationId xmlns:p14="http://schemas.microsoft.com/office/powerpoint/2010/main" val="3914513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it-IT" dirty="0" err="1" smtClean="0"/>
              <a:t>Despite</a:t>
            </a:r>
            <a:r>
              <a:rPr lang="it-IT" dirty="0" smtClean="0"/>
              <a:t> angina </a:t>
            </a:r>
            <a:r>
              <a:rPr lang="it-IT" dirty="0" err="1" smtClean="0"/>
              <a:t>improvement</a:t>
            </a:r>
            <a:r>
              <a:rPr lang="it-IT" dirty="0" smtClean="0"/>
              <a:t> </a:t>
            </a:r>
            <a:r>
              <a:rPr lang="it-IT" dirty="0" err="1" smtClean="0"/>
              <a:t>we</a:t>
            </a:r>
            <a:r>
              <a:rPr lang="it-IT" dirty="0" smtClean="0"/>
              <a:t> </a:t>
            </a:r>
            <a:r>
              <a:rPr lang="it-IT" dirty="0" err="1" smtClean="0"/>
              <a:t>have</a:t>
            </a:r>
            <a:r>
              <a:rPr lang="it-IT" dirty="0" smtClean="0"/>
              <a:t> to </a:t>
            </a:r>
            <a:r>
              <a:rPr lang="it-IT" dirty="0" err="1" smtClean="0"/>
              <a:t>remeber</a:t>
            </a:r>
            <a:r>
              <a:rPr lang="it-IT" baseline="0" dirty="0" smtClean="0"/>
              <a:t> </a:t>
            </a:r>
            <a:r>
              <a:rPr lang="it-IT" baseline="0" dirty="0" err="1" smtClean="0"/>
              <a:t>that</a:t>
            </a:r>
            <a:r>
              <a:rPr lang="it-IT" baseline="0" dirty="0" smtClean="0"/>
              <a:t> </a:t>
            </a:r>
            <a:r>
              <a:rPr lang="it-IT" baseline="0" dirty="0" err="1" smtClean="0"/>
              <a:t>is</a:t>
            </a:r>
            <a:r>
              <a:rPr lang="it-IT" baseline="0" dirty="0" smtClean="0"/>
              <a:t> the </a:t>
            </a:r>
            <a:r>
              <a:rPr lang="it-IT" baseline="0" dirty="0" err="1" smtClean="0"/>
              <a:t>total</a:t>
            </a:r>
            <a:r>
              <a:rPr lang="it-IT" baseline="0" dirty="0" smtClean="0"/>
              <a:t> </a:t>
            </a:r>
            <a:r>
              <a:rPr lang="it-IT" baseline="0" dirty="0" err="1" smtClean="0"/>
              <a:t>ischemic</a:t>
            </a:r>
            <a:r>
              <a:rPr lang="it-IT" baseline="0" dirty="0" smtClean="0"/>
              <a:t> </a:t>
            </a:r>
            <a:r>
              <a:rPr lang="it-IT" baseline="0" dirty="0" err="1" smtClean="0"/>
              <a:t>burden</a:t>
            </a:r>
            <a:r>
              <a:rPr lang="it-IT" baseline="0" dirty="0" smtClean="0"/>
              <a:t> the </a:t>
            </a:r>
            <a:r>
              <a:rPr lang="it-IT" baseline="0" dirty="0" err="1" smtClean="0"/>
              <a:t>main</a:t>
            </a:r>
            <a:r>
              <a:rPr lang="it-IT" baseline="0" dirty="0" smtClean="0"/>
              <a:t> </a:t>
            </a:r>
            <a:r>
              <a:rPr lang="it-IT" baseline="0" dirty="0" err="1" smtClean="0"/>
              <a:t>determinant</a:t>
            </a:r>
            <a:r>
              <a:rPr lang="it-IT" baseline="0" dirty="0" smtClean="0"/>
              <a:t> of </a:t>
            </a:r>
            <a:r>
              <a:rPr lang="it-IT" baseline="0" dirty="0" err="1" smtClean="0"/>
              <a:t>prognosis</a:t>
            </a:r>
            <a:r>
              <a:rPr lang="it-IT" baseline="0" dirty="0" smtClean="0"/>
              <a:t> </a:t>
            </a:r>
            <a:r>
              <a:rPr lang="it-IT" baseline="0" dirty="0" err="1" smtClean="0"/>
              <a:t>irrespective</a:t>
            </a:r>
            <a:r>
              <a:rPr lang="it-IT" baseline="0" dirty="0" smtClean="0"/>
              <a:t> of </a:t>
            </a:r>
            <a:r>
              <a:rPr lang="it-IT" baseline="0" dirty="0" err="1" smtClean="0"/>
              <a:t>symptoms</a:t>
            </a:r>
            <a:r>
              <a:rPr lang="it-IT" baseline="0" dirty="0" smtClean="0"/>
              <a:t>. </a:t>
            </a:r>
            <a:endParaRPr lang="it-IT" dirty="0"/>
          </a:p>
        </p:txBody>
      </p:sp>
      <p:sp>
        <p:nvSpPr>
          <p:cNvPr id="4" name="Segnaposto numero diapositiva 3"/>
          <p:cNvSpPr>
            <a:spLocks noGrp="1"/>
          </p:cNvSpPr>
          <p:nvPr>
            <p:ph type="sldNum" sz="quarter" idx="10"/>
          </p:nvPr>
        </p:nvSpPr>
        <p:spPr/>
        <p:txBody>
          <a:bodyPr/>
          <a:lstStyle/>
          <a:p>
            <a:pPr>
              <a:defRPr/>
            </a:pPr>
            <a:fld id="{1A9AB79A-6290-4466-B31A-5EA0664E46EB}" type="slidenum">
              <a:rPr lang="it-IT" smtClean="0">
                <a:solidFill>
                  <a:srgbClr val="000000"/>
                </a:solidFill>
              </a:rPr>
              <a:pPr>
                <a:defRPr/>
              </a:pPr>
              <a:t>4</a:t>
            </a:fld>
            <a:endParaRPr lang="it-IT">
              <a:solidFill>
                <a:srgbClr val="000000"/>
              </a:solidFill>
            </a:endParaRPr>
          </a:p>
        </p:txBody>
      </p:sp>
    </p:spTree>
    <p:extLst>
      <p:ext uri="{BB962C8B-B14F-4D97-AF65-F5344CB8AC3E}">
        <p14:creationId xmlns:p14="http://schemas.microsoft.com/office/powerpoint/2010/main" val="14274109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4 </a:t>
            </a:r>
            <a:r>
              <a:rPr lang="it-IT" dirty="0" err="1" smtClean="0"/>
              <a:t>recent</a:t>
            </a:r>
            <a:r>
              <a:rPr lang="it-IT" dirty="0" smtClean="0"/>
              <a:t> meta </a:t>
            </a:r>
            <a:r>
              <a:rPr lang="it-IT" dirty="0" err="1" smtClean="0"/>
              <a:t>analyses</a:t>
            </a:r>
            <a:r>
              <a:rPr lang="it-IT" baseline="0" dirty="0" smtClean="0"/>
              <a:t> </a:t>
            </a:r>
            <a:r>
              <a:rPr lang="it-IT" baseline="0" dirty="0" err="1" smtClean="0"/>
              <a:t>reviewed</a:t>
            </a:r>
            <a:r>
              <a:rPr lang="it-IT" baseline="0" dirty="0" smtClean="0"/>
              <a:t> </a:t>
            </a:r>
            <a:r>
              <a:rPr lang="it-IT" baseline="0" dirty="0" err="1" smtClean="0"/>
              <a:t>all</a:t>
            </a:r>
            <a:r>
              <a:rPr lang="it-IT" baseline="0" dirty="0" smtClean="0"/>
              <a:t> trials </a:t>
            </a:r>
            <a:r>
              <a:rPr lang="it-IT" baseline="0" dirty="0" err="1" smtClean="0"/>
              <a:t>including</a:t>
            </a:r>
            <a:r>
              <a:rPr lang="it-IT" baseline="0" dirty="0" smtClean="0"/>
              <a:t> </a:t>
            </a:r>
            <a:r>
              <a:rPr lang="it-IT" baseline="0" dirty="0" err="1" smtClean="0"/>
              <a:t>stable</a:t>
            </a:r>
            <a:r>
              <a:rPr lang="it-IT" baseline="0" dirty="0" smtClean="0"/>
              <a:t> CAD </a:t>
            </a:r>
            <a:r>
              <a:rPr lang="it-IT" baseline="0" dirty="0" err="1" smtClean="0"/>
              <a:t>patients</a:t>
            </a:r>
            <a:r>
              <a:rPr lang="it-IT" baseline="0" dirty="0" smtClean="0"/>
              <a:t> </a:t>
            </a:r>
            <a:r>
              <a:rPr lang="it-IT" baseline="0" dirty="0" err="1" smtClean="0"/>
              <a:t>randomized</a:t>
            </a:r>
            <a:r>
              <a:rPr lang="it-IT" baseline="0" dirty="0" smtClean="0"/>
              <a:t> to OMT vs PCI with the </a:t>
            </a:r>
            <a:r>
              <a:rPr lang="it-IT" baseline="0" dirty="0" err="1" smtClean="0"/>
              <a:t>intent</a:t>
            </a:r>
            <a:r>
              <a:rPr lang="it-IT" baseline="0" dirty="0" smtClean="0"/>
              <a:t> of </a:t>
            </a:r>
            <a:r>
              <a:rPr lang="it-IT" baseline="0" dirty="0" err="1" smtClean="0"/>
              <a:t>determing</a:t>
            </a:r>
            <a:r>
              <a:rPr lang="it-IT" baseline="0" dirty="0" smtClean="0"/>
              <a:t> </a:t>
            </a:r>
            <a:r>
              <a:rPr lang="it-IT" baseline="0" dirty="0" err="1" smtClean="0"/>
              <a:t>wheter</a:t>
            </a:r>
            <a:r>
              <a:rPr lang="it-IT" baseline="0" dirty="0" smtClean="0"/>
              <a:t> PCI </a:t>
            </a:r>
            <a:r>
              <a:rPr lang="it-IT" baseline="0" dirty="0" err="1" smtClean="0"/>
              <a:t>when</a:t>
            </a:r>
            <a:r>
              <a:rPr lang="it-IT" baseline="0" dirty="0" smtClean="0"/>
              <a:t> </a:t>
            </a:r>
            <a:r>
              <a:rPr lang="it-IT" baseline="0" dirty="0" err="1" smtClean="0"/>
              <a:t>added</a:t>
            </a:r>
            <a:r>
              <a:rPr lang="it-IT" baseline="0" dirty="0" smtClean="0"/>
              <a:t> to OMT </a:t>
            </a:r>
            <a:r>
              <a:rPr lang="it-IT" baseline="0" dirty="0" err="1" smtClean="0"/>
              <a:t>reduces</a:t>
            </a:r>
            <a:r>
              <a:rPr lang="it-IT" baseline="0" dirty="0" smtClean="0"/>
              <a:t> the </a:t>
            </a:r>
            <a:r>
              <a:rPr lang="it-IT" baseline="0" dirty="0" err="1" smtClean="0"/>
              <a:t>incidence</a:t>
            </a:r>
            <a:r>
              <a:rPr lang="it-IT" baseline="0" dirty="0" smtClean="0"/>
              <a:t> of hard </a:t>
            </a:r>
            <a:r>
              <a:rPr lang="it-IT" baseline="0" dirty="0" err="1" smtClean="0"/>
              <a:t>events</a:t>
            </a:r>
            <a:r>
              <a:rPr lang="it-IT" baseline="0" dirty="0" smtClean="0"/>
              <a:t>. </a:t>
            </a:r>
          </a:p>
          <a:p>
            <a:r>
              <a:rPr lang="it-IT" baseline="0" dirty="0" smtClean="0"/>
              <a:t>The </a:t>
            </a:r>
            <a:r>
              <a:rPr lang="it-IT" baseline="0" dirty="0" err="1" smtClean="0"/>
              <a:t>conclusion</a:t>
            </a:r>
            <a:r>
              <a:rPr lang="it-IT" baseline="0" dirty="0" smtClean="0"/>
              <a:t> of </a:t>
            </a:r>
            <a:r>
              <a:rPr lang="it-IT" baseline="0" dirty="0" err="1" smtClean="0"/>
              <a:t>all</a:t>
            </a:r>
            <a:r>
              <a:rPr lang="it-IT" baseline="0" dirty="0" smtClean="0"/>
              <a:t> </a:t>
            </a:r>
            <a:r>
              <a:rPr lang="it-IT" baseline="0" dirty="0" err="1" smtClean="0"/>
              <a:t>papers</a:t>
            </a:r>
            <a:r>
              <a:rPr lang="it-IT" baseline="0" dirty="0" smtClean="0"/>
              <a:t> </a:t>
            </a:r>
            <a:r>
              <a:rPr lang="it-IT" baseline="0" dirty="0" err="1" smtClean="0"/>
              <a:t>was</a:t>
            </a:r>
            <a:r>
              <a:rPr lang="it-IT" baseline="0" dirty="0" smtClean="0"/>
              <a:t> </a:t>
            </a:r>
            <a:r>
              <a:rPr lang="it-IT" baseline="0" dirty="0" err="1" smtClean="0"/>
              <a:t>that</a:t>
            </a:r>
            <a:r>
              <a:rPr lang="it-IT" baseline="0" dirty="0" smtClean="0"/>
              <a:t> in </a:t>
            </a:r>
            <a:r>
              <a:rPr lang="it-IT" baseline="0" dirty="0" err="1" smtClean="0"/>
              <a:t>this</a:t>
            </a:r>
            <a:r>
              <a:rPr lang="it-IT" baseline="0" dirty="0" smtClean="0"/>
              <a:t> </a:t>
            </a:r>
            <a:r>
              <a:rPr lang="it-IT" baseline="0" dirty="0" err="1" smtClean="0"/>
              <a:t>setting</a:t>
            </a:r>
            <a:r>
              <a:rPr lang="it-IT" baseline="0" dirty="0" smtClean="0"/>
              <a:t> of </a:t>
            </a:r>
            <a:r>
              <a:rPr lang="it-IT" baseline="0" dirty="0" err="1" smtClean="0"/>
              <a:t>patients</a:t>
            </a:r>
            <a:r>
              <a:rPr lang="it-IT" baseline="0" dirty="0" smtClean="0"/>
              <a:t> </a:t>
            </a:r>
            <a:r>
              <a:rPr lang="it-IT" baseline="0" dirty="0" err="1" smtClean="0"/>
              <a:t>there</a:t>
            </a:r>
            <a:r>
              <a:rPr lang="it-IT" baseline="0" dirty="0" smtClean="0"/>
              <a:t> </a:t>
            </a:r>
            <a:r>
              <a:rPr lang="it-IT" baseline="0" dirty="0" err="1" smtClean="0"/>
              <a:t>is</a:t>
            </a:r>
            <a:r>
              <a:rPr lang="it-IT" baseline="0" dirty="0" smtClean="0"/>
              <a:t> no </a:t>
            </a:r>
            <a:r>
              <a:rPr lang="it-IT" baseline="0" dirty="0" err="1" smtClean="0"/>
              <a:t>difference</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pPr>
              <a:defRPr/>
            </a:pPr>
            <a:fld id="{1A9AB79A-6290-4466-B31A-5EA0664E46EB}" type="slidenum">
              <a:rPr lang="it-IT" smtClean="0">
                <a:solidFill>
                  <a:srgbClr val="000000"/>
                </a:solidFill>
              </a:rPr>
              <a:pPr>
                <a:defRPr/>
              </a:pPr>
              <a:t>6</a:t>
            </a:fld>
            <a:endParaRPr lang="it-IT">
              <a:solidFill>
                <a:srgbClr val="000000"/>
              </a:solidFill>
            </a:endParaRPr>
          </a:p>
        </p:txBody>
      </p:sp>
    </p:spTree>
    <p:extLst>
      <p:ext uri="{BB962C8B-B14F-4D97-AF65-F5344CB8AC3E}">
        <p14:creationId xmlns:p14="http://schemas.microsoft.com/office/powerpoint/2010/main" val="11009128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In the OMT </a:t>
            </a:r>
            <a:r>
              <a:rPr lang="it-IT" dirty="0" err="1" smtClean="0"/>
              <a:t>arm</a:t>
            </a:r>
            <a:r>
              <a:rPr lang="it-IT" dirty="0" smtClean="0"/>
              <a:t> of the CURAGE trial, 16% of the </a:t>
            </a:r>
            <a:r>
              <a:rPr lang="it-IT" dirty="0" err="1" smtClean="0"/>
              <a:t>patients</a:t>
            </a:r>
            <a:r>
              <a:rPr lang="it-IT" dirty="0" smtClean="0"/>
              <a:t> </a:t>
            </a:r>
            <a:r>
              <a:rPr lang="it-IT" dirty="0" err="1" smtClean="0"/>
              <a:t>underwent</a:t>
            </a:r>
            <a:r>
              <a:rPr lang="it-IT" baseline="0" dirty="0" smtClean="0"/>
              <a:t> PCI </a:t>
            </a:r>
            <a:r>
              <a:rPr lang="it-IT" baseline="0" dirty="0" err="1" smtClean="0"/>
              <a:t>within</a:t>
            </a:r>
            <a:r>
              <a:rPr lang="it-IT" baseline="0" dirty="0" smtClean="0"/>
              <a:t> 1 </a:t>
            </a:r>
            <a:r>
              <a:rPr lang="it-IT" baseline="0" dirty="0" err="1" smtClean="0"/>
              <a:t>year</a:t>
            </a:r>
            <a:r>
              <a:rPr lang="it-IT" baseline="0" dirty="0" smtClean="0"/>
              <a:t> </a:t>
            </a:r>
            <a:r>
              <a:rPr lang="it-IT" baseline="0" dirty="0" err="1" smtClean="0"/>
              <a:t>after</a:t>
            </a:r>
            <a:r>
              <a:rPr lang="it-IT" baseline="0" dirty="0" smtClean="0"/>
              <a:t> </a:t>
            </a:r>
            <a:r>
              <a:rPr lang="it-IT" baseline="0" dirty="0" err="1" smtClean="0"/>
              <a:t>randomization</a:t>
            </a:r>
            <a:r>
              <a:rPr lang="it-IT" baseline="0" dirty="0" smtClean="0"/>
              <a:t>. In a multivariate model, angina status and Healthcare </a:t>
            </a:r>
            <a:r>
              <a:rPr lang="it-IT" baseline="0" dirty="0" err="1" smtClean="0"/>
              <a:t>system</a:t>
            </a:r>
            <a:r>
              <a:rPr lang="it-IT" baseline="0" dirty="0" smtClean="0"/>
              <a:t> </a:t>
            </a:r>
            <a:r>
              <a:rPr lang="it-IT" baseline="0" dirty="0" err="1" smtClean="0"/>
              <a:t>were</a:t>
            </a:r>
            <a:r>
              <a:rPr lang="it-IT" baseline="0" dirty="0" smtClean="0"/>
              <a:t> </a:t>
            </a:r>
            <a:r>
              <a:rPr lang="it-IT" baseline="0" dirty="0" err="1" smtClean="0"/>
              <a:t>identified</a:t>
            </a:r>
            <a:r>
              <a:rPr lang="it-IT" baseline="0" dirty="0" smtClean="0"/>
              <a:t> </a:t>
            </a:r>
            <a:r>
              <a:rPr lang="it-IT" baseline="0" dirty="0" err="1" smtClean="0"/>
              <a:t>as</a:t>
            </a:r>
            <a:r>
              <a:rPr lang="it-IT" baseline="0" dirty="0" smtClean="0"/>
              <a:t> the </a:t>
            </a:r>
            <a:r>
              <a:rPr lang="it-IT" baseline="0" dirty="0" err="1" smtClean="0"/>
              <a:t>predictors</a:t>
            </a:r>
            <a:r>
              <a:rPr lang="it-IT" baseline="0" dirty="0" smtClean="0"/>
              <a:t> of </a:t>
            </a:r>
            <a:r>
              <a:rPr lang="it-IT" baseline="0" dirty="0" err="1" smtClean="0"/>
              <a:t>early</a:t>
            </a:r>
            <a:r>
              <a:rPr lang="it-IT" baseline="0" dirty="0" smtClean="0"/>
              <a:t> </a:t>
            </a:r>
            <a:r>
              <a:rPr lang="it-IT" baseline="0" dirty="0" err="1" smtClean="0"/>
              <a:t>revascularization</a:t>
            </a:r>
            <a:r>
              <a:rPr lang="it-IT" baseline="0" dirty="0" smtClean="0"/>
              <a:t>. </a:t>
            </a:r>
          </a:p>
          <a:p>
            <a:r>
              <a:rPr lang="it-IT" baseline="0" dirty="0" smtClean="0"/>
              <a:t>A </a:t>
            </a:r>
            <a:r>
              <a:rPr lang="it-IT" baseline="0" dirty="0" err="1" smtClean="0"/>
              <a:t>comparrison</a:t>
            </a:r>
            <a:r>
              <a:rPr lang="it-IT" baseline="0" dirty="0" smtClean="0"/>
              <a:t> of </a:t>
            </a:r>
            <a:r>
              <a:rPr lang="it-IT" baseline="0" dirty="0" err="1" smtClean="0"/>
              <a:t>these</a:t>
            </a:r>
            <a:r>
              <a:rPr lang="it-IT" baseline="0" dirty="0" smtClean="0"/>
              <a:t> </a:t>
            </a:r>
            <a:r>
              <a:rPr lang="it-IT" baseline="0" dirty="0" err="1" smtClean="0"/>
              <a:t>patients</a:t>
            </a:r>
            <a:r>
              <a:rPr lang="it-IT" baseline="0" dirty="0" smtClean="0"/>
              <a:t> with </a:t>
            </a:r>
            <a:r>
              <a:rPr lang="it-IT" baseline="0" dirty="0" err="1" smtClean="0"/>
              <a:t>mathced</a:t>
            </a:r>
            <a:r>
              <a:rPr lang="it-IT" baseline="0" dirty="0" smtClean="0"/>
              <a:t> </a:t>
            </a:r>
            <a:r>
              <a:rPr lang="it-IT" baseline="0" dirty="0" err="1" smtClean="0"/>
              <a:t>upfront</a:t>
            </a:r>
            <a:r>
              <a:rPr lang="it-IT" baseline="0" dirty="0" smtClean="0"/>
              <a:t>-PCI of the trial </a:t>
            </a:r>
            <a:r>
              <a:rPr lang="it-IT" baseline="0" dirty="0" err="1" smtClean="0"/>
              <a:t>showed</a:t>
            </a:r>
            <a:r>
              <a:rPr lang="it-IT" baseline="0" dirty="0" smtClean="0"/>
              <a:t> </a:t>
            </a:r>
            <a:r>
              <a:rPr lang="it-IT" baseline="0" dirty="0" err="1" smtClean="0"/>
              <a:t>significant</a:t>
            </a:r>
            <a:r>
              <a:rPr lang="it-IT" baseline="0" dirty="0" smtClean="0"/>
              <a:t> </a:t>
            </a:r>
            <a:r>
              <a:rPr lang="it-IT" baseline="0" dirty="0" err="1" smtClean="0"/>
              <a:t>difference</a:t>
            </a:r>
            <a:r>
              <a:rPr lang="it-IT" baseline="0" dirty="0" smtClean="0"/>
              <a:t> in angina and in </a:t>
            </a:r>
            <a:r>
              <a:rPr lang="it-IT" baseline="0" dirty="0" err="1" smtClean="0"/>
              <a:t>medical</a:t>
            </a:r>
            <a:r>
              <a:rPr lang="it-IT" baseline="0" dirty="0" smtClean="0"/>
              <a:t> </a:t>
            </a:r>
            <a:r>
              <a:rPr lang="it-IT" baseline="0" dirty="0" err="1" smtClean="0"/>
              <a:t>therapy</a:t>
            </a:r>
            <a:r>
              <a:rPr lang="it-IT" baseline="0" dirty="0" smtClean="0"/>
              <a:t>. </a:t>
            </a:r>
            <a:r>
              <a:rPr lang="it-IT" baseline="0" dirty="0" err="1" smtClean="0"/>
              <a:t>Interestengly</a:t>
            </a:r>
            <a:r>
              <a:rPr lang="it-IT" baseline="0" dirty="0" smtClean="0"/>
              <a:t> </a:t>
            </a:r>
            <a:r>
              <a:rPr lang="it-IT" baseline="0" dirty="0" err="1" smtClean="0"/>
              <a:t>there</a:t>
            </a:r>
            <a:r>
              <a:rPr lang="it-IT" baseline="0" dirty="0" smtClean="0"/>
              <a:t> </a:t>
            </a:r>
            <a:r>
              <a:rPr lang="it-IT" baseline="0" dirty="0" err="1" smtClean="0"/>
              <a:t>was</a:t>
            </a:r>
            <a:r>
              <a:rPr lang="it-IT" baseline="0" dirty="0" smtClean="0"/>
              <a:t> no </a:t>
            </a:r>
            <a:r>
              <a:rPr lang="it-IT" baseline="0" dirty="0" err="1" smtClean="0"/>
              <a:t>significant</a:t>
            </a:r>
            <a:r>
              <a:rPr lang="it-IT" baseline="0" dirty="0" smtClean="0"/>
              <a:t> </a:t>
            </a:r>
            <a:r>
              <a:rPr lang="it-IT" baseline="0" dirty="0" err="1" smtClean="0"/>
              <a:t>dirrerence</a:t>
            </a:r>
            <a:r>
              <a:rPr lang="it-IT" baseline="0" dirty="0" smtClean="0"/>
              <a:t> </a:t>
            </a:r>
            <a:r>
              <a:rPr lang="it-IT" baseline="0" dirty="0" err="1" smtClean="0"/>
              <a:t>between</a:t>
            </a:r>
            <a:r>
              <a:rPr lang="it-IT" baseline="0" dirty="0" smtClean="0"/>
              <a:t> crossover </a:t>
            </a:r>
            <a:r>
              <a:rPr lang="it-IT" baseline="0" dirty="0" err="1" smtClean="0"/>
              <a:t>patients</a:t>
            </a:r>
            <a:r>
              <a:rPr lang="it-IT" baseline="0" dirty="0" smtClean="0"/>
              <a:t> and up-front PCI for </a:t>
            </a:r>
            <a:r>
              <a:rPr lang="it-IT" baseline="0" dirty="0" err="1" smtClean="0"/>
              <a:t>death</a:t>
            </a:r>
            <a:r>
              <a:rPr lang="it-IT" baseline="0" dirty="0" smtClean="0"/>
              <a:t> and non </a:t>
            </a:r>
            <a:r>
              <a:rPr lang="it-IT" baseline="0" dirty="0" err="1" smtClean="0"/>
              <a:t>fatal</a:t>
            </a:r>
            <a:r>
              <a:rPr lang="it-IT" baseline="0" dirty="0" smtClean="0"/>
              <a:t>-MI; </a:t>
            </a:r>
            <a:r>
              <a:rPr lang="it-IT" baseline="0" dirty="0" err="1" smtClean="0"/>
              <a:t>even</a:t>
            </a:r>
            <a:r>
              <a:rPr lang="it-IT" baseline="0" dirty="0" smtClean="0"/>
              <a:t> </a:t>
            </a:r>
            <a:r>
              <a:rPr lang="it-IT" baseline="0" dirty="0" err="1" smtClean="0"/>
              <a:t>if</a:t>
            </a:r>
            <a:r>
              <a:rPr lang="it-IT" baseline="0" dirty="0" smtClean="0"/>
              <a:t> </a:t>
            </a:r>
            <a:r>
              <a:rPr lang="it-IT" baseline="0" dirty="0" err="1" smtClean="0"/>
              <a:t>p-value</a:t>
            </a:r>
            <a:r>
              <a:rPr lang="it-IT" baseline="0" dirty="0" smtClean="0"/>
              <a:t> of UA </a:t>
            </a:r>
            <a:r>
              <a:rPr lang="it-IT" baseline="0" dirty="0" err="1" smtClean="0"/>
              <a:t>was</a:t>
            </a:r>
            <a:r>
              <a:rPr lang="it-IT" baseline="0" dirty="0" smtClean="0"/>
              <a:t> 0.04, </a:t>
            </a:r>
            <a:r>
              <a:rPr lang="it-IT" baseline="0" dirty="0" err="1" smtClean="0"/>
              <a:t>it</a:t>
            </a:r>
            <a:r>
              <a:rPr lang="it-IT" baseline="0" dirty="0" smtClean="0"/>
              <a:t> </a:t>
            </a:r>
            <a:r>
              <a:rPr lang="it-IT" baseline="0" dirty="0" err="1" smtClean="0"/>
              <a:t>was</a:t>
            </a:r>
            <a:r>
              <a:rPr lang="it-IT" baseline="0" dirty="0" smtClean="0"/>
              <a:t> </a:t>
            </a:r>
            <a:r>
              <a:rPr lang="it-IT" baseline="0" dirty="0" err="1" smtClean="0"/>
              <a:t>not</a:t>
            </a:r>
            <a:r>
              <a:rPr lang="it-IT" baseline="0" dirty="0" smtClean="0"/>
              <a:t> </a:t>
            </a:r>
            <a:r>
              <a:rPr lang="it-IT" baseline="0" dirty="0" err="1" smtClean="0"/>
              <a:t>lower</a:t>
            </a:r>
            <a:r>
              <a:rPr lang="it-IT" baseline="0" dirty="0" smtClean="0"/>
              <a:t> the </a:t>
            </a:r>
            <a:r>
              <a:rPr lang="it-IT" baseline="0" dirty="0" err="1" smtClean="0"/>
              <a:t>predifined</a:t>
            </a:r>
            <a:r>
              <a:rPr lang="it-IT" baseline="0" dirty="0" smtClean="0"/>
              <a:t> </a:t>
            </a:r>
            <a:r>
              <a:rPr lang="it-IT" baseline="0" dirty="0" err="1" smtClean="0"/>
              <a:t>thersold</a:t>
            </a:r>
            <a:r>
              <a:rPr lang="it-IT" baseline="0" dirty="0" smtClean="0"/>
              <a:t> of 0.01</a:t>
            </a:r>
            <a:endParaRPr lang="it-IT" dirty="0"/>
          </a:p>
        </p:txBody>
      </p:sp>
      <p:sp>
        <p:nvSpPr>
          <p:cNvPr id="4" name="Segnaposto numero diapositiva 3"/>
          <p:cNvSpPr>
            <a:spLocks noGrp="1"/>
          </p:cNvSpPr>
          <p:nvPr>
            <p:ph type="sldNum" sz="quarter" idx="10"/>
          </p:nvPr>
        </p:nvSpPr>
        <p:spPr/>
        <p:txBody>
          <a:bodyPr/>
          <a:lstStyle/>
          <a:p>
            <a:pPr>
              <a:defRPr/>
            </a:pPr>
            <a:fld id="{1A9AB79A-6290-4466-B31A-5EA0664E46EB}" type="slidenum">
              <a:rPr lang="it-IT" smtClean="0">
                <a:solidFill>
                  <a:srgbClr val="000000"/>
                </a:solidFill>
              </a:rPr>
              <a:pPr>
                <a:defRPr/>
              </a:pPr>
              <a:t>7</a:t>
            </a:fld>
            <a:endParaRPr lang="it-IT">
              <a:solidFill>
                <a:srgbClr val="000000"/>
              </a:solidFill>
            </a:endParaRPr>
          </a:p>
        </p:txBody>
      </p:sp>
    </p:spTree>
    <p:extLst>
      <p:ext uri="{BB962C8B-B14F-4D97-AF65-F5344CB8AC3E}">
        <p14:creationId xmlns:p14="http://schemas.microsoft.com/office/powerpoint/2010/main" val="19006911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Le LLGG NICE del 2012 mettono al</a:t>
            </a:r>
            <a:r>
              <a:rPr lang="it-IT" baseline="0" dirty="0" smtClean="0"/>
              <a:t> primo posto il cambiamento di stili di vita errati (fumo, sovrappeso, sedentarietà) e il controllo del profilo lipidico</a:t>
            </a:r>
            <a:endParaRPr lang="it-IT" dirty="0"/>
          </a:p>
        </p:txBody>
      </p:sp>
      <p:sp>
        <p:nvSpPr>
          <p:cNvPr id="4" name="Segnaposto numero diapositiva 3"/>
          <p:cNvSpPr>
            <a:spLocks noGrp="1"/>
          </p:cNvSpPr>
          <p:nvPr>
            <p:ph type="sldNum" sz="quarter" idx="10"/>
          </p:nvPr>
        </p:nvSpPr>
        <p:spPr/>
        <p:txBody>
          <a:bodyPr/>
          <a:lstStyle/>
          <a:p>
            <a:fld id="{B69C6E69-3FFF-416B-A700-944AC73643A2}" type="slidenum">
              <a:rPr lang="it-IT" smtClean="0"/>
              <a:pPr/>
              <a:t>10</a:t>
            </a:fld>
            <a:endParaRPr lang="it-IT"/>
          </a:p>
        </p:txBody>
      </p:sp>
    </p:spTree>
    <p:extLst>
      <p:ext uri="{BB962C8B-B14F-4D97-AF65-F5344CB8AC3E}">
        <p14:creationId xmlns:p14="http://schemas.microsoft.com/office/powerpoint/2010/main" val="8372910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Per controllare i sintomi (o</a:t>
            </a:r>
            <a:r>
              <a:rPr lang="it-IT" baseline="0" dirty="0" smtClean="0"/>
              <a:t> gli equivalenti) le LLGG raccomandano al primo posto betabloccanti o calcioantagonisti con effetto </a:t>
            </a:r>
            <a:r>
              <a:rPr lang="it-IT" baseline="0" dirty="0" err="1" smtClean="0"/>
              <a:t>bradicardizzante</a:t>
            </a:r>
            <a:r>
              <a:rPr lang="it-IT" baseline="0" dirty="0" smtClean="0"/>
              <a:t>, o calcioantagonisti </a:t>
            </a:r>
            <a:r>
              <a:rPr lang="it-IT" baseline="0" dirty="0" err="1" smtClean="0"/>
              <a:t>diidropiridinici</a:t>
            </a:r>
            <a:r>
              <a:rPr lang="it-IT" baseline="0" dirty="0" smtClean="0"/>
              <a:t> se in presenza di bradicardia o intolleranza ai farmaci soprariportati</a:t>
            </a:r>
            <a:endParaRPr lang="it-IT" dirty="0"/>
          </a:p>
        </p:txBody>
      </p:sp>
      <p:sp>
        <p:nvSpPr>
          <p:cNvPr id="4" name="Segnaposto numero diapositiva 3"/>
          <p:cNvSpPr>
            <a:spLocks noGrp="1"/>
          </p:cNvSpPr>
          <p:nvPr>
            <p:ph type="sldNum" sz="quarter" idx="10"/>
          </p:nvPr>
        </p:nvSpPr>
        <p:spPr/>
        <p:txBody>
          <a:bodyPr/>
          <a:lstStyle/>
          <a:p>
            <a:fld id="{B69C6E69-3FFF-416B-A700-944AC73643A2}" type="slidenum">
              <a:rPr lang="it-IT" smtClean="0"/>
              <a:pPr/>
              <a:t>11</a:t>
            </a:fld>
            <a:endParaRPr lang="it-IT"/>
          </a:p>
        </p:txBody>
      </p:sp>
    </p:spTree>
    <p:extLst>
      <p:ext uri="{BB962C8B-B14F-4D97-AF65-F5344CB8AC3E}">
        <p14:creationId xmlns:p14="http://schemas.microsoft.com/office/powerpoint/2010/main" val="16086138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668A8319-86D1-6B44-ADC4-4B3FB0D380E3}" type="slidenum">
              <a:rPr lang="it-IT" smtClean="0"/>
              <a:t>12</a:t>
            </a:fld>
            <a:endParaRPr lang="it-IT"/>
          </a:p>
        </p:txBody>
      </p:sp>
    </p:spTree>
    <p:extLst>
      <p:ext uri="{BB962C8B-B14F-4D97-AF65-F5344CB8AC3E}">
        <p14:creationId xmlns:p14="http://schemas.microsoft.com/office/powerpoint/2010/main" val="461826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11 mila pazienti con CAD</a:t>
            </a:r>
            <a:r>
              <a:rPr lang="it-IT" baseline="0" dirty="0" smtClean="0"/>
              <a:t> e disfunzione del </a:t>
            </a:r>
            <a:r>
              <a:rPr lang="it-IT" baseline="0" dirty="0" err="1" smtClean="0"/>
              <a:t>VSx</a:t>
            </a:r>
            <a:r>
              <a:rPr lang="it-IT" baseline="0" dirty="0" smtClean="0"/>
              <a:t> (EF &lt; 40%)</a:t>
            </a:r>
            <a:endParaRPr lang="it-IT" dirty="0"/>
          </a:p>
        </p:txBody>
      </p:sp>
      <p:sp>
        <p:nvSpPr>
          <p:cNvPr id="4" name="Segnaposto numero diapositiva 3"/>
          <p:cNvSpPr>
            <a:spLocks noGrp="1"/>
          </p:cNvSpPr>
          <p:nvPr>
            <p:ph type="sldNum" sz="quarter" idx="10"/>
          </p:nvPr>
        </p:nvSpPr>
        <p:spPr/>
        <p:txBody>
          <a:bodyPr/>
          <a:lstStyle/>
          <a:p>
            <a:fld id="{668A8319-86D1-6B44-ADC4-4B3FB0D380E3}" type="slidenum">
              <a:rPr lang="it-IT" smtClean="0"/>
              <a:t>14</a:t>
            </a:fld>
            <a:endParaRPr lang="it-IT"/>
          </a:p>
        </p:txBody>
      </p:sp>
    </p:spTree>
    <p:extLst>
      <p:ext uri="{BB962C8B-B14F-4D97-AF65-F5344CB8AC3E}">
        <p14:creationId xmlns:p14="http://schemas.microsoft.com/office/powerpoint/2010/main" val="2299399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stile</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32164352-2CCF-1A4C-A2E3-53331F8FD687}" type="datetime1">
              <a:rPr lang="it-IT" smtClean="0"/>
              <a:t>20/03/18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5A14178-8DE2-7F4D-BB1A-8E5D5F85ED90}" type="slidenum">
              <a:rPr lang="it-IT" smtClean="0"/>
              <a:t>‹n.›</a:t>
            </a:fld>
            <a:endParaRPr lang="it-IT"/>
          </a:p>
        </p:txBody>
      </p:sp>
    </p:spTree>
    <p:extLst>
      <p:ext uri="{BB962C8B-B14F-4D97-AF65-F5344CB8AC3E}">
        <p14:creationId xmlns:p14="http://schemas.microsoft.com/office/powerpoint/2010/main" val="5385007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F609C4B5-5777-4645-B127-39C2467D9DA8}" type="datetime1">
              <a:rPr lang="it-IT" smtClean="0"/>
              <a:t>20/03/18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5A14178-8DE2-7F4D-BB1A-8E5D5F85ED90}" type="slidenum">
              <a:rPr lang="it-IT" smtClean="0"/>
              <a:t>‹n.›</a:t>
            </a:fld>
            <a:endParaRPr lang="it-IT"/>
          </a:p>
        </p:txBody>
      </p:sp>
    </p:spTree>
    <p:extLst>
      <p:ext uri="{BB962C8B-B14F-4D97-AF65-F5344CB8AC3E}">
        <p14:creationId xmlns:p14="http://schemas.microsoft.com/office/powerpoint/2010/main" val="109299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6BE7975-3326-B742-B80F-0F4400E04886}" type="datetime1">
              <a:rPr lang="it-IT" smtClean="0"/>
              <a:t>20/03/18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5A14178-8DE2-7F4D-BB1A-8E5D5F85ED90}" type="slidenum">
              <a:rPr lang="it-IT" smtClean="0"/>
              <a:t>‹n.›</a:t>
            </a:fld>
            <a:endParaRPr lang="it-IT"/>
          </a:p>
        </p:txBody>
      </p:sp>
    </p:spTree>
    <p:extLst>
      <p:ext uri="{BB962C8B-B14F-4D97-AF65-F5344CB8AC3E}">
        <p14:creationId xmlns:p14="http://schemas.microsoft.com/office/powerpoint/2010/main" val="35578210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stile</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32164352-2CCF-1A4C-A2E3-53331F8FD687}" type="datetime1">
              <a:rPr lang="it-IT" smtClean="0">
                <a:solidFill>
                  <a:prstClr val="black">
                    <a:tint val="75000"/>
                  </a:prstClr>
                </a:solidFill>
              </a:rPr>
              <a:pPr/>
              <a:t>20/03/18</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85A14178-8DE2-7F4D-BB1A-8E5D5F85ED90}"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2902527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9759F321-F38A-B442-80A2-EDFCCC704B62}" type="datetime1">
              <a:rPr lang="it-IT" smtClean="0">
                <a:solidFill>
                  <a:prstClr val="black">
                    <a:tint val="75000"/>
                  </a:prstClr>
                </a:solidFill>
              </a:rPr>
              <a:pPr/>
              <a:t>20/03/18</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85A14178-8DE2-7F4D-BB1A-8E5D5F85ED90}"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7646127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Segnaposto data 3"/>
          <p:cNvSpPr>
            <a:spLocks noGrp="1"/>
          </p:cNvSpPr>
          <p:nvPr>
            <p:ph type="dt" sz="half" idx="10"/>
          </p:nvPr>
        </p:nvSpPr>
        <p:spPr/>
        <p:txBody>
          <a:bodyPr/>
          <a:lstStyle/>
          <a:p>
            <a:fld id="{FC12ACF9-32EF-2248-BDAC-BCBD425560D1}" type="datetime1">
              <a:rPr lang="it-IT" smtClean="0">
                <a:solidFill>
                  <a:prstClr val="black">
                    <a:tint val="75000"/>
                  </a:prstClr>
                </a:solidFill>
              </a:rPr>
              <a:pPr/>
              <a:t>20/03/18</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85A14178-8DE2-7F4D-BB1A-8E5D5F85ED90}"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5865344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B728BF32-2952-F741-9F17-6E4CB466026A}" type="datetime1">
              <a:rPr lang="it-IT" smtClean="0">
                <a:solidFill>
                  <a:prstClr val="black">
                    <a:tint val="75000"/>
                  </a:prstClr>
                </a:solidFill>
              </a:rPr>
              <a:pPr/>
              <a:t>20/03/18</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85A14178-8DE2-7F4D-BB1A-8E5D5F85ED90}"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175296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A1C56792-8303-8E4B-ACE5-7BD17938A432}" type="datetime1">
              <a:rPr lang="it-IT" smtClean="0">
                <a:solidFill>
                  <a:prstClr val="black">
                    <a:tint val="75000"/>
                  </a:prstClr>
                </a:solidFill>
              </a:rPr>
              <a:pPr/>
              <a:t>20/03/18</a:t>
            </a:fld>
            <a:endParaRPr lang="it-IT">
              <a:solidFill>
                <a:prstClr val="black">
                  <a:tint val="75000"/>
                </a:prstClr>
              </a:solidFill>
            </a:endParaRPr>
          </a:p>
        </p:txBody>
      </p:sp>
      <p:sp>
        <p:nvSpPr>
          <p:cNvPr id="8" name="Segnaposto piè di pagina 7"/>
          <p:cNvSpPr>
            <a:spLocks noGrp="1"/>
          </p:cNvSpPr>
          <p:nvPr>
            <p:ph type="ftr" sz="quarter" idx="11"/>
          </p:nvPr>
        </p:nvSpPr>
        <p:spPr/>
        <p:txBody>
          <a:bodyPr/>
          <a:lstStyle/>
          <a:p>
            <a:endParaRPr lang="it-IT">
              <a:solidFill>
                <a:prstClr val="black">
                  <a:tint val="75000"/>
                </a:prstClr>
              </a:solidFill>
            </a:endParaRPr>
          </a:p>
        </p:txBody>
      </p:sp>
      <p:sp>
        <p:nvSpPr>
          <p:cNvPr id="9" name="Segnaposto numero diapositiva 8"/>
          <p:cNvSpPr>
            <a:spLocks noGrp="1"/>
          </p:cNvSpPr>
          <p:nvPr>
            <p:ph type="sldNum" sz="quarter" idx="12"/>
          </p:nvPr>
        </p:nvSpPr>
        <p:spPr/>
        <p:txBody>
          <a:bodyPr/>
          <a:lstStyle/>
          <a:p>
            <a:fld id="{85A14178-8DE2-7F4D-BB1A-8E5D5F85ED90}"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6549863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data 2"/>
          <p:cNvSpPr>
            <a:spLocks noGrp="1"/>
          </p:cNvSpPr>
          <p:nvPr>
            <p:ph type="dt" sz="half" idx="10"/>
          </p:nvPr>
        </p:nvSpPr>
        <p:spPr/>
        <p:txBody>
          <a:bodyPr/>
          <a:lstStyle/>
          <a:p>
            <a:fld id="{75A318EF-EF9F-414A-90FC-18901FFEFF1F}" type="datetime1">
              <a:rPr lang="it-IT" smtClean="0">
                <a:solidFill>
                  <a:prstClr val="black">
                    <a:tint val="75000"/>
                  </a:prstClr>
                </a:solidFill>
              </a:rPr>
              <a:pPr/>
              <a:t>20/03/18</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85A14178-8DE2-7F4D-BB1A-8E5D5F85ED90}"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920900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614EC594-80C3-B343-8DE5-9FC73DD2D35F}" type="datetime1">
              <a:rPr lang="it-IT" smtClean="0">
                <a:solidFill>
                  <a:prstClr val="black">
                    <a:tint val="75000"/>
                  </a:prstClr>
                </a:solidFill>
              </a:rPr>
              <a:pPr/>
              <a:t>20/03/18</a:t>
            </a:fld>
            <a:endParaRPr lang="it-IT">
              <a:solidFill>
                <a:prstClr val="black">
                  <a:tint val="75000"/>
                </a:prstClr>
              </a:solidFill>
            </a:endParaRPr>
          </a:p>
        </p:txBody>
      </p:sp>
      <p:sp>
        <p:nvSpPr>
          <p:cNvPr id="3" name="Segnaposto piè di pagina 2"/>
          <p:cNvSpPr>
            <a:spLocks noGrp="1"/>
          </p:cNvSpPr>
          <p:nvPr>
            <p:ph type="ftr" sz="quarter" idx="11"/>
          </p:nvPr>
        </p:nvSpPr>
        <p:spPr/>
        <p:txBody>
          <a:bodyPr/>
          <a:lstStyle/>
          <a:p>
            <a:endParaRPr lang="it-IT">
              <a:solidFill>
                <a:prstClr val="black">
                  <a:tint val="75000"/>
                </a:prstClr>
              </a:solidFill>
            </a:endParaRPr>
          </a:p>
        </p:txBody>
      </p:sp>
      <p:sp>
        <p:nvSpPr>
          <p:cNvPr id="4" name="Segnaposto numero diapositiva 3"/>
          <p:cNvSpPr>
            <a:spLocks noGrp="1"/>
          </p:cNvSpPr>
          <p:nvPr>
            <p:ph type="sldNum" sz="quarter" idx="12"/>
          </p:nvPr>
        </p:nvSpPr>
        <p:spPr/>
        <p:txBody>
          <a:bodyPr/>
          <a:lstStyle/>
          <a:p>
            <a:fld id="{85A14178-8DE2-7F4D-BB1A-8E5D5F85ED90}"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3748489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B2B44339-5B63-7E47-89A2-FD11FE03CEF7}" type="datetime1">
              <a:rPr lang="it-IT" smtClean="0">
                <a:solidFill>
                  <a:prstClr val="black">
                    <a:tint val="75000"/>
                  </a:prstClr>
                </a:solidFill>
              </a:rPr>
              <a:pPr/>
              <a:t>20/03/18</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85A14178-8DE2-7F4D-BB1A-8E5D5F85ED90}"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492487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9759F321-F38A-B442-80A2-EDFCCC704B62}" type="datetime1">
              <a:rPr lang="it-IT" smtClean="0"/>
              <a:t>20/03/18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5A14178-8DE2-7F4D-BB1A-8E5D5F85ED90}" type="slidenum">
              <a:rPr lang="it-IT" smtClean="0"/>
              <a:t>‹n.›</a:t>
            </a:fld>
            <a:endParaRPr lang="it-IT"/>
          </a:p>
        </p:txBody>
      </p:sp>
    </p:spTree>
    <p:extLst>
      <p:ext uri="{BB962C8B-B14F-4D97-AF65-F5344CB8AC3E}">
        <p14:creationId xmlns:p14="http://schemas.microsoft.com/office/powerpoint/2010/main" val="5771181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4DBE6EA4-32A8-824B-94A4-705BFA542030}" type="datetime1">
              <a:rPr lang="it-IT" smtClean="0">
                <a:solidFill>
                  <a:prstClr val="black">
                    <a:tint val="75000"/>
                  </a:prstClr>
                </a:solidFill>
              </a:rPr>
              <a:pPr/>
              <a:t>20/03/18</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85A14178-8DE2-7F4D-BB1A-8E5D5F85ED90}"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8872452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F609C4B5-5777-4645-B127-39C2467D9DA8}" type="datetime1">
              <a:rPr lang="it-IT" smtClean="0">
                <a:solidFill>
                  <a:prstClr val="black">
                    <a:tint val="75000"/>
                  </a:prstClr>
                </a:solidFill>
              </a:rPr>
              <a:pPr/>
              <a:t>20/03/18</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85A14178-8DE2-7F4D-BB1A-8E5D5F85ED90}"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3005616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6BE7975-3326-B742-B80F-0F4400E04886}" type="datetime1">
              <a:rPr lang="it-IT" smtClean="0">
                <a:solidFill>
                  <a:prstClr val="black">
                    <a:tint val="75000"/>
                  </a:prstClr>
                </a:solidFill>
              </a:rPr>
              <a:pPr/>
              <a:t>20/03/18</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85A14178-8DE2-7F4D-BB1A-8E5D5F85ED90}"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0768373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4500"/>
            </a:lvl1pPr>
          </a:lstStyle>
          <a:p>
            <a:r>
              <a:rPr lang="it-IT" smtClean="0"/>
              <a:t>Fare clic per modificare stile</a:t>
            </a:r>
            <a:endParaRPr lang="it-IT"/>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B8C61924-4BF6-564F-B5D2-9E3A56154706}" type="datetimeFigureOut">
              <a:rPr lang="it-IT" smtClean="0">
                <a:solidFill>
                  <a:prstClr val="black">
                    <a:tint val="75000"/>
                  </a:prstClr>
                </a:solidFill>
              </a:rPr>
              <a:pPr/>
              <a:t>20/03/18</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0C2D9A0-DBFA-B646-A62A-7C21C7F4A6E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3662470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B8C61924-4BF6-564F-B5D2-9E3A56154706}" type="datetimeFigureOut">
              <a:rPr lang="it-IT" smtClean="0">
                <a:solidFill>
                  <a:prstClr val="black">
                    <a:tint val="75000"/>
                  </a:prstClr>
                </a:solidFill>
              </a:rPr>
              <a:pPr/>
              <a:t>20/03/18</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0C2D9A0-DBFA-B646-A62A-7C21C7F4A6E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5833050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9"/>
            <a:ext cx="7886700" cy="2852737"/>
          </a:xfrm>
        </p:spPr>
        <p:txBody>
          <a:bodyPr anchor="b"/>
          <a:lstStyle>
            <a:lvl1pPr>
              <a:defRPr sz="4500"/>
            </a:lvl1pPr>
          </a:lstStyle>
          <a:p>
            <a:r>
              <a:rPr lang="it-IT" smtClean="0"/>
              <a:t>Fare clic per modificare stile</a:t>
            </a:r>
            <a:endParaRPr lang="it-IT"/>
          </a:p>
        </p:txBody>
      </p:sp>
      <p:sp>
        <p:nvSpPr>
          <p:cNvPr id="3" name="Segnaposto tes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it-IT" smtClean="0"/>
              <a:t>Fare clic per modificare gli stili del testo dello schema</a:t>
            </a:r>
          </a:p>
        </p:txBody>
      </p:sp>
      <p:sp>
        <p:nvSpPr>
          <p:cNvPr id="4" name="Segnaposto data 3"/>
          <p:cNvSpPr>
            <a:spLocks noGrp="1"/>
          </p:cNvSpPr>
          <p:nvPr>
            <p:ph type="dt" sz="half" idx="10"/>
          </p:nvPr>
        </p:nvSpPr>
        <p:spPr/>
        <p:txBody>
          <a:bodyPr/>
          <a:lstStyle/>
          <a:p>
            <a:fld id="{B8C61924-4BF6-564F-B5D2-9E3A56154706}" type="datetimeFigureOut">
              <a:rPr lang="it-IT" smtClean="0">
                <a:solidFill>
                  <a:prstClr val="black">
                    <a:tint val="75000"/>
                  </a:prstClr>
                </a:solidFill>
              </a:rPr>
              <a:pPr/>
              <a:t>20/03/18</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0C2D9A0-DBFA-B646-A62A-7C21C7F4A6E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3576832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sz="half" idx="1"/>
          </p:nvPr>
        </p:nvSpPr>
        <p:spPr>
          <a:xfrm>
            <a:off x="628650" y="1825625"/>
            <a:ext cx="3886200" cy="4351338"/>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29150" y="1825625"/>
            <a:ext cx="3886200" cy="4351338"/>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B8C61924-4BF6-564F-B5D2-9E3A56154706}" type="datetimeFigureOut">
              <a:rPr lang="it-IT" smtClean="0">
                <a:solidFill>
                  <a:prstClr val="black">
                    <a:tint val="75000"/>
                  </a:prstClr>
                </a:solidFill>
              </a:rPr>
              <a:pPr/>
              <a:t>20/03/18</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A0C2D9A0-DBFA-B646-A62A-7C21C7F4A6E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2327665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29841" y="365126"/>
            <a:ext cx="7886700" cy="1325563"/>
          </a:xfrm>
        </p:spPr>
        <p:txBody>
          <a:bodyPr/>
          <a:lstStyle/>
          <a:p>
            <a:r>
              <a:rPr lang="it-IT" smtClean="0"/>
              <a:t>Fare clic per modificare stile</a:t>
            </a:r>
            <a:endParaRPr lang="it-IT"/>
          </a:p>
        </p:txBody>
      </p:sp>
      <p:sp>
        <p:nvSpPr>
          <p:cNvPr id="3" name="Segnaposto tes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629842" y="2505075"/>
            <a:ext cx="3868340" cy="3684588"/>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29150" y="2505075"/>
            <a:ext cx="3887391" cy="3684588"/>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B8C61924-4BF6-564F-B5D2-9E3A56154706}" type="datetimeFigureOut">
              <a:rPr lang="it-IT" smtClean="0">
                <a:solidFill>
                  <a:prstClr val="black">
                    <a:tint val="75000"/>
                  </a:prstClr>
                </a:solidFill>
              </a:rPr>
              <a:pPr/>
              <a:t>20/03/18</a:t>
            </a:fld>
            <a:endParaRPr lang="it-IT">
              <a:solidFill>
                <a:prstClr val="black">
                  <a:tint val="75000"/>
                </a:prstClr>
              </a:solidFill>
            </a:endParaRPr>
          </a:p>
        </p:txBody>
      </p:sp>
      <p:sp>
        <p:nvSpPr>
          <p:cNvPr id="8" name="Segnaposto piè di pagina 7"/>
          <p:cNvSpPr>
            <a:spLocks noGrp="1"/>
          </p:cNvSpPr>
          <p:nvPr>
            <p:ph type="ftr" sz="quarter" idx="11"/>
          </p:nvPr>
        </p:nvSpPr>
        <p:spPr/>
        <p:txBody>
          <a:bodyPr/>
          <a:lstStyle/>
          <a:p>
            <a:endParaRPr lang="it-IT">
              <a:solidFill>
                <a:prstClr val="black">
                  <a:tint val="75000"/>
                </a:prstClr>
              </a:solidFill>
            </a:endParaRPr>
          </a:p>
        </p:txBody>
      </p:sp>
      <p:sp>
        <p:nvSpPr>
          <p:cNvPr id="9" name="Segnaposto numero diapositiva 8"/>
          <p:cNvSpPr>
            <a:spLocks noGrp="1"/>
          </p:cNvSpPr>
          <p:nvPr>
            <p:ph type="sldNum" sz="quarter" idx="12"/>
          </p:nvPr>
        </p:nvSpPr>
        <p:spPr/>
        <p:txBody>
          <a:bodyPr/>
          <a:lstStyle/>
          <a:p>
            <a:fld id="{A0C2D9A0-DBFA-B646-A62A-7C21C7F4A6E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7940126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data 2"/>
          <p:cNvSpPr>
            <a:spLocks noGrp="1"/>
          </p:cNvSpPr>
          <p:nvPr>
            <p:ph type="dt" sz="half" idx="10"/>
          </p:nvPr>
        </p:nvSpPr>
        <p:spPr/>
        <p:txBody>
          <a:bodyPr/>
          <a:lstStyle/>
          <a:p>
            <a:fld id="{B8C61924-4BF6-564F-B5D2-9E3A56154706}" type="datetimeFigureOut">
              <a:rPr lang="it-IT" smtClean="0">
                <a:solidFill>
                  <a:prstClr val="black">
                    <a:tint val="75000"/>
                  </a:prstClr>
                </a:solidFill>
              </a:rPr>
              <a:pPr/>
              <a:t>20/03/18</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A0C2D9A0-DBFA-B646-A62A-7C21C7F4A6E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690858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B8C61924-4BF6-564F-B5D2-9E3A56154706}" type="datetimeFigureOut">
              <a:rPr lang="it-IT" smtClean="0">
                <a:solidFill>
                  <a:prstClr val="black">
                    <a:tint val="75000"/>
                  </a:prstClr>
                </a:solidFill>
              </a:rPr>
              <a:pPr/>
              <a:t>20/03/18</a:t>
            </a:fld>
            <a:endParaRPr lang="it-IT">
              <a:solidFill>
                <a:prstClr val="black">
                  <a:tint val="75000"/>
                </a:prstClr>
              </a:solidFill>
            </a:endParaRPr>
          </a:p>
        </p:txBody>
      </p:sp>
      <p:sp>
        <p:nvSpPr>
          <p:cNvPr id="3" name="Segnaposto piè di pagina 2"/>
          <p:cNvSpPr>
            <a:spLocks noGrp="1"/>
          </p:cNvSpPr>
          <p:nvPr>
            <p:ph type="ftr" sz="quarter" idx="11"/>
          </p:nvPr>
        </p:nvSpPr>
        <p:spPr/>
        <p:txBody>
          <a:bodyPr/>
          <a:lstStyle/>
          <a:p>
            <a:endParaRPr lang="it-IT">
              <a:solidFill>
                <a:prstClr val="black">
                  <a:tint val="75000"/>
                </a:prstClr>
              </a:solidFill>
            </a:endParaRPr>
          </a:p>
        </p:txBody>
      </p:sp>
      <p:sp>
        <p:nvSpPr>
          <p:cNvPr id="4" name="Segnaposto numero diapositiva 3"/>
          <p:cNvSpPr>
            <a:spLocks noGrp="1"/>
          </p:cNvSpPr>
          <p:nvPr>
            <p:ph type="sldNum" sz="quarter" idx="12"/>
          </p:nvPr>
        </p:nvSpPr>
        <p:spPr/>
        <p:txBody>
          <a:bodyPr/>
          <a:lstStyle/>
          <a:p>
            <a:fld id="{A0C2D9A0-DBFA-B646-A62A-7C21C7F4A6E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3580367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Segnaposto data 3"/>
          <p:cNvSpPr>
            <a:spLocks noGrp="1"/>
          </p:cNvSpPr>
          <p:nvPr>
            <p:ph type="dt" sz="half" idx="10"/>
          </p:nvPr>
        </p:nvSpPr>
        <p:spPr/>
        <p:txBody>
          <a:bodyPr/>
          <a:lstStyle/>
          <a:p>
            <a:fld id="{FC12ACF9-32EF-2248-BDAC-BCBD425560D1}" type="datetime1">
              <a:rPr lang="it-IT" smtClean="0"/>
              <a:t>20/03/18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5A14178-8DE2-7F4D-BB1A-8E5D5F85ED90}" type="slidenum">
              <a:rPr lang="it-IT" smtClean="0"/>
              <a:t>‹n.›</a:t>
            </a:fld>
            <a:endParaRPr lang="it-IT"/>
          </a:p>
        </p:txBody>
      </p:sp>
    </p:spTree>
    <p:extLst>
      <p:ext uri="{BB962C8B-B14F-4D97-AF65-F5344CB8AC3E}">
        <p14:creationId xmlns:p14="http://schemas.microsoft.com/office/powerpoint/2010/main" val="290724363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29841" y="457200"/>
            <a:ext cx="2949178" cy="1600200"/>
          </a:xfrm>
        </p:spPr>
        <p:txBody>
          <a:bodyPr anchor="b"/>
          <a:lstStyle>
            <a:lvl1pPr>
              <a:defRPr sz="2400"/>
            </a:lvl1pPr>
          </a:lstStyle>
          <a:p>
            <a:r>
              <a:rPr lang="it-IT" smtClean="0"/>
              <a:t>Fare clic per modificare stile</a:t>
            </a:r>
            <a:endParaRPr lang="it-IT"/>
          </a:p>
        </p:txBody>
      </p:sp>
      <p:sp>
        <p:nvSpPr>
          <p:cNvPr id="3" name="Segnaposto contenut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B8C61924-4BF6-564F-B5D2-9E3A56154706}" type="datetimeFigureOut">
              <a:rPr lang="it-IT" smtClean="0">
                <a:solidFill>
                  <a:prstClr val="black">
                    <a:tint val="75000"/>
                  </a:prstClr>
                </a:solidFill>
              </a:rPr>
              <a:pPr/>
              <a:t>20/03/18</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A0C2D9A0-DBFA-B646-A62A-7C21C7F4A6E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5579843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29841" y="457200"/>
            <a:ext cx="2949178" cy="1600200"/>
          </a:xfrm>
        </p:spPr>
        <p:txBody>
          <a:bodyPr anchor="b"/>
          <a:lstStyle>
            <a:lvl1pPr>
              <a:defRPr sz="2400"/>
            </a:lvl1pPr>
          </a:lstStyle>
          <a:p>
            <a:r>
              <a:rPr lang="it-IT" smtClean="0"/>
              <a:t>Fare clic per modificare stile</a:t>
            </a:r>
            <a:endParaRPr lang="it-IT"/>
          </a:p>
        </p:txBody>
      </p:sp>
      <p:sp>
        <p:nvSpPr>
          <p:cNvPr id="3" name="Segnaposto immagine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it-IT"/>
          </a:p>
        </p:txBody>
      </p:sp>
      <p:sp>
        <p:nvSpPr>
          <p:cNvPr id="4" name="Segnaposto tes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B8C61924-4BF6-564F-B5D2-9E3A56154706}" type="datetimeFigureOut">
              <a:rPr lang="it-IT" smtClean="0">
                <a:solidFill>
                  <a:prstClr val="black">
                    <a:tint val="75000"/>
                  </a:prstClr>
                </a:solidFill>
              </a:rPr>
              <a:pPr/>
              <a:t>20/03/18</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A0C2D9A0-DBFA-B646-A62A-7C21C7F4A6E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87945892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B8C61924-4BF6-564F-B5D2-9E3A56154706}" type="datetimeFigureOut">
              <a:rPr lang="it-IT" smtClean="0">
                <a:solidFill>
                  <a:prstClr val="black">
                    <a:tint val="75000"/>
                  </a:prstClr>
                </a:solidFill>
              </a:rPr>
              <a:pPr/>
              <a:t>20/03/18</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0C2D9A0-DBFA-B646-A62A-7C21C7F4A6E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6865668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43675" y="365125"/>
            <a:ext cx="1971675" cy="5811838"/>
          </a:xfr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628650" y="365125"/>
            <a:ext cx="5800725" cy="5811838"/>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B8C61924-4BF6-564F-B5D2-9E3A56154706}" type="datetimeFigureOut">
              <a:rPr lang="it-IT" smtClean="0">
                <a:solidFill>
                  <a:prstClr val="black">
                    <a:tint val="75000"/>
                  </a:prstClr>
                </a:solidFill>
              </a:rPr>
              <a:pPr/>
              <a:t>20/03/18</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0C2D9A0-DBFA-B646-A62A-7C21C7F4A6E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761506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B728BF32-2952-F741-9F17-6E4CB466026A}" type="datetime1">
              <a:rPr lang="it-IT" smtClean="0"/>
              <a:t>20/03/18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5A14178-8DE2-7F4D-BB1A-8E5D5F85ED90}" type="slidenum">
              <a:rPr lang="it-IT" smtClean="0"/>
              <a:t>‹n.›</a:t>
            </a:fld>
            <a:endParaRPr lang="it-IT"/>
          </a:p>
        </p:txBody>
      </p:sp>
    </p:spTree>
    <p:extLst>
      <p:ext uri="{BB962C8B-B14F-4D97-AF65-F5344CB8AC3E}">
        <p14:creationId xmlns:p14="http://schemas.microsoft.com/office/powerpoint/2010/main" val="3095738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A1C56792-8303-8E4B-ACE5-7BD17938A432}" type="datetime1">
              <a:rPr lang="it-IT" smtClean="0"/>
              <a:t>20/03/18</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85A14178-8DE2-7F4D-BB1A-8E5D5F85ED90}" type="slidenum">
              <a:rPr lang="it-IT" smtClean="0"/>
              <a:t>‹n.›</a:t>
            </a:fld>
            <a:endParaRPr lang="it-IT"/>
          </a:p>
        </p:txBody>
      </p:sp>
    </p:spTree>
    <p:extLst>
      <p:ext uri="{BB962C8B-B14F-4D97-AF65-F5344CB8AC3E}">
        <p14:creationId xmlns:p14="http://schemas.microsoft.com/office/powerpoint/2010/main" val="1554626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data 2"/>
          <p:cNvSpPr>
            <a:spLocks noGrp="1"/>
          </p:cNvSpPr>
          <p:nvPr>
            <p:ph type="dt" sz="half" idx="10"/>
          </p:nvPr>
        </p:nvSpPr>
        <p:spPr/>
        <p:txBody>
          <a:bodyPr/>
          <a:lstStyle/>
          <a:p>
            <a:fld id="{75A318EF-EF9F-414A-90FC-18901FFEFF1F}" type="datetime1">
              <a:rPr lang="it-IT" smtClean="0"/>
              <a:t>20/03/18</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85A14178-8DE2-7F4D-BB1A-8E5D5F85ED90}" type="slidenum">
              <a:rPr lang="it-IT" smtClean="0"/>
              <a:t>‹n.›</a:t>
            </a:fld>
            <a:endParaRPr lang="it-IT"/>
          </a:p>
        </p:txBody>
      </p:sp>
    </p:spTree>
    <p:extLst>
      <p:ext uri="{BB962C8B-B14F-4D97-AF65-F5344CB8AC3E}">
        <p14:creationId xmlns:p14="http://schemas.microsoft.com/office/powerpoint/2010/main" val="172704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614EC594-80C3-B343-8DE5-9FC73DD2D35F}" type="datetime1">
              <a:rPr lang="it-IT" smtClean="0"/>
              <a:t>20/03/18</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85A14178-8DE2-7F4D-BB1A-8E5D5F85ED90}" type="slidenum">
              <a:rPr lang="it-IT" smtClean="0"/>
              <a:t>‹n.›</a:t>
            </a:fld>
            <a:endParaRPr lang="it-IT"/>
          </a:p>
        </p:txBody>
      </p:sp>
    </p:spTree>
    <p:extLst>
      <p:ext uri="{BB962C8B-B14F-4D97-AF65-F5344CB8AC3E}">
        <p14:creationId xmlns:p14="http://schemas.microsoft.com/office/powerpoint/2010/main" val="22268734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B2B44339-5B63-7E47-89A2-FD11FE03CEF7}" type="datetime1">
              <a:rPr lang="it-IT" smtClean="0"/>
              <a:t>20/03/18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5A14178-8DE2-7F4D-BB1A-8E5D5F85ED90}" type="slidenum">
              <a:rPr lang="it-IT" smtClean="0"/>
              <a:t>‹n.›</a:t>
            </a:fld>
            <a:endParaRPr lang="it-IT"/>
          </a:p>
        </p:txBody>
      </p:sp>
    </p:spTree>
    <p:extLst>
      <p:ext uri="{BB962C8B-B14F-4D97-AF65-F5344CB8AC3E}">
        <p14:creationId xmlns:p14="http://schemas.microsoft.com/office/powerpoint/2010/main" val="48233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4DBE6EA4-32A8-824B-94A4-705BFA542030}" type="datetime1">
              <a:rPr lang="it-IT" smtClean="0"/>
              <a:t>20/03/18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5A14178-8DE2-7F4D-BB1A-8E5D5F85ED90}" type="slidenum">
              <a:rPr lang="it-IT" smtClean="0"/>
              <a:t>‹n.›</a:t>
            </a:fld>
            <a:endParaRPr lang="it-IT"/>
          </a:p>
        </p:txBody>
      </p:sp>
    </p:spTree>
    <p:extLst>
      <p:ext uri="{BB962C8B-B14F-4D97-AF65-F5344CB8AC3E}">
        <p14:creationId xmlns:p14="http://schemas.microsoft.com/office/powerpoint/2010/main" val="33751364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stile</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CC4588-4B13-AC4E-A80E-4E0C380C56A2}" type="datetime1">
              <a:rPr lang="it-IT" smtClean="0"/>
              <a:t>20/03/18</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A14178-8DE2-7F4D-BB1A-8E5D5F85ED90}" type="slidenum">
              <a:rPr lang="it-IT" smtClean="0"/>
              <a:t>‹n.›</a:t>
            </a:fld>
            <a:endParaRPr lang="it-IT"/>
          </a:p>
        </p:txBody>
      </p:sp>
    </p:spTree>
    <p:extLst>
      <p:ext uri="{BB962C8B-B14F-4D97-AF65-F5344CB8AC3E}">
        <p14:creationId xmlns:p14="http://schemas.microsoft.com/office/powerpoint/2010/main" val="30557768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stile</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CC4588-4B13-AC4E-A80E-4E0C380C56A2}" type="datetime1">
              <a:rPr lang="it-IT" smtClean="0">
                <a:solidFill>
                  <a:prstClr val="black">
                    <a:tint val="75000"/>
                  </a:prstClr>
                </a:solidFill>
              </a:rPr>
              <a:pPr/>
              <a:t>20/03/18</a:t>
            </a:fld>
            <a:endParaRPr lang="it-IT">
              <a:solidFill>
                <a:prstClr val="black">
                  <a:tint val="75000"/>
                </a:prstClr>
              </a:solidFill>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solidFill>
                <a:prstClr val="black">
                  <a:tint val="75000"/>
                </a:prstClr>
              </a:solidFill>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A14178-8DE2-7F4D-BB1A-8E5D5F85ED90}"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0502871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it-IT" smtClean="0"/>
              <a:t>Fare clic per modificare stile</a:t>
            </a:r>
            <a:endParaRPr lang="it-IT"/>
          </a:p>
        </p:txBody>
      </p:sp>
      <p:sp>
        <p:nvSpPr>
          <p:cNvPr id="3" name="Segnaposto tes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B8C61924-4BF6-564F-B5D2-9E3A56154706}" type="datetimeFigureOut">
              <a:rPr lang="it-IT" smtClean="0">
                <a:solidFill>
                  <a:prstClr val="black">
                    <a:tint val="75000"/>
                  </a:prstClr>
                </a:solidFill>
              </a:rPr>
              <a:pPr defTabSz="685800"/>
              <a:t>20/03/18</a:t>
            </a:fld>
            <a:endParaRPr lang="it-IT">
              <a:solidFill>
                <a:prstClr val="black">
                  <a:tint val="75000"/>
                </a:prstClr>
              </a:solidFill>
            </a:endParaRPr>
          </a:p>
        </p:txBody>
      </p:sp>
      <p:sp>
        <p:nvSpPr>
          <p:cNvPr id="5" name="Segnaposto piè di pa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it-IT">
              <a:solidFill>
                <a:prstClr val="black">
                  <a:tint val="75000"/>
                </a:prstClr>
              </a:solidFill>
            </a:endParaRPr>
          </a:p>
        </p:txBody>
      </p:sp>
      <p:sp>
        <p:nvSpPr>
          <p:cNvPr id="6" name="Segnaposto numero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A0C2D9A0-DBFA-B646-A62A-7C21C7F4A6E2}" type="slidenum">
              <a:rPr lang="it-IT" smtClean="0">
                <a:solidFill>
                  <a:prstClr val="black">
                    <a:tint val="75000"/>
                  </a:prstClr>
                </a:solidFill>
              </a:rPr>
              <a:pPr defTabSz="685800"/>
              <a:t>‹n.›</a:t>
            </a:fld>
            <a:endParaRPr lang="it-IT">
              <a:solidFill>
                <a:prstClr val="black">
                  <a:tint val="75000"/>
                </a:prstClr>
              </a:solidFill>
            </a:endParaRPr>
          </a:p>
        </p:txBody>
      </p:sp>
    </p:spTree>
    <p:extLst>
      <p:ext uri="{BB962C8B-B14F-4D97-AF65-F5344CB8AC3E}">
        <p14:creationId xmlns:p14="http://schemas.microsoft.com/office/powerpoint/2010/main" val="1682380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chart" Target="../charts/char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png"/><Relationship Id="rId1" Type="http://schemas.openxmlformats.org/officeDocument/2006/relationships/slideLayout" Target="../slideLayouts/slideLayout6.xml"/><Relationship Id="rId2" Type="http://schemas.openxmlformats.org/officeDocument/2006/relationships/notesSlide" Target="../notesSlides/notesSlide16.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tctmd.com/"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hyperlink" Target="http://www.tctmd.com/"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tctmd.com/"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tctmd.com/"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jpeg"/><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1" Type="http://schemas.openxmlformats.org/officeDocument/2006/relationships/slideLayout" Target="../slideLayouts/slideLayout24.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2.xml"/><Relationship Id="rId3" Type="http://schemas.openxmlformats.org/officeDocument/2006/relationships/image" Target="../media/image27.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8.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3.xml"/><Relationship Id="rId4" Type="http://schemas.openxmlformats.org/officeDocument/2006/relationships/oleObject" Target="../embeddings/oleObject1.bin"/><Relationship Id="rId5" Type="http://schemas.openxmlformats.org/officeDocument/2006/relationships/oleObject" Target="../embeddings/Foglio_di_lavoro_di_Microsoft_Excel_97_-_20041.xls"/><Relationship Id="rId6" Type="http://schemas.openxmlformats.org/officeDocument/2006/relationships/image" Target="../media/image29.emf"/><Relationship Id="rId7" Type="http://schemas.openxmlformats.org/officeDocument/2006/relationships/oleObject" Target="../embeddings/oleObject2.bin"/><Relationship Id="rId8" Type="http://schemas.openxmlformats.org/officeDocument/2006/relationships/oleObject" Target="../embeddings/Foglio_di_lavoro_di_Microsoft_Excel_97_-_20042.xls"/><Relationship Id="rId9" Type="http://schemas.openxmlformats.org/officeDocument/2006/relationships/image" Target="../media/image30.e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4.xml"/><Relationship Id="rId4" Type="http://schemas.openxmlformats.org/officeDocument/2006/relationships/oleObject" Target="../embeddings/oleObject3.bin"/><Relationship Id="rId5" Type="http://schemas.openxmlformats.org/officeDocument/2006/relationships/oleObject" Target="../embeddings/Foglio_di_lavoro_di_Microsoft_Excel_97_-_20043.xls"/><Relationship Id="rId6" Type="http://schemas.openxmlformats.org/officeDocument/2006/relationships/image" Target="../media/image31.png"/><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 Id="rId3" Type="http://schemas.openxmlformats.org/officeDocument/2006/relationships/image" Target="../media/image3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chart" Target="../charts/char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909" y="26046"/>
            <a:ext cx="5719708" cy="3763229"/>
          </a:xfrm>
        </p:spPr>
      </p:pic>
      <p:sp>
        <p:nvSpPr>
          <p:cNvPr id="7" name="CasellaDiTesto 6"/>
          <p:cNvSpPr txBox="1"/>
          <p:nvPr/>
        </p:nvSpPr>
        <p:spPr>
          <a:xfrm>
            <a:off x="716400" y="4427723"/>
            <a:ext cx="7658354" cy="954107"/>
          </a:xfrm>
          <a:prstGeom prst="rect">
            <a:avLst/>
          </a:prstGeom>
          <a:noFill/>
          <a:ln>
            <a:noFill/>
          </a:ln>
        </p:spPr>
        <p:txBody>
          <a:bodyPr wrap="square" rtlCol="0">
            <a:spAutoFit/>
          </a:bodyPr>
          <a:lstStyle/>
          <a:p>
            <a:pPr algn="ctr"/>
            <a:r>
              <a:rPr lang="it-IT" sz="2800" dirty="0" smtClean="0">
                <a:solidFill>
                  <a:srgbClr val="C00000"/>
                </a:solidFill>
              </a:rPr>
              <a:t>Ruolo della Terapia </a:t>
            </a:r>
            <a:r>
              <a:rPr lang="it-IT" sz="2800" dirty="0" err="1" smtClean="0">
                <a:solidFill>
                  <a:srgbClr val="C00000"/>
                </a:solidFill>
              </a:rPr>
              <a:t>Antischemica</a:t>
            </a:r>
            <a:r>
              <a:rPr lang="it-IT" sz="2800" dirty="0" smtClean="0">
                <a:solidFill>
                  <a:srgbClr val="C00000"/>
                </a:solidFill>
              </a:rPr>
              <a:t> Ottimale nei pazienti con Cardiopatia ischemica Cronica </a:t>
            </a:r>
          </a:p>
        </p:txBody>
      </p:sp>
      <p:sp>
        <p:nvSpPr>
          <p:cNvPr id="8" name="CasellaDiTesto 7"/>
          <p:cNvSpPr txBox="1"/>
          <p:nvPr/>
        </p:nvSpPr>
        <p:spPr>
          <a:xfrm>
            <a:off x="1532931" y="5771364"/>
            <a:ext cx="6022419" cy="830997"/>
          </a:xfrm>
          <a:prstGeom prst="rect">
            <a:avLst/>
          </a:prstGeom>
          <a:noFill/>
        </p:spPr>
        <p:txBody>
          <a:bodyPr wrap="none" rtlCol="0">
            <a:spAutoFit/>
          </a:bodyPr>
          <a:lstStyle/>
          <a:p>
            <a:pPr algn="ctr"/>
            <a:r>
              <a:rPr lang="it-IT" sz="2400" dirty="0" smtClean="0">
                <a:solidFill>
                  <a:srgbClr val="1F3248"/>
                </a:solidFill>
              </a:rPr>
              <a:t>Marco Ferlini, MD, FESC</a:t>
            </a:r>
          </a:p>
          <a:p>
            <a:pPr algn="ctr"/>
            <a:r>
              <a:rPr lang="it-IT" sz="2400" dirty="0" smtClean="0">
                <a:solidFill>
                  <a:srgbClr val="1F3248"/>
                </a:solidFill>
              </a:rPr>
              <a:t>Fondazione IRCCS Policlinico San Matteo, Pavia</a:t>
            </a:r>
          </a:p>
        </p:txBody>
      </p:sp>
    </p:spTree>
    <p:extLst>
      <p:ext uri="{BB962C8B-B14F-4D97-AF65-F5344CB8AC3E}">
        <p14:creationId xmlns:p14="http://schemas.microsoft.com/office/powerpoint/2010/main" val="12648352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01906" y="1585656"/>
            <a:ext cx="3249215" cy="1139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ella 1"/>
          <p:cNvGraphicFramePr>
            <a:graphicFrameLocks noGrp="1"/>
          </p:cNvGraphicFramePr>
          <p:nvPr>
            <p:extLst/>
          </p:nvPr>
        </p:nvGraphicFramePr>
        <p:xfrm>
          <a:off x="249691" y="2216380"/>
          <a:ext cx="6251693" cy="3429763"/>
        </p:xfrm>
        <a:graphic>
          <a:graphicData uri="http://schemas.openxmlformats.org/drawingml/2006/table">
            <a:tbl>
              <a:tblPr/>
              <a:tblGrid>
                <a:gridCol w="6251693"/>
              </a:tblGrid>
              <a:tr h="473070">
                <a:tc>
                  <a:txBody>
                    <a:bodyPr/>
                    <a:lstStyle/>
                    <a:p>
                      <a:pPr marL="0" indent="0">
                        <a:buFont typeface="Wingdings" panose="05000000000000000000" pitchFamily="2" charset="2"/>
                        <a:buNone/>
                      </a:pPr>
                      <a:r>
                        <a:rPr lang="it-IT" sz="2100" b="1" dirty="0" err="1">
                          <a:solidFill>
                            <a:srgbClr val="FF0000"/>
                          </a:solidFill>
                          <a:latin typeface="Arial Narrow" pitchFamily="34" charset="0"/>
                        </a:rPr>
                        <a:t>Key</a:t>
                      </a:r>
                      <a:r>
                        <a:rPr lang="it-IT" sz="2100" b="1" dirty="0">
                          <a:solidFill>
                            <a:srgbClr val="FF0000"/>
                          </a:solidFill>
                          <a:latin typeface="Arial Narrow" pitchFamily="34" charset="0"/>
                        </a:rPr>
                        <a:t> </a:t>
                      </a:r>
                      <a:r>
                        <a:rPr lang="it-IT" sz="2100" b="1" dirty="0" err="1">
                          <a:solidFill>
                            <a:srgbClr val="FF0000"/>
                          </a:solidFill>
                          <a:latin typeface="Arial Narrow" pitchFamily="34" charset="0"/>
                        </a:rPr>
                        <a:t>points</a:t>
                      </a:r>
                      <a:endParaRPr lang="it-IT" sz="2100" b="1" dirty="0">
                        <a:solidFill>
                          <a:srgbClr val="FF0000"/>
                        </a:solidFill>
                        <a:latin typeface="Arial Narrow" pitchFamily="34" charset="0"/>
                      </a:endParaRPr>
                    </a:p>
                  </a:txBody>
                  <a:tcPr marL="68579" marR="68579" marT="34289" marB="34289" anchor="ctr">
                    <a:lnL>
                      <a:noFill/>
                    </a:lnL>
                    <a:lnR>
                      <a:noFill/>
                    </a:lnR>
                    <a:lnT>
                      <a:noFill/>
                    </a:lnT>
                    <a:lnB>
                      <a:noFill/>
                    </a:lnB>
                  </a:tcPr>
                </a:tc>
              </a:tr>
              <a:tr h="2956693">
                <a:tc>
                  <a:txBody>
                    <a:bodyPr/>
                    <a:lstStyle/>
                    <a:p>
                      <a:pPr marL="342900" indent="-342900">
                        <a:lnSpc>
                          <a:spcPct val="150000"/>
                        </a:lnSpc>
                        <a:buClr>
                          <a:schemeClr val="bg1">
                            <a:lumMod val="50000"/>
                          </a:schemeClr>
                        </a:buClr>
                        <a:buFont typeface="Wingdings" pitchFamily="2" charset="2"/>
                        <a:buChar char="Ø"/>
                      </a:pPr>
                      <a:r>
                        <a:rPr lang="en-US" sz="1500" b="0" dirty="0">
                          <a:solidFill>
                            <a:srgbClr val="002060"/>
                          </a:solidFill>
                          <a:latin typeface="Arial Narrow" pitchFamily="34" charset="0"/>
                        </a:rPr>
                        <a:t>Lifestyle changes </a:t>
                      </a:r>
                      <a:r>
                        <a:rPr lang="en-US" sz="1500" b="0" dirty="0" smtClean="0">
                          <a:solidFill>
                            <a:srgbClr val="002060"/>
                          </a:solidFill>
                          <a:latin typeface="Arial Narrow" pitchFamily="34" charset="0"/>
                        </a:rPr>
                        <a:t>are </a:t>
                      </a:r>
                      <a:r>
                        <a:rPr lang="en-US" sz="1500" b="0" dirty="0">
                          <a:solidFill>
                            <a:srgbClr val="002060"/>
                          </a:solidFill>
                          <a:latin typeface="Arial Narrow" pitchFamily="34" charset="0"/>
                        </a:rPr>
                        <a:t>vital in the management of stable angina, including  smoking cessation, healthy diet, weight loss and control of lipid levels</a:t>
                      </a:r>
                    </a:p>
                    <a:p>
                      <a:pPr marL="342900" indent="-342900">
                        <a:lnSpc>
                          <a:spcPct val="150000"/>
                        </a:lnSpc>
                        <a:buClr>
                          <a:schemeClr val="bg1">
                            <a:lumMod val="50000"/>
                          </a:schemeClr>
                        </a:buClr>
                        <a:buFont typeface="Wingdings" pitchFamily="2" charset="2"/>
                        <a:buChar char="Ø"/>
                      </a:pPr>
                      <a:r>
                        <a:rPr lang="en-US" sz="1500" b="0" dirty="0">
                          <a:solidFill>
                            <a:srgbClr val="002060"/>
                          </a:solidFill>
                          <a:latin typeface="Arial Narrow" pitchFamily="34" charset="0"/>
                        </a:rPr>
                        <a:t>Associated conditions, such as hypertension and diabetes, should be treated according to relevant guidance</a:t>
                      </a:r>
                    </a:p>
                    <a:p>
                      <a:pPr marL="342900" indent="-342900">
                        <a:lnSpc>
                          <a:spcPct val="150000"/>
                        </a:lnSpc>
                        <a:buClr>
                          <a:schemeClr val="bg1">
                            <a:lumMod val="50000"/>
                          </a:schemeClr>
                        </a:buClr>
                        <a:buFont typeface="Wingdings" pitchFamily="2" charset="2"/>
                        <a:buChar char="Ø"/>
                      </a:pPr>
                      <a:r>
                        <a:rPr lang="en-US" sz="1500" b="0" dirty="0">
                          <a:solidFill>
                            <a:srgbClr val="002060"/>
                          </a:solidFill>
                          <a:latin typeface="Arial Narrow" pitchFamily="34" charset="0"/>
                        </a:rPr>
                        <a:t>Anti-</a:t>
                      </a:r>
                      <a:r>
                        <a:rPr lang="en-US" sz="1500" b="0" dirty="0" err="1">
                          <a:solidFill>
                            <a:srgbClr val="002060"/>
                          </a:solidFill>
                          <a:latin typeface="Arial Narrow" pitchFamily="34" charset="0"/>
                        </a:rPr>
                        <a:t>anginal</a:t>
                      </a:r>
                      <a:r>
                        <a:rPr lang="en-US" sz="1500" b="0" dirty="0">
                          <a:solidFill>
                            <a:srgbClr val="002060"/>
                          </a:solidFill>
                          <a:latin typeface="Arial Narrow" pitchFamily="34" charset="0"/>
                        </a:rPr>
                        <a:t> drugs should be titrated to the optimal licensed dose to control symptoms</a:t>
                      </a:r>
                    </a:p>
                    <a:p>
                      <a:pPr marL="342900" indent="-342900">
                        <a:lnSpc>
                          <a:spcPct val="150000"/>
                        </a:lnSpc>
                        <a:buClr>
                          <a:schemeClr val="bg1">
                            <a:lumMod val="50000"/>
                          </a:schemeClr>
                        </a:buClr>
                        <a:buFont typeface="Wingdings" pitchFamily="2" charset="2"/>
                        <a:buChar char="Ø"/>
                      </a:pPr>
                      <a:r>
                        <a:rPr lang="en-US" sz="1500" b="0" dirty="0" err="1">
                          <a:solidFill>
                            <a:srgbClr val="002060"/>
                          </a:solidFill>
                          <a:latin typeface="Arial Narrow" pitchFamily="34" charset="0"/>
                        </a:rPr>
                        <a:t>Revascularisation</a:t>
                      </a:r>
                      <a:r>
                        <a:rPr lang="en-US" sz="1500" b="0" dirty="0">
                          <a:solidFill>
                            <a:srgbClr val="002060"/>
                          </a:solidFill>
                          <a:latin typeface="Arial Narrow" pitchFamily="34" charset="0"/>
                        </a:rPr>
                        <a:t> should be considered in </a:t>
                      </a:r>
                      <a:r>
                        <a:rPr lang="en-US" sz="1500" b="0" dirty="0" smtClean="0">
                          <a:solidFill>
                            <a:srgbClr val="002060"/>
                          </a:solidFill>
                          <a:latin typeface="Arial Narrow" pitchFamily="34" charset="0"/>
                        </a:rPr>
                        <a:t>selected patients</a:t>
                      </a:r>
                      <a:endParaRPr lang="en-US" sz="1500" b="0" dirty="0">
                        <a:solidFill>
                          <a:srgbClr val="002060"/>
                        </a:solidFill>
                        <a:latin typeface="Arial Narrow" pitchFamily="34" charset="0"/>
                      </a:endParaRPr>
                    </a:p>
                  </a:txBody>
                  <a:tcPr marL="68579" marR="68579" marT="34289" marB="34289" anchor="ctr">
                    <a:lnL>
                      <a:noFill/>
                    </a:lnL>
                    <a:lnR>
                      <a:noFill/>
                    </a:lnR>
                    <a:lnT>
                      <a:noFill/>
                    </a:lnT>
                    <a:lnB>
                      <a:noFill/>
                    </a:lnB>
                  </a:tcPr>
                </a:tc>
              </a:tr>
            </a:tbl>
          </a:graphicData>
        </a:graphic>
      </p:graphicFrame>
      <p:pic>
        <p:nvPicPr>
          <p:cNvPr id="4"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l="12662" t="72476" r="30602" b="20482"/>
          <a:stretch>
            <a:fillRect/>
          </a:stretch>
        </p:blipFill>
        <p:spPr bwMode="auto">
          <a:xfrm>
            <a:off x="5688126" y="2556610"/>
            <a:ext cx="3238500" cy="336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Connettore 1 4"/>
          <p:cNvCxnSpPr/>
          <p:nvPr/>
        </p:nvCxnSpPr>
        <p:spPr>
          <a:xfrm flipV="1">
            <a:off x="840551" y="1665514"/>
            <a:ext cx="7479000" cy="0"/>
          </a:xfrm>
          <a:prstGeom prst="line">
            <a:avLst/>
          </a:prstGeom>
          <a:ln w="28575" cmpd="sng">
            <a:solidFill>
              <a:srgbClr val="002060"/>
            </a:solidFill>
          </a:ln>
        </p:spPr>
        <p:style>
          <a:lnRef idx="2">
            <a:schemeClr val="accent1"/>
          </a:lnRef>
          <a:fillRef idx="0">
            <a:schemeClr val="accent1"/>
          </a:fillRef>
          <a:effectRef idx="1">
            <a:schemeClr val="accent1"/>
          </a:effectRef>
          <a:fontRef idx="minor">
            <a:schemeClr val="tx1"/>
          </a:fontRef>
        </p:style>
      </p:cxnSp>
      <p:sp>
        <p:nvSpPr>
          <p:cNvPr id="6" name="Titolo 1"/>
          <p:cNvSpPr txBox="1">
            <a:spLocks/>
          </p:cNvSpPr>
          <p:nvPr/>
        </p:nvSpPr>
        <p:spPr>
          <a:xfrm>
            <a:off x="738868" y="959643"/>
            <a:ext cx="7886700"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2100" b="1" dirty="0">
                <a:solidFill>
                  <a:srgbClr val="002060"/>
                </a:solidFill>
                <a:latin typeface="Arial" charset="0"/>
                <a:ea typeface="Arial" charset="0"/>
                <a:cs typeface="Arial" charset="0"/>
              </a:rPr>
              <a:t>Trattamento Ottimale </a:t>
            </a:r>
            <a:r>
              <a:rPr lang="it-IT" sz="2100" b="1">
                <a:solidFill>
                  <a:srgbClr val="002060"/>
                </a:solidFill>
                <a:latin typeface="Arial" charset="0"/>
                <a:ea typeface="Arial" charset="0"/>
                <a:cs typeface="Arial" charset="0"/>
              </a:rPr>
              <a:t>del paziente con CIC</a:t>
            </a:r>
            <a:endParaRPr lang="it-IT" sz="2100" b="1" dirty="0">
              <a:solidFill>
                <a:srgbClr val="002060"/>
              </a:solidFill>
              <a:latin typeface="Arial" charset="0"/>
              <a:ea typeface="Arial" charset="0"/>
              <a:cs typeface="Arial" charset="0"/>
            </a:endParaRPr>
          </a:p>
        </p:txBody>
      </p:sp>
    </p:spTree>
    <p:extLst>
      <p:ext uri="{BB962C8B-B14F-4D97-AF65-F5344CB8AC3E}">
        <p14:creationId xmlns:p14="http://schemas.microsoft.com/office/powerpoint/2010/main" val="3907801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52538" y="1983922"/>
            <a:ext cx="5979908" cy="3671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0" name="Text Box 1"/>
          <p:cNvSpPr txBox="1">
            <a:spLocks noChangeArrowheads="1"/>
          </p:cNvSpPr>
          <p:nvPr/>
        </p:nvSpPr>
        <p:spPr bwMode="auto">
          <a:xfrm>
            <a:off x="232683" y="1121812"/>
            <a:ext cx="8474528" cy="594066"/>
          </a:xfrm>
          <a:prstGeom prst="rect">
            <a:avLst/>
          </a:prstGeom>
          <a:noFill/>
          <a:ln>
            <a:noFill/>
          </a:ln>
          <a:extLst/>
        </p:spPr>
        <p:txBody>
          <a:bodyPr lIns="0" tIns="0" rIns="0" bIns="0"/>
          <a:lstStyle>
            <a:lvl1pPr defTabSz="449263" eaLnBrk="0" hangingPunct="0">
              <a:spcAft>
                <a:spcPct val="20000"/>
              </a:spcAft>
              <a:buClr>
                <a:schemeClr val="tx1"/>
              </a:buClr>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b="1">
                <a:solidFill>
                  <a:schemeClr val="tx1"/>
                </a:solidFill>
                <a:latin typeface="Arial" pitchFamily="34" charset="0"/>
              </a:defRPr>
            </a:lvl1pPr>
            <a:lvl2pPr marL="742950" indent="-285750" defTabSz="449263" eaLnBrk="0" hangingPunct="0">
              <a:spcAft>
                <a:spcPct val="20000"/>
              </a:spcAft>
              <a:buClr>
                <a:schemeClr val="tx1"/>
              </a:buClr>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b="1">
                <a:solidFill>
                  <a:schemeClr val="tx1"/>
                </a:solidFill>
                <a:latin typeface="Arial" pitchFamily="34" charset="0"/>
              </a:defRPr>
            </a:lvl2pPr>
            <a:lvl3pPr marL="1143000" indent="-228600" defTabSz="449263" eaLnBrk="0" hangingPunct="0">
              <a:spcAft>
                <a:spcPct val="20000"/>
              </a:spcAft>
              <a:buClr>
                <a:schemeClr val="tx1"/>
              </a:buClr>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b="1">
                <a:solidFill>
                  <a:schemeClr val="tx1"/>
                </a:solidFill>
                <a:latin typeface="Arial" pitchFamily="34" charset="0"/>
              </a:defRPr>
            </a:lvl3pPr>
            <a:lvl4pPr marL="1600200" indent="-228600" defTabSz="449263" eaLnBrk="0" hangingPunct="0">
              <a:spcAft>
                <a:spcPct val="20000"/>
              </a:spcAft>
              <a:buClr>
                <a:schemeClr val="tx1"/>
              </a:buClr>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b="1">
                <a:solidFill>
                  <a:schemeClr val="tx1"/>
                </a:solidFill>
                <a:latin typeface="Arial" pitchFamily="34" charset="0"/>
              </a:defRPr>
            </a:lvl4pPr>
            <a:lvl5pPr marL="2057400" indent="-228600" defTabSz="449263" eaLnBrk="0" hangingPunct="0">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itchFamily="18" charset="0"/>
              </a:defRPr>
            </a:lvl5pPr>
            <a:lvl6pPr marL="25146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itchFamily="18" charset="0"/>
              </a:defRPr>
            </a:lvl6pPr>
            <a:lvl7pPr marL="29718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itchFamily="18" charset="0"/>
              </a:defRPr>
            </a:lvl7pPr>
            <a:lvl8pPr marL="34290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itchFamily="18" charset="0"/>
              </a:defRPr>
            </a:lvl8pPr>
            <a:lvl9pPr marL="38862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itchFamily="18" charset="0"/>
              </a:defRPr>
            </a:lvl9pPr>
          </a:lstStyle>
          <a:p>
            <a:pPr algn="ctr" eaLnBrk="1">
              <a:lnSpc>
                <a:spcPct val="93000"/>
              </a:lnSpc>
              <a:spcBef>
                <a:spcPts val="225"/>
              </a:spcBef>
              <a:spcAft>
                <a:spcPct val="0"/>
              </a:spcAft>
              <a:buClrTx/>
              <a:buSzPct val="45000"/>
              <a:buNone/>
            </a:pPr>
            <a:r>
              <a:rPr lang="en-GB" altLang="it-IT" sz="2100" kern="0" dirty="0">
                <a:solidFill>
                  <a:srgbClr val="002060"/>
                </a:solidFill>
                <a:latin typeface="Arial" charset="0"/>
                <a:ea typeface="Arial" charset="0"/>
                <a:cs typeface="Arial" charset="0"/>
              </a:rPr>
              <a:t>Medical management of patients with stable coronary artery disease </a:t>
            </a:r>
          </a:p>
        </p:txBody>
      </p:sp>
      <p:sp>
        <p:nvSpPr>
          <p:cNvPr id="11" name="Text Box 3"/>
          <p:cNvSpPr txBox="1">
            <a:spLocks noChangeArrowheads="1"/>
          </p:cNvSpPr>
          <p:nvPr/>
        </p:nvSpPr>
        <p:spPr bwMode="auto">
          <a:xfrm>
            <a:off x="4867292" y="5758487"/>
            <a:ext cx="4024313" cy="173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lstStyle>
            <a:lvl1pPr eaLnBrk="0" hangingPunct="0">
              <a:spcAft>
                <a:spcPct val="20000"/>
              </a:spcAft>
              <a:buClr>
                <a:schemeClr val="tx1"/>
              </a:buClr>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b="1">
                <a:solidFill>
                  <a:schemeClr val="tx1"/>
                </a:solidFill>
                <a:latin typeface="Arial" panose="020B0604020202020204" pitchFamily="34" charset="0"/>
              </a:defRPr>
            </a:lvl1pPr>
            <a:lvl2pPr marL="742950" indent="-285750" eaLnBrk="0" hangingPunct="0">
              <a:spcAft>
                <a:spcPct val="20000"/>
              </a:spcAft>
              <a:buClr>
                <a:schemeClr val="tx1"/>
              </a:buClr>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b="1">
                <a:solidFill>
                  <a:schemeClr val="tx1"/>
                </a:solidFill>
                <a:latin typeface="Arial" panose="020B0604020202020204" pitchFamily="34" charset="0"/>
              </a:defRPr>
            </a:lvl2pPr>
            <a:lvl3pPr marL="1143000" indent="-228600" eaLnBrk="0" hangingPunct="0">
              <a:spcAft>
                <a:spcPct val="20000"/>
              </a:spcAft>
              <a:buClr>
                <a:schemeClr val="tx1"/>
              </a:buClr>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b="1">
                <a:solidFill>
                  <a:schemeClr val="tx1"/>
                </a:solidFill>
                <a:latin typeface="Arial" panose="020B0604020202020204" pitchFamily="34" charset="0"/>
              </a:defRPr>
            </a:lvl3pPr>
            <a:lvl4pPr marL="1600200" indent="-228600" eaLnBrk="0" hangingPunct="0">
              <a:spcAft>
                <a:spcPct val="20000"/>
              </a:spcAft>
              <a:buClr>
                <a:schemeClr val="tx1"/>
              </a:buClr>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b="1">
                <a:solidFill>
                  <a:schemeClr val="tx1"/>
                </a:solidFill>
                <a:latin typeface="Arial" panose="020B0604020202020204" pitchFamily="34" charset="0"/>
              </a:defRPr>
            </a:lvl4pPr>
            <a:lvl5pPr marL="2057400" indent="-228600" eaLnBrk="0" hangingPunct="0">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9pPr>
          </a:lstStyle>
          <a:p>
            <a:pPr algn="r" eaLnBrk="1" hangingPunct="1">
              <a:lnSpc>
                <a:spcPct val="93000"/>
              </a:lnSpc>
              <a:spcAft>
                <a:spcPct val="0"/>
              </a:spcAft>
              <a:buClrTx/>
              <a:buSzPct val="45000"/>
              <a:buFontTx/>
              <a:buNone/>
            </a:pPr>
            <a:r>
              <a:rPr lang="en-GB" altLang="it-IT" sz="825" b="0" i="1" dirty="0">
                <a:solidFill>
                  <a:srgbClr val="002060"/>
                </a:solidFill>
                <a:latin typeface="Arial Narrow" pitchFamily="34" charset="0"/>
                <a:ea typeface="MS PGothic" charset="0"/>
                <a:cs typeface="MS PGothic" charset="0"/>
              </a:rPr>
              <a:t>ESC Guidelines. </a:t>
            </a:r>
            <a:r>
              <a:rPr lang="en-GB" altLang="it-IT" sz="825" b="0" i="1" dirty="0" err="1">
                <a:solidFill>
                  <a:srgbClr val="002060"/>
                </a:solidFill>
                <a:latin typeface="Arial Narrow" pitchFamily="34" charset="0"/>
                <a:ea typeface="MS PGothic" charset="0"/>
                <a:cs typeface="MS PGothic" charset="0"/>
              </a:rPr>
              <a:t>Eur</a:t>
            </a:r>
            <a:r>
              <a:rPr lang="en-GB" altLang="it-IT" sz="825" b="0" i="1" dirty="0">
                <a:solidFill>
                  <a:srgbClr val="002060"/>
                </a:solidFill>
                <a:latin typeface="Arial Narrow" pitchFamily="34" charset="0"/>
                <a:ea typeface="MS PGothic" charset="0"/>
                <a:cs typeface="MS PGothic" charset="0"/>
              </a:rPr>
              <a:t> Heart J 2013; 34: 2949-3003</a:t>
            </a:r>
          </a:p>
        </p:txBody>
      </p:sp>
      <p:cxnSp>
        <p:nvCxnSpPr>
          <p:cNvPr id="9" name="Connettore 1 8"/>
          <p:cNvCxnSpPr/>
          <p:nvPr/>
        </p:nvCxnSpPr>
        <p:spPr>
          <a:xfrm flipV="1">
            <a:off x="840551" y="1787981"/>
            <a:ext cx="7479000" cy="0"/>
          </a:xfrm>
          <a:prstGeom prst="line">
            <a:avLst/>
          </a:prstGeom>
          <a:ln w="28575" cmpd="sng">
            <a:solidFill>
              <a:srgbClr val="00206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378222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116" y="1612271"/>
            <a:ext cx="4572000" cy="3933825"/>
          </a:xfrm>
          <a:prstGeom prst="rect">
            <a:avLst/>
          </a:prstGeom>
          <a:ln w="22225">
            <a:solidFill>
              <a:schemeClr val="tx1"/>
            </a:solidFill>
          </a:ln>
        </p:spPr>
      </p:pic>
      <p:sp>
        <p:nvSpPr>
          <p:cNvPr id="3" name="CasellaDiTesto 2"/>
          <p:cNvSpPr txBox="1"/>
          <p:nvPr/>
        </p:nvSpPr>
        <p:spPr>
          <a:xfrm>
            <a:off x="5388428" y="3324567"/>
            <a:ext cx="3110594" cy="1200329"/>
          </a:xfrm>
          <a:prstGeom prst="rect">
            <a:avLst/>
          </a:prstGeom>
          <a:noFill/>
          <a:ln>
            <a:solidFill>
              <a:schemeClr val="tx1"/>
            </a:solidFill>
          </a:ln>
        </p:spPr>
        <p:txBody>
          <a:bodyPr wrap="square" rtlCol="0">
            <a:spAutoFit/>
          </a:bodyPr>
          <a:lstStyle/>
          <a:p>
            <a:r>
              <a:rPr lang="it-IT" sz="1200" dirty="0">
                <a:solidFill>
                  <a:srgbClr val="002060"/>
                </a:solidFill>
                <a:latin typeface="Arial" charset="0"/>
                <a:ea typeface="Arial" charset="0"/>
                <a:cs typeface="Arial" charset="0"/>
              </a:rPr>
              <a:t>Meta </a:t>
            </a:r>
            <a:r>
              <a:rPr lang="it-IT" sz="1200" dirty="0" err="1">
                <a:solidFill>
                  <a:srgbClr val="002060"/>
                </a:solidFill>
                <a:latin typeface="Arial" charset="0"/>
                <a:ea typeface="Arial" charset="0"/>
                <a:cs typeface="Arial" charset="0"/>
              </a:rPr>
              <a:t>regression</a:t>
            </a:r>
            <a:r>
              <a:rPr lang="it-IT" sz="1200" dirty="0">
                <a:solidFill>
                  <a:srgbClr val="002060"/>
                </a:solidFill>
                <a:latin typeface="Arial" charset="0"/>
                <a:ea typeface="Arial" charset="0"/>
                <a:cs typeface="Arial" charset="0"/>
              </a:rPr>
              <a:t> </a:t>
            </a:r>
            <a:r>
              <a:rPr lang="it-IT" sz="1200" dirty="0" err="1">
                <a:solidFill>
                  <a:srgbClr val="002060"/>
                </a:solidFill>
                <a:latin typeface="Arial" charset="0"/>
                <a:ea typeface="Arial" charset="0"/>
                <a:cs typeface="Arial" charset="0"/>
              </a:rPr>
              <a:t>including</a:t>
            </a:r>
            <a:r>
              <a:rPr lang="it-IT" sz="1200" dirty="0">
                <a:solidFill>
                  <a:srgbClr val="002060"/>
                </a:solidFill>
                <a:latin typeface="Arial" charset="0"/>
                <a:ea typeface="Arial" charset="0"/>
                <a:cs typeface="Arial" charset="0"/>
              </a:rPr>
              <a:t> 17 RCT of post MI </a:t>
            </a:r>
            <a:r>
              <a:rPr lang="it-IT" sz="1200" dirty="0" err="1">
                <a:solidFill>
                  <a:srgbClr val="002060"/>
                </a:solidFill>
                <a:latin typeface="Arial" charset="0"/>
                <a:ea typeface="Arial" charset="0"/>
                <a:cs typeface="Arial" charset="0"/>
              </a:rPr>
              <a:t>patients</a:t>
            </a:r>
            <a:r>
              <a:rPr lang="it-IT" sz="1200" dirty="0">
                <a:solidFill>
                  <a:srgbClr val="002060"/>
                </a:solidFill>
                <a:latin typeface="Arial" charset="0"/>
                <a:ea typeface="Arial" charset="0"/>
                <a:cs typeface="Arial" charset="0"/>
              </a:rPr>
              <a:t> (14 with BB and 3 with CCB), a </a:t>
            </a:r>
            <a:r>
              <a:rPr lang="it-IT" sz="1200" dirty="0" err="1">
                <a:solidFill>
                  <a:srgbClr val="002060"/>
                </a:solidFill>
                <a:latin typeface="Arial" charset="0"/>
                <a:ea typeface="Arial" charset="0"/>
                <a:cs typeface="Arial" charset="0"/>
              </a:rPr>
              <a:t>statistical</a:t>
            </a:r>
            <a:r>
              <a:rPr lang="it-IT" sz="1200" dirty="0">
                <a:solidFill>
                  <a:srgbClr val="002060"/>
                </a:solidFill>
                <a:latin typeface="Arial" charset="0"/>
                <a:ea typeface="Arial" charset="0"/>
                <a:cs typeface="Arial" charset="0"/>
              </a:rPr>
              <a:t> </a:t>
            </a:r>
            <a:r>
              <a:rPr lang="it-IT" sz="1200" dirty="0" err="1">
                <a:solidFill>
                  <a:srgbClr val="002060"/>
                </a:solidFill>
                <a:latin typeface="Arial" charset="0"/>
                <a:ea typeface="Arial" charset="0"/>
                <a:cs typeface="Arial" charset="0"/>
              </a:rPr>
              <a:t>significant</a:t>
            </a:r>
            <a:r>
              <a:rPr lang="it-IT" sz="1200" dirty="0">
                <a:solidFill>
                  <a:srgbClr val="002060"/>
                </a:solidFill>
                <a:latin typeface="Arial" charset="0"/>
                <a:ea typeface="Arial" charset="0"/>
                <a:cs typeface="Arial" charset="0"/>
              </a:rPr>
              <a:t> </a:t>
            </a:r>
            <a:r>
              <a:rPr lang="it-IT" sz="1200" dirty="0" err="1">
                <a:solidFill>
                  <a:srgbClr val="002060"/>
                </a:solidFill>
                <a:latin typeface="Arial" charset="0"/>
                <a:ea typeface="Arial" charset="0"/>
                <a:cs typeface="Arial" charset="0"/>
              </a:rPr>
              <a:t>relationship</a:t>
            </a:r>
            <a:r>
              <a:rPr lang="it-IT" sz="1200" dirty="0">
                <a:solidFill>
                  <a:srgbClr val="002060"/>
                </a:solidFill>
                <a:latin typeface="Arial" charset="0"/>
                <a:ea typeface="Arial" charset="0"/>
                <a:cs typeface="Arial" charset="0"/>
              </a:rPr>
              <a:t> </a:t>
            </a:r>
            <a:r>
              <a:rPr lang="it-IT" sz="1200" dirty="0" err="1">
                <a:solidFill>
                  <a:srgbClr val="002060"/>
                </a:solidFill>
                <a:latin typeface="Arial" charset="0"/>
                <a:ea typeface="Arial" charset="0"/>
                <a:cs typeface="Arial" charset="0"/>
              </a:rPr>
              <a:t>was</a:t>
            </a:r>
            <a:r>
              <a:rPr lang="it-IT" sz="1200" dirty="0">
                <a:solidFill>
                  <a:srgbClr val="002060"/>
                </a:solidFill>
                <a:latin typeface="Arial" charset="0"/>
                <a:ea typeface="Arial" charset="0"/>
                <a:cs typeface="Arial" charset="0"/>
              </a:rPr>
              <a:t> </a:t>
            </a:r>
            <a:r>
              <a:rPr lang="it-IT" sz="1200" dirty="0" err="1">
                <a:solidFill>
                  <a:srgbClr val="002060"/>
                </a:solidFill>
                <a:latin typeface="Arial" charset="0"/>
                <a:ea typeface="Arial" charset="0"/>
                <a:cs typeface="Arial" charset="0"/>
              </a:rPr>
              <a:t>found</a:t>
            </a:r>
            <a:r>
              <a:rPr lang="it-IT" sz="1200" dirty="0">
                <a:solidFill>
                  <a:srgbClr val="002060"/>
                </a:solidFill>
                <a:latin typeface="Arial" charset="0"/>
                <a:ea typeface="Arial" charset="0"/>
                <a:cs typeface="Arial" charset="0"/>
              </a:rPr>
              <a:t> </a:t>
            </a:r>
            <a:r>
              <a:rPr lang="it-IT" sz="1200" dirty="0" err="1">
                <a:solidFill>
                  <a:srgbClr val="002060"/>
                </a:solidFill>
                <a:latin typeface="Arial" charset="0"/>
                <a:ea typeface="Arial" charset="0"/>
                <a:cs typeface="Arial" charset="0"/>
              </a:rPr>
              <a:t>between</a:t>
            </a:r>
            <a:r>
              <a:rPr lang="it-IT" sz="1200" dirty="0">
                <a:solidFill>
                  <a:srgbClr val="002060"/>
                </a:solidFill>
                <a:latin typeface="Arial" charset="0"/>
                <a:ea typeface="Arial" charset="0"/>
                <a:cs typeface="Arial" charset="0"/>
              </a:rPr>
              <a:t> </a:t>
            </a:r>
            <a:r>
              <a:rPr lang="it-IT" sz="1200" dirty="0" err="1">
                <a:solidFill>
                  <a:srgbClr val="002060"/>
                </a:solidFill>
                <a:latin typeface="Arial" charset="0"/>
                <a:ea typeface="Arial" charset="0"/>
                <a:cs typeface="Arial" charset="0"/>
              </a:rPr>
              <a:t>resting</a:t>
            </a:r>
            <a:r>
              <a:rPr lang="it-IT" sz="1200" dirty="0">
                <a:solidFill>
                  <a:srgbClr val="002060"/>
                </a:solidFill>
                <a:latin typeface="Arial" charset="0"/>
                <a:ea typeface="Arial" charset="0"/>
                <a:cs typeface="Arial" charset="0"/>
              </a:rPr>
              <a:t> HR </a:t>
            </a:r>
            <a:r>
              <a:rPr lang="it-IT" sz="1200" dirty="0" err="1">
                <a:solidFill>
                  <a:srgbClr val="002060"/>
                </a:solidFill>
                <a:latin typeface="Arial" charset="0"/>
                <a:ea typeface="Arial" charset="0"/>
                <a:cs typeface="Arial" charset="0"/>
              </a:rPr>
              <a:t>reduction</a:t>
            </a:r>
            <a:r>
              <a:rPr lang="it-IT" sz="1200" dirty="0">
                <a:solidFill>
                  <a:srgbClr val="002060"/>
                </a:solidFill>
                <a:latin typeface="Arial" charset="0"/>
                <a:ea typeface="Arial" charset="0"/>
                <a:cs typeface="Arial" charset="0"/>
              </a:rPr>
              <a:t>, and </a:t>
            </a:r>
            <a:r>
              <a:rPr lang="it-IT" sz="1200" dirty="0" err="1">
                <a:solidFill>
                  <a:srgbClr val="002060"/>
                </a:solidFill>
                <a:latin typeface="Arial" charset="0"/>
                <a:ea typeface="Arial" charset="0"/>
                <a:cs typeface="Arial" charset="0"/>
              </a:rPr>
              <a:t>reduction</a:t>
            </a:r>
            <a:r>
              <a:rPr lang="it-IT" sz="1200" dirty="0">
                <a:solidFill>
                  <a:srgbClr val="002060"/>
                </a:solidFill>
                <a:latin typeface="Arial" charset="0"/>
                <a:ea typeface="Arial" charset="0"/>
                <a:cs typeface="Arial" charset="0"/>
              </a:rPr>
              <a:t> in </a:t>
            </a:r>
            <a:r>
              <a:rPr lang="it-IT" sz="1200" dirty="0" err="1">
                <a:solidFill>
                  <a:srgbClr val="002060"/>
                </a:solidFill>
                <a:latin typeface="Arial" charset="0"/>
                <a:ea typeface="Arial" charset="0"/>
                <a:cs typeface="Arial" charset="0"/>
              </a:rPr>
              <a:t>all</a:t>
            </a:r>
            <a:r>
              <a:rPr lang="it-IT" sz="1200" dirty="0">
                <a:solidFill>
                  <a:srgbClr val="002060"/>
                </a:solidFill>
                <a:latin typeface="Arial" charset="0"/>
                <a:ea typeface="Arial" charset="0"/>
                <a:cs typeface="Arial" charset="0"/>
              </a:rPr>
              <a:t> cause of </a:t>
            </a:r>
            <a:r>
              <a:rPr lang="it-IT" sz="1200" dirty="0" err="1">
                <a:solidFill>
                  <a:srgbClr val="002060"/>
                </a:solidFill>
                <a:latin typeface="Arial" charset="0"/>
                <a:ea typeface="Arial" charset="0"/>
                <a:cs typeface="Arial" charset="0"/>
              </a:rPr>
              <a:t>death</a:t>
            </a:r>
            <a:r>
              <a:rPr lang="it-IT" sz="1200" dirty="0">
                <a:solidFill>
                  <a:srgbClr val="002060"/>
                </a:solidFill>
                <a:latin typeface="Arial" charset="0"/>
                <a:ea typeface="Arial" charset="0"/>
                <a:cs typeface="Arial" charset="0"/>
              </a:rPr>
              <a:t>, </a:t>
            </a:r>
            <a:r>
              <a:rPr lang="it-IT" sz="1200" dirty="0" err="1">
                <a:solidFill>
                  <a:srgbClr val="002060"/>
                </a:solidFill>
                <a:latin typeface="Arial" charset="0"/>
                <a:ea typeface="Arial" charset="0"/>
                <a:cs typeface="Arial" charset="0"/>
              </a:rPr>
              <a:t>cardiac</a:t>
            </a:r>
            <a:r>
              <a:rPr lang="it-IT" sz="1200" dirty="0">
                <a:solidFill>
                  <a:srgbClr val="002060"/>
                </a:solidFill>
                <a:latin typeface="Arial" charset="0"/>
                <a:ea typeface="Arial" charset="0"/>
                <a:cs typeface="Arial" charset="0"/>
              </a:rPr>
              <a:t> </a:t>
            </a:r>
            <a:r>
              <a:rPr lang="it-IT" sz="1200" dirty="0" err="1">
                <a:solidFill>
                  <a:srgbClr val="002060"/>
                </a:solidFill>
                <a:latin typeface="Arial" charset="0"/>
                <a:ea typeface="Arial" charset="0"/>
                <a:cs typeface="Arial" charset="0"/>
              </a:rPr>
              <a:t>death</a:t>
            </a:r>
            <a:r>
              <a:rPr lang="it-IT" sz="1200" dirty="0">
                <a:solidFill>
                  <a:srgbClr val="002060"/>
                </a:solidFill>
                <a:latin typeface="Arial" charset="0"/>
                <a:ea typeface="Arial" charset="0"/>
                <a:cs typeface="Arial" charset="0"/>
              </a:rPr>
              <a:t>, </a:t>
            </a:r>
            <a:r>
              <a:rPr lang="it-IT" sz="1200" dirty="0" err="1">
                <a:solidFill>
                  <a:srgbClr val="002060"/>
                </a:solidFill>
                <a:latin typeface="Arial" charset="0"/>
                <a:ea typeface="Arial" charset="0"/>
                <a:cs typeface="Arial" charset="0"/>
              </a:rPr>
              <a:t>sudden</a:t>
            </a:r>
            <a:r>
              <a:rPr lang="it-IT" sz="1200" dirty="0">
                <a:solidFill>
                  <a:srgbClr val="002060"/>
                </a:solidFill>
                <a:latin typeface="Arial" charset="0"/>
                <a:ea typeface="Arial" charset="0"/>
                <a:cs typeface="Arial" charset="0"/>
              </a:rPr>
              <a:t> </a:t>
            </a:r>
            <a:r>
              <a:rPr lang="it-IT" sz="1200" dirty="0" err="1">
                <a:solidFill>
                  <a:srgbClr val="002060"/>
                </a:solidFill>
                <a:latin typeface="Arial" charset="0"/>
                <a:ea typeface="Arial" charset="0"/>
                <a:cs typeface="Arial" charset="0"/>
              </a:rPr>
              <a:t>death</a:t>
            </a:r>
            <a:r>
              <a:rPr lang="it-IT" sz="1200" dirty="0">
                <a:solidFill>
                  <a:srgbClr val="002060"/>
                </a:solidFill>
                <a:latin typeface="Arial" charset="0"/>
                <a:ea typeface="Arial" charset="0"/>
                <a:cs typeface="Arial" charset="0"/>
              </a:rPr>
              <a:t> and MI </a:t>
            </a:r>
            <a:r>
              <a:rPr lang="it-IT" sz="1200" dirty="0" err="1">
                <a:solidFill>
                  <a:srgbClr val="002060"/>
                </a:solidFill>
                <a:latin typeface="Arial" charset="0"/>
                <a:ea typeface="Arial" charset="0"/>
                <a:cs typeface="Arial" charset="0"/>
              </a:rPr>
              <a:t>recurrence</a:t>
            </a:r>
            <a:r>
              <a:rPr lang="it-IT" sz="1200" dirty="0">
                <a:solidFill>
                  <a:srgbClr val="002060"/>
                </a:solidFill>
                <a:latin typeface="Arial" charset="0"/>
                <a:ea typeface="Arial" charset="0"/>
                <a:cs typeface="Arial" charset="0"/>
              </a:rPr>
              <a:t> </a:t>
            </a:r>
          </a:p>
        </p:txBody>
      </p:sp>
      <p:sp>
        <p:nvSpPr>
          <p:cNvPr id="4" name="CasellaDiTesto 3"/>
          <p:cNvSpPr txBox="1"/>
          <p:nvPr/>
        </p:nvSpPr>
        <p:spPr>
          <a:xfrm>
            <a:off x="5977293" y="5535235"/>
            <a:ext cx="1999265" cy="253916"/>
          </a:xfrm>
          <a:prstGeom prst="rect">
            <a:avLst/>
          </a:prstGeom>
          <a:noFill/>
        </p:spPr>
        <p:txBody>
          <a:bodyPr wrap="none" rtlCol="0">
            <a:spAutoFit/>
          </a:bodyPr>
          <a:lstStyle/>
          <a:p>
            <a:r>
              <a:rPr lang="it-IT" sz="1050" dirty="0" err="1">
                <a:solidFill>
                  <a:srgbClr val="002060"/>
                </a:solidFill>
                <a:latin typeface="Arial" charset="0"/>
                <a:ea typeface="Arial" charset="0"/>
                <a:cs typeface="Arial" charset="0"/>
              </a:rPr>
              <a:t>Eur</a:t>
            </a:r>
            <a:r>
              <a:rPr lang="it-IT" sz="1050" dirty="0">
                <a:solidFill>
                  <a:srgbClr val="002060"/>
                </a:solidFill>
                <a:latin typeface="Arial" charset="0"/>
                <a:ea typeface="Arial" charset="0"/>
                <a:cs typeface="Arial" charset="0"/>
              </a:rPr>
              <a:t> </a:t>
            </a:r>
            <a:r>
              <a:rPr lang="it-IT" sz="1050" dirty="0" err="1">
                <a:solidFill>
                  <a:srgbClr val="002060"/>
                </a:solidFill>
                <a:latin typeface="Arial" charset="0"/>
                <a:ea typeface="Arial" charset="0"/>
                <a:cs typeface="Arial" charset="0"/>
              </a:rPr>
              <a:t>Heart</a:t>
            </a:r>
            <a:r>
              <a:rPr lang="it-IT" sz="1050" dirty="0">
                <a:solidFill>
                  <a:srgbClr val="002060"/>
                </a:solidFill>
                <a:latin typeface="Arial" charset="0"/>
                <a:ea typeface="Arial" charset="0"/>
                <a:cs typeface="Arial" charset="0"/>
              </a:rPr>
              <a:t> </a:t>
            </a:r>
            <a:r>
              <a:rPr lang="it-IT" sz="1050" dirty="0" err="1">
                <a:solidFill>
                  <a:srgbClr val="002060"/>
                </a:solidFill>
                <a:latin typeface="Arial" charset="0"/>
                <a:ea typeface="Arial" charset="0"/>
                <a:cs typeface="Arial" charset="0"/>
              </a:rPr>
              <a:t>J</a:t>
            </a:r>
            <a:r>
              <a:rPr lang="it-IT" sz="1050" dirty="0">
                <a:solidFill>
                  <a:srgbClr val="002060"/>
                </a:solidFill>
                <a:latin typeface="Arial" charset="0"/>
                <a:ea typeface="Arial" charset="0"/>
                <a:cs typeface="Arial" charset="0"/>
              </a:rPr>
              <a:t> 2007; 28: 3012-19</a:t>
            </a:r>
          </a:p>
        </p:txBody>
      </p:sp>
    </p:spTree>
    <p:extLst>
      <p:ext uri="{BB962C8B-B14F-4D97-AF65-F5344CB8AC3E}">
        <p14:creationId xmlns:p14="http://schemas.microsoft.com/office/powerpoint/2010/main" val="20920575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Text Box 49"/>
          <p:cNvSpPr txBox="1">
            <a:spLocks noChangeArrowheads="1"/>
          </p:cNvSpPr>
          <p:nvPr/>
        </p:nvSpPr>
        <p:spPr bwMode="auto">
          <a:xfrm>
            <a:off x="889400" y="1045958"/>
            <a:ext cx="7328259" cy="738664"/>
          </a:xfrm>
          <a:prstGeom prst="rect">
            <a:avLst/>
          </a:prstGeom>
          <a:noFill/>
          <a:ln w="12700">
            <a:noFill/>
            <a:miter lim="800000"/>
            <a:headEnd/>
            <a:tailEnd/>
          </a:ln>
        </p:spPr>
        <p:txBody>
          <a:bodyPr wrap="square" lIns="0" tIns="0" rIns="0" bIns="0">
            <a:spAutoFit/>
          </a:bodyPr>
          <a:lstStyle/>
          <a:p>
            <a:pPr algn="ctr" fontAlgn="base">
              <a:spcBef>
                <a:spcPct val="0"/>
              </a:spcBef>
              <a:spcAft>
                <a:spcPct val="0"/>
              </a:spcAft>
            </a:pPr>
            <a:r>
              <a:rPr lang="en-US" sz="2400" b="1">
                <a:solidFill>
                  <a:srgbClr val="002060"/>
                </a:solidFill>
                <a:cs typeface="Arial" pitchFamily="34" charset="0"/>
              </a:rPr>
              <a:t>The Framingham Study, 2037 men with untreated hypertension, 36-year follow-up</a:t>
            </a:r>
          </a:p>
        </p:txBody>
      </p:sp>
      <p:sp>
        <p:nvSpPr>
          <p:cNvPr id="23557" name="Text Box 1028"/>
          <p:cNvSpPr txBox="1">
            <a:spLocks noChangeArrowheads="1"/>
          </p:cNvSpPr>
          <p:nvPr/>
        </p:nvSpPr>
        <p:spPr bwMode="auto">
          <a:xfrm>
            <a:off x="6001351" y="5573061"/>
            <a:ext cx="2487861" cy="138499"/>
          </a:xfrm>
          <a:prstGeom prst="rect">
            <a:avLst/>
          </a:prstGeom>
          <a:noFill/>
          <a:ln w="9525">
            <a:noFill/>
            <a:miter lim="800000"/>
            <a:headEnd/>
            <a:tailEnd/>
          </a:ln>
        </p:spPr>
        <p:txBody>
          <a:bodyPr wrap="none" lIns="0" tIns="0" rIns="0" bIns="0" anchor="b">
            <a:spAutoFit/>
          </a:bodyPr>
          <a:lstStyle/>
          <a:p>
            <a:pPr fontAlgn="base">
              <a:spcBef>
                <a:spcPct val="0"/>
              </a:spcBef>
              <a:spcAft>
                <a:spcPct val="0"/>
              </a:spcAft>
            </a:pPr>
            <a:r>
              <a:rPr lang="en-US" sz="900" dirty="0">
                <a:solidFill>
                  <a:srgbClr val="002060"/>
                </a:solidFill>
                <a:cs typeface="Arial" pitchFamily="34" charset="0"/>
              </a:rPr>
              <a:t>Gillman MW, et al., </a:t>
            </a:r>
            <a:r>
              <a:rPr lang="en-US" sz="900" i="1" dirty="0">
                <a:solidFill>
                  <a:srgbClr val="002060"/>
                </a:solidFill>
                <a:cs typeface="Arial" pitchFamily="34" charset="0"/>
              </a:rPr>
              <a:t>Am Heart J.</a:t>
            </a:r>
            <a:r>
              <a:rPr lang="en-US" sz="900" dirty="0">
                <a:solidFill>
                  <a:srgbClr val="002060"/>
                </a:solidFill>
                <a:cs typeface="Arial" pitchFamily="34" charset="0"/>
              </a:rPr>
              <a:t> 1993;125:1148-1154.</a:t>
            </a:r>
            <a:endParaRPr lang="da-DK" sz="900" dirty="0">
              <a:solidFill>
                <a:srgbClr val="002060"/>
              </a:solidFill>
              <a:cs typeface="Arial" pitchFamily="34" charset="0"/>
            </a:endParaRPr>
          </a:p>
        </p:txBody>
      </p:sp>
      <p:sp>
        <p:nvSpPr>
          <p:cNvPr id="23558" name="Rectangle 2"/>
          <p:cNvSpPr>
            <a:spLocks noChangeArrowheads="1"/>
          </p:cNvSpPr>
          <p:nvPr/>
        </p:nvSpPr>
        <p:spPr bwMode="auto">
          <a:xfrm>
            <a:off x="2289387" y="4428622"/>
            <a:ext cx="308372" cy="395288"/>
          </a:xfrm>
          <a:prstGeom prst="rect">
            <a:avLst/>
          </a:prstGeom>
          <a:solidFill>
            <a:srgbClr val="002060"/>
          </a:solidFill>
          <a:ln w="9525">
            <a:noFill/>
            <a:miter lim="800000"/>
            <a:headEnd/>
            <a:tailEnd/>
          </a:ln>
        </p:spPr>
        <p:txBody>
          <a:bodyPr wrap="none" anchor="ctr"/>
          <a:lstStyle/>
          <a:p>
            <a:pPr fontAlgn="base">
              <a:spcBef>
                <a:spcPct val="0"/>
              </a:spcBef>
              <a:spcAft>
                <a:spcPct val="0"/>
              </a:spcAft>
            </a:pPr>
            <a:endParaRPr lang="en-US" sz="1350">
              <a:solidFill>
                <a:prstClr val="black"/>
              </a:solidFill>
              <a:cs typeface="Arial" pitchFamily="34" charset="0"/>
            </a:endParaRPr>
          </a:p>
        </p:txBody>
      </p:sp>
      <p:sp>
        <p:nvSpPr>
          <p:cNvPr id="8" name="Rectangle 6"/>
          <p:cNvSpPr>
            <a:spLocks noChangeArrowheads="1"/>
          </p:cNvSpPr>
          <p:nvPr/>
        </p:nvSpPr>
        <p:spPr bwMode="auto">
          <a:xfrm>
            <a:off x="2633478" y="4159542"/>
            <a:ext cx="311944" cy="664369"/>
          </a:xfrm>
          <a:prstGeom prst="rect">
            <a:avLst/>
          </a:prstGeom>
          <a:solidFill>
            <a:schemeClr val="accent2">
              <a:lumMod val="75000"/>
            </a:schemeClr>
          </a:solidFill>
          <a:ln w="9525">
            <a:noFill/>
            <a:miter lim="800000"/>
            <a:headEnd/>
            <a:tailEnd/>
          </a:ln>
        </p:spPr>
        <p:txBody>
          <a:bodyPr wrap="none" anchor="ctr"/>
          <a:lstStyle/>
          <a:p>
            <a:pPr>
              <a:defRPr/>
            </a:pPr>
            <a:endParaRPr lang="en-US" sz="1350">
              <a:solidFill>
                <a:prstClr val="black"/>
              </a:solidFill>
              <a:cs typeface="Arial" pitchFamily="34" charset="0"/>
            </a:endParaRPr>
          </a:p>
        </p:txBody>
      </p:sp>
      <p:sp>
        <p:nvSpPr>
          <p:cNvPr id="9" name="Rectangle 10"/>
          <p:cNvSpPr>
            <a:spLocks noChangeArrowheads="1"/>
          </p:cNvSpPr>
          <p:nvPr/>
        </p:nvSpPr>
        <p:spPr bwMode="auto">
          <a:xfrm>
            <a:off x="2981139" y="3821405"/>
            <a:ext cx="308372" cy="1002506"/>
          </a:xfrm>
          <a:prstGeom prst="rect">
            <a:avLst/>
          </a:prstGeom>
          <a:solidFill>
            <a:schemeClr val="accent3"/>
          </a:solidFill>
          <a:ln w="9525">
            <a:noFill/>
            <a:miter lim="800000"/>
            <a:headEnd/>
            <a:tailEnd/>
          </a:ln>
        </p:spPr>
        <p:txBody>
          <a:bodyPr wrap="none" anchor="ctr"/>
          <a:lstStyle/>
          <a:p>
            <a:pPr>
              <a:defRPr/>
            </a:pPr>
            <a:endParaRPr lang="en-US" sz="1350">
              <a:solidFill>
                <a:prstClr val="black"/>
              </a:solidFill>
              <a:latin typeface="Arial" charset="0"/>
              <a:cs typeface="Arial" pitchFamily="34" charset="0"/>
            </a:endParaRPr>
          </a:p>
        </p:txBody>
      </p:sp>
      <p:sp>
        <p:nvSpPr>
          <p:cNvPr id="23561" name="Rectangle 3"/>
          <p:cNvSpPr>
            <a:spLocks noChangeArrowheads="1"/>
          </p:cNvSpPr>
          <p:nvPr/>
        </p:nvSpPr>
        <p:spPr bwMode="auto">
          <a:xfrm>
            <a:off x="3634793" y="4378617"/>
            <a:ext cx="308372" cy="445294"/>
          </a:xfrm>
          <a:prstGeom prst="rect">
            <a:avLst/>
          </a:prstGeom>
          <a:solidFill>
            <a:srgbClr val="002060"/>
          </a:solidFill>
          <a:ln w="9525">
            <a:noFill/>
            <a:miter lim="800000"/>
            <a:headEnd/>
            <a:tailEnd/>
          </a:ln>
        </p:spPr>
        <p:txBody>
          <a:bodyPr wrap="none" anchor="ctr"/>
          <a:lstStyle/>
          <a:p>
            <a:pPr fontAlgn="base">
              <a:spcBef>
                <a:spcPct val="0"/>
              </a:spcBef>
              <a:spcAft>
                <a:spcPct val="0"/>
              </a:spcAft>
            </a:pPr>
            <a:endParaRPr lang="en-US" sz="1350">
              <a:solidFill>
                <a:prstClr val="black"/>
              </a:solidFill>
              <a:cs typeface="Arial" pitchFamily="34" charset="0"/>
            </a:endParaRPr>
          </a:p>
        </p:txBody>
      </p:sp>
      <p:sp>
        <p:nvSpPr>
          <p:cNvPr id="11" name="Rectangle 7"/>
          <p:cNvSpPr>
            <a:spLocks noChangeArrowheads="1"/>
          </p:cNvSpPr>
          <p:nvPr/>
        </p:nvSpPr>
        <p:spPr bwMode="auto">
          <a:xfrm>
            <a:off x="3978883" y="4203594"/>
            <a:ext cx="309563" cy="620316"/>
          </a:xfrm>
          <a:prstGeom prst="rect">
            <a:avLst/>
          </a:prstGeom>
          <a:solidFill>
            <a:schemeClr val="accent2">
              <a:lumMod val="75000"/>
            </a:schemeClr>
          </a:solidFill>
          <a:ln w="9525">
            <a:noFill/>
            <a:miter lim="800000"/>
            <a:headEnd/>
            <a:tailEnd/>
          </a:ln>
        </p:spPr>
        <p:txBody>
          <a:bodyPr wrap="none" anchor="ctr"/>
          <a:lstStyle/>
          <a:p>
            <a:pPr>
              <a:defRPr/>
            </a:pPr>
            <a:endParaRPr lang="en-US" sz="1350">
              <a:solidFill>
                <a:prstClr val="black"/>
              </a:solidFill>
              <a:cs typeface="Arial" pitchFamily="34" charset="0"/>
            </a:endParaRPr>
          </a:p>
        </p:txBody>
      </p:sp>
      <p:sp>
        <p:nvSpPr>
          <p:cNvPr id="12" name="Rectangle 11"/>
          <p:cNvSpPr>
            <a:spLocks noChangeArrowheads="1"/>
          </p:cNvSpPr>
          <p:nvPr/>
        </p:nvSpPr>
        <p:spPr bwMode="auto">
          <a:xfrm>
            <a:off x="4324164" y="3658289"/>
            <a:ext cx="309563" cy="1165622"/>
          </a:xfrm>
          <a:prstGeom prst="rect">
            <a:avLst/>
          </a:prstGeom>
          <a:solidFill>
            <a:schemeClr val="accent3"/>
          </a:solidFill>
          <a:ln w="9525">
            <a:noFill/>
            <a:miter lim="800000"/>
            <a:headEnd/>
            <a:tailEnd/>
          </a:ln>
        </p:spPr>
        <p:txBody>
          <a:bodyPr wrap="none" anchor="ctr"/>
          <a:lstStyle/>
          <a:p>
            <a:pPr>
              <a:defRPr/>
            </a:pPr>
            <a:endParaRPr lang="en-US" sz="1350">
              <a:solidFill>
                <a:prstClr val="black"/>
              </a:solidFill>
              <a:latin typeface="Arial" charset="0"/>
              <a:cs typeface="Arial" pitchFamily="34" charset="0"/>
            </a:endParaRPr>
          </a:p>
        </p:txBody>
      </p:sp>
      <p:sp>
        <p:nvSpPr>
          <p:cNvPr id="23564" name="Rectangle 4"/>
          <p:cNvSpPr>
            <a:spLocks noChangeArrowheads="1"/>
          </p:cNvSpPr>
          <p:nvPr/>
        </p:nvSpPr>
        <p:spPr bwMode="auto">
          <a:xfrm>
            <a:off x="4980198" y="4203594"/>
            <a:ext cx="309563" cy="620316"/>
          </a:xfrm>
          <a:prstGeom prst="rect">
            <a:avLst/>
          </a:prstGeom>
          <a:solidFill>
            <a:srgbClr val="002060"/>
          </a:solidFill>
          <a:ln w="9525">
            <a:noFill/>
            <a:miter lim="800000"/>
            <a:headEnd/>
            <a:tailEnd/>
          </a:ln>
        </p:spPr>
        <p:txBody>
          <a:bodyPr wrap="none" anchor="ctr"/>
          <a:lstStyle/>
          <a:p>
            <a:pPr fontAlgn="base">
              <a:spcBef>
                <a:spcPct val="0"/>
              </a:spcBef>
              <a:spcAft>
                <a:spcPct val="0"/>
              </a:spcAft>
            </a:pPr>
            <a:endParaRPr lang="en-US" sz="1350">
              <a:solidFill>
                <a:prstClr val="black"/>
              </a:solidFill>
              <a:cs typeface="Arial" pitchFamily="34" charset="0"/>
            </a:endParaRPr>
          </a:p>
        </p:txBody>
      </p:sp>
      <p:sp>
        <p:nvSpPr>
          <p:cNvPr id="14" name="Rectangle 8"/>
          <p:cNvSpPr>
            <a:spLocks noChangeArrowheads="1"/>
          </p:cNvSpPr>
          <p:nvPr/>
        </p:nvSpPr>
        <p:spPr bwMode="auto">
          <a:xfrm>
            <a:off x="5325480" y="3940467"/>
            <a:ext cx="302419" cy="883444"/>
          </a:xfrm>
          <a:prstGeom prst="rect">
            <a:avLst/>
          </a:prstGeom>
          <a:solidFill>
            <a:schemeClr val="accent2">
              <a:lumMod val="75000"/>
            </a:schemeClr>
          </a:solidFill>
          <a:ln w="9525">
            <a:noFill/>
            <a:miter lim="800000"/>
            <a:headEnd/>
            <a:tailEnd/>
          </a:ln>
        </p:spPr>
        <p:txBody>
          <a:bodyPr wrap="none" anchor="ctr"/>
          <a:lstStyle/>
          <a:p>
            <a:pPr>
              <a:defRPr/>
            </a:pPr>
            <a:endParaRPr lang="en-US" sz="1350">
              <a:solidFill>
                <a:prstClr val="black"/>
              </a:solidFill>
              <a:cs typeface="Arial" pitchFamily="34" charset="0"/>
            </a:endParaRPr>
          </a:p>
        </p:txBody>
      </p:sp>
      <p:sp>
        <p:nvSpPr>
          <p:cNvPr id="15" name="Rectangle 12"/>
          <p:cNvSpPr>
            <a:spLocks noChangeArrowheads="1"/>
          </p:cNvSpPr>
          <p:nvPr/>
        </p:nvSpPr>
        <p:spPr bwMode="auto">
          <a:xfrm>
            <a:off x="5663618" y="3339201"/>
            <a:ext cx="308372" cy="1484710"/>
          </a:xfrm>
          <a:prstGeom prst="rect">
            <a:avLst/>
          </a:prstGeom>
          <a:solidFill>
            <a:schemeClr val="accent3"/>
          </a:solidFill>
          <a:ln w="9525">
            <a:noFill/>
            <a:miter lim="800000"/>
            <a:headEnd/>
            <a:tailEnd/>
          </a:ln>
        </p:spPr>
        <p:txBody>
          <a:bodyPr wrap="none" anchor="ctr"/>
          <a:lstStyle/>
          <a:p>
            <a:pPr>
              <a:defRPr/>
            </a:pPr>
            <a:endParaRPr lang="en-US" sz="1350">
              <a:solidFill>
                <a:prstClr val="black"/>
              </a:solidFill>
              <a:latin typeface="Arial" charset="0"/>
              <a:cs typeface="Arial" pitchFamily="34" charset="0"/>
            </a:endParaRPr>
          </a:p>
        </p:txBody>
      </p:sp>
      <p:sp>
        <p:nvSpPr>
          <p:cNvPr id="23567" name="Rectangle 5"/>
          <p:cNvSpPr>
            <a:spLocks noChangeArrowheads="1"/>
          </p:cNvSpPr>
          <p:nvPr/>
        </p:nvSpPr>
        <p:spPr bwMode="auto">
          <a:xfrm>
            <a:off x="6318460" y="4059530"/>
            <a:ext cx="309563" cy="764381"/>
          </a:xfrm>
          <a:prstGeom prst="rect">
            <a:avLst/>
          </a:prstGeom>
          <a:solidFill>
            <a:srgbClr val="002060"/>
          </a:solidFill>
          <a:ln w="9525">
            <a:noFill/>
            <a:miter lim="800000"/>
            <a:headEnd/>
            <a:tailEnd/>
          </a:ln>
        </p:spPr>
        <p:txBody>
          <a:bodyPr wrap="none" anchor="ctr"/>
          <a:lstStyle/>
          <a:p>
            <a:pPr fontAlgn="base">
              <a:spcBef>
                <a:spcPct val="0"/>
              </a:spcBef>
              <a:spcAft>
                <a:spcPct val="0"/>
              </a:spcAft>
            </a:pPr>
            <a:endParaRPr lang="en-US" sz="1350">
              <a:solidFill>
                <a:prstClr val="black"/>
              </a:solidFill>
              <a:cs typeface="Arial" pitchFamily="34" charset="0"/>
            </a:endParaRPr>
          </a:p>
        </p:txBody>
      </p:sp>
      <p:sp>
        <p:nvSpPr>
          <p:cNvPr id="17" name="Rectangle 9"/>
          <p:cNvSpPr>
            <a:spLocks noChangeArrowheads="1"/>
          </p:cNvSpPr>
          <p:nvPr/>
        </p:nvSpPr>
        <p:spPr bwMode="auto">
          <a:xfrm>
            <a:off x="6663743" y="3740442"/>
            <a:ext cx="308372" cy="1083469"/>
          </a:xfrm>
          <a:prstGeom prst="rect">
            <a:avLst/>
          </a:prstGeom>
          <a:solidFill>
            <a:schemeClr val="accent2">
              <a:lumMod val="75000"/>
            </a:schemeClr>
          </a:solidFill>
          <a:ln w="9525">
            <a:noFill/>
            <a:miter lim="800000"/>
            <a:headEnd/>
            <a:tailEnd/>
          </a:ln>
        </p:spPr>
        <p:txBody>
          <a:bodyPr wrap="none" anchor="ctr"/>
          <a:lstStyle/>
          <a:p>
            <a:pPr>
              <a:defRPr/>
            </a:pPr>
            <a:endParaRPr lang="en-US" sz="1350">
              <a:solidFill>
                <a:prstClr val="black"/>
              </a:solidFill>
              <a:cs typeface="Arial" pitchFamily="34" charset="0"/>
            </a:endParaRPr>
          </a:p>
        </p:txBody>
      </p:sp>
      <p:sp>
        <p:nvSpPr>
          <p:cNvPr id="18" name="Rectangle 13"/>
          <p:cNvSpPr>
            <a:spLocks noChangeArrowheads="1"/>
          </p:cNvSpPr>
          <p:nvPr/>
        </p:nvSpPr>
        <p:spPr bwMode="auto">
          <a:xfrm>
            <a:off x="7007833" y="2693881"/>
            <a:ext cx="309563" cy="2130029"/>
          </a:xfrm>
          <a:prstGeom prst="rect">
            <a:avLst/>
          </a:prstGeom>
          <a:solidFill>
            <a:schemeClr val="accent3"/>
          </a:solidFill>
          <a:ln w="9525">
            <a:noFill/>
            <a:miter lim="800000"/>
            <a:headEnd/>
            <a:tailEnd/>
          </a:ln>
        </p:spPr>
        <p:txBody>
          <a:bodyPr wrap="none" anchor="ctr"/>
          <a:lstStyle/>
          <a:p>
            <a:pPr>
              <a:defRPr/>
            </a:pPr>
            <a:endParaRPr lang="en-US" sz="1350">
              <a:solidFill>
                <a:prstClr val="black"/>
              </a:solidFill>
              <a:latin typeface="Arial" charset="0"/>
              <a:cs typeface="Arial" pitchFamily="34" charset="0"/>
            </a:endParaRPr>
          </a:p>
        </p:txBody>
      </p:sp>
      <p:sp>
        <p:nvSpPr>
          <p:cNvPr id="23570" name="Line 20"/>
          <p:cNvSpPr>
            <a:spLocks noChangeShapeType="1"/>
          </p:cNvSpPr>
          <p:nvPr/>
        </p:nvSpPr>
        <p:spPr bwMode="auto">
          <a:xfrm>
            <a:off x="2028639" y="2817707"/>
            <a:ext cx="80963" cy="1191"/>
          </a:xfrm>
          <a:prstGeom prst="line">
            <a:avLst/>
          </a:prstGeom>
          <a:noFill/>
          <a:ln w="19050">
            <a:solidFill>
              <a:schemeClr val="tx1"/>
            </a:solidFill>
            <a:round/>
            <a:headEnd/>
            <a:tailEnd/>
          </a:ln>
        </p:spPr>
        <p:txBody>
          <a:bodyPr/>
          <a:lstStyle/>
          <a:p>
            <a:pPr fontAlgn="base">
              <a:spcBef>
                <a:spcPct val="0"/>
              </a:spcBef>
              <a:spcAft>
                <a:spcPct val="0"/>
              </a:spcAft>
            </a:pPr>
            <a:endParaRPr lang="en-US" sz="1350">
              <a:solidFill>
                <a:prstClr val="black"/>
              </a:solidFill>
              <a:latin typeface="Arial" pitchFamily="34" charset="0"/>
              <a:cs typeface="Arial" pitchFamily="34" charset="0"/>
            </a:endParaRPr>
          </a:p>
        </p:txBody>
      </p:sp>
      <p:sp>
        <p:nvSpPr>
          <p:cNvPr id="23571" name="Line 22"/>
          <p:cNvSpPr>
            <a:spLocks noChangeShapeType="1"/>
          </p:cNvSpPr>
          <p:nvPr/>
        </p:nvSpPr>
        <p:spPr bwMode="auto">
          <a:xfrm>
            <a:off x="2028639" y="4828674"/>
            <a:ext cx="80963" cy="1190"/>
          </a:xfrm>
          <a:prstGeom prst="line">
            <a:avLst/>
          </a:prstGeom>
          <a:noFill/>
          <a:ln w="19050">
            <a:solidFill>
              <a:schemeClr val="tx1"/>
            </a:solidFill>
            <a:round/>
            <a:headEnd/>
            <a:tailEnd/>
          </a:ln>
        </p:spPr>
        <p:txBody>
          <a:bodyPr/>
          <a:lstStyle/>
          <a:p>
            <a:pPr fontAlgn="base">
              <a:spcBef>
                <a:spcPct val="0"/>
              </a:spcBef>
              <a:spcAft>
                <a:spcPct val="0"/>
              </a:spcAft>
            </a:pPr>
            <a:endParaRPr lang="en-US" sz="1350">
              <a:solidFill>
                <a:prstClr val="black"/>
              </a:solidFill>
              <a:latin typeface="Arial" pitchFamily="34" charset="0"/>
              <a:cs typeface="Arial" pitchFamily="34" charset="0"/>
            </a:endParaRPr>
          </a:p>
        </p:txBody>
      </p:sp>
      <p:sp>
        <p:nvSpPr>
          <p:cNvPr id="23572" name="Line 23"/>
          <p:cNvSpPr>
            <a:spLocks noChangeShapeType="1"/>
          </p:cNvSpPr>
          <p:nvPr/>
        </p:nvSpPr>
        <p:spPr bwMode="auto">
          <a:xfrm>
            <a:off x="2028639" y="4427432"/>
            <a:ext cx="80963" cy="1191"/>
          </a:xfrm>
          <a:prstGeom prst="line">
            <a:avLst/>
          </a:prstGeom>
          <a:noFill/>
          <a:ln w="19050">
            <a:solidFill>
              <a:schemeClr val="tx1"/>
            </a:solidFill>
            <a:round/>
            <a:headEnd/>
            <a:tailEnd/>
          </a:ln>
        </p:spPr>
        <p:txBody>
          <a:bodyPr/>
          <a:lstStyle/>
          <a:p>
            <a:pPr fontAlgn="base">
              <a:spcBef>
                <a:spcPct val="0"/>
              </a:spcBef>
              <a:spcAft>
                <a:spcPct val="0"/>
              </a:spcAft>
            </a:pPr>
            <a:endParaRPr lang="en-US" sz="1350">
              <a:solidFill>
                <a:prstClr val="black"/>
              </a:solidFill>
              <a:latin typeface="Arial" pitchFamily="34" charset="0"/>
              <a:cs typeface="Arial" pitchFamily="34" charset="0"/>
            </a:endParaRPr>
          </a:p>
        </p:txBody>
      </p:sp>
      <p:sp>
        <p:nvSpPr>
          <p:cNvPr id="23573" name="Line 24"/>
          <p:cNvSpPr>
            <a:spLocks noChangeShapeType="1"/>
          </p:cNvSpPr>
          <p:nvPr/>
        </p:nvSpPr>
        <p:spPr bwMode="auto">
          <a:xfrm>
            <a:off x="2028639" y="4026193"/>
            <a:ext cx="80963" cy="1190"/>
          </a:xfrm>
          <a:prstGeom prst="line">
            <a:avLst/>
          </a:prstGeom>
          <a:noFill/>
          <a:ln w="19050">
            <a:solidFill>
              <a:schemeClr val="tx1"/>
            </a:solidFill>
            <a:round/>
            <a:headEnd/>
            <a:tailEnd/>
          </a:ln>
        </p:spPr>
        <p:txBody>
          <a:bodyPr/>
          <a:lstStyle/>
          <a:p>
            <a:pPr fontAlgn="base">
              <a:spcBef>
                <a:spcPct val="0"/>
              </a:spcBef>
              <a:spcAft>
                <a:spcPct val="0"/>
              </a:spcAft>
            </a:pPr>
            <a:endParaRPr lang="en-US" sz="1350">
              <a:solidFill>
                <a:prstClr val="black"/>
              </a:solidFill>
              <a:latin typeface="Arial" pitchFamily="34" charset="0"/>
              <a:cs typeface="Arial" pitchFamily="34" charset="0"/>
            </a:endParaRPr>
          </a:p>
        </p:txBody>
      </p:sp>
      <p:sp>
        <p:nvSpPr>
          <p:cNvPr id="23574" name="Line 25"/>
          <p:cNvSpPr>
            <a:spLocks noChangeShapeType="1"/>
          </p:cNvSpPr>
          <p:nvPr/>
        </p:nvSpPr>
        <p:spPr bwMode="auto">
          <a:xfrm>
            <a:off x="2028639" y="3626143"/>
            <a:ext cx="80963" cy="1190"/>
          </a:xfrm>
          <a:prstGeom prst="line">
            <a:avLst/>
          </a:prstGeom>
          <a:noFill/>
          <a:ln w="19050">
            <a:solidFill>
              <a:schemeClr val="tx1"/>
            </a:solidFill>
            <a:round/>
            <a:headEnd/>
            <a:tailEnd/>
          </a:ln>
        </p:spPr>
        <p:txBody>
          <a:bodyPr/>
          <a:lstStyle/>
          <a:p>
            <a:pPr fontAlgn="base">
              <a:spcBef>
                <a:spcPct val="0"/>
              </a:spcBef>
              <a:spcAft>
                <a:spcPct val="0"/>
              </a:spcAft>
            </a:pPr>
            <a:endParaRPr lang="en-US" sz="1350">
              <a:solidFill>
                <a:prstClr val="black"/>
              </a:solidFill>
              <a:latin typeface="Arial" pitchFamily="34" charset="0"/>
              <a:cs typeface="Arial" pitchFamily="34" charset="0"/>
            </a:endParaRPr>
          </a:p>
        </p:txBody>
      </p:sp>
      <p:sp>
        <p:nvSpPr>
          <p:cNvPr id="23575" name="Line 26"/>
          <p:cNvSpPr>
            <a:spLocks noChangeShapeType="1"/>
          </p:cNvSpPr>
          <p:nvPr/>
        </p:nvSpPr>
        <p:spPr bwMode="auto">
          <a:xfrm>
            <a:off x="2028639" y="3218949"/>
            <a:ext cx="80963" cy="1190"/>
          </a:xfrm>
          <a:prstGeom prst="line">
            <a:avLst/>
          </a:prstGeom>
          <a:noFill/>
          <a:ln w="19050">
            <a:solidFill>
              <a:schemeClr val="tx1"/>
            </a:solidFill>
            <a:round/>
            <a:headEnd/>
            <a:tailEnd/>
          </a:ln>
        </p:spPr>
        <p:txBody>
          <a:bodyPr/>
          <a:lstStyle/>
          <a:p>
            <a:pPr fontAlgn="base">
              <a:spcBef>
                <a:spcPct val="0"/>
              </a:spcBef>
              <a:spcAft>
                <a:spcPct val="0"/>
              </a:spcAft>
            </a:pPr>
            <a:endParaRPr lang="en-US" sz="1350">
              <a:solidFill>
                <a:prstClr val="black"/>
              </a:solidFill>
              <a:latin typeface="Arial" pitchFamily="34" charset="0"/>
              <a:cs typeface="Arial" pitchFamily="34" charset="0"/>
            </a:endParaRPr>
          </a:p>
        </p:txBody>
      </p:sp>
      <p:sp>
        <p:nvSpPr>
          <p:cNvPr id="23576" name="Line 27"/>
          <p:cNvSpPr>
            <a:spLocks noChangeShapeType="1"/>
          </p:cNvSpPr>
          <p:nvPr/>
        </p:nvSpPr>
        <p:spPr bwMode="auto">
          <a:xfrm>
            <a:off x="2028639" y="2416468"/>
            <a:ext cx="80963" cy="1190"/>
          </a:xfrm>
          <a:prstGeom prst="line">
            <a:avLst/>
          </a:prstGeom>
          <a:noFill/>
          <a:ln w="19050">
            <a:solidFill>
              <a:schemeClr val="tx1"/>
            </a:solidFill>
            <a:round/>
            <a:headEnd/>
            <a:tailEnd/>
          </a:ln>
        </p:spPr>
        <p:txBody>
          <a:bodyPr/>
          <a:lstStyle/>
          <a:p>
            <a:pPr fontAlgn="base">
              <a:spcBef>
                <a:spcPct val="0"/>
              </a:spcBef>
              <a:spcAft>
                <a:spcPct val="0"/>
              </a:spcAft>
            </a:pPr>
            <a:endParaRPr lang="en-US" sz="1350">
              <a:solidFill>
                <a:prstClr val="black"/>
              </a:solidFill>
              <a:latin typeface="Arial" pitchFamily="34" charset="0"/>
              <a:cs typeface="Arial" pitchFamily="34" charset="0"/>
            </a:endParaRPr>
          </a:p>
        </p:txBody>
      </p:sp>
      <p:sp>
        <p:nvSpPr>
          <p:cNvPr id="26" name="Rectangle 29"/>
          <p:cNvSpPr>
            <a:spLocks noChangeArrowheads="1"/>
          </p:cNvSpPr>
          <p:nvPr/>
        </p:nvSpPr>
        <p:spPr bwMode="auto">
          <a:xfrm>
            <a:off x="1891385" y="4745329"/>
            <a:ext cx="75342" cy="161583"/>
          </a:xfrm>
          <a:prstGeom prst="rect">
            <a:avLst/>
          </a:prstGeom>
          <a:noFill/>
          <a:ln w="9525">
            <a:noFill/>
            <a:miter lim="800000"/>
            <a:headEnd/>
            <a:tailEnd/>
          </a:ln>
        </p:spPr>
        <p:txBody>
          <a:bodyPr wrap="none" lIns="0" tIns="0" rIns="0" bIns="0">
            <a:spAutoFit/>
          </a:bodyPr>
          <a:lstStyle/>
          <a:p>
            <a:pPr algn="r">
              <a:defRPr/>
            </a:pPr>
            <a:r>
              <a:rPr lang="en-US" sz="1050">
                <a:solidFill>
                  <a:prstClr val="black"/>
                </a:solidFill>
                <a:effectLst>
                  <a:outerShdw blurRad="38100" dist="38100" dir="2700000" algn="tl">
                    <a:srgbClr val="000000"/>
                  </a:outerShdw>
                </a:effectLst>
                <a:latin typeface="Arial" charset="0"/>
                <a:cs typeface="Arial" pitchFamily="34" charset="0"/>
              </a:rPr>
              <a:t>0</a:t>
            </a:r>
          </a:p>
        </p:txBody>
      </p:sp>
      <p:sp>
        <p:nvSpPr>
          <p:cNvPr id="27" name="Rectangle 30"/>
          <p:cNvSpPr>
            <a:spLocks noChangeArrowheads="1"/>
          </p:cNvSpPr>
          <p:nvPr/>
        </p:nvSpPr>
        <p:spPr bwMode="auto">
          <a:xfrm>
            <a:off x="1818425" y="4344088"/>
            <a:ext cx="150683" cy="161583"/>
          </a:xfrm>
          <a:prstGeom prst="rect">
            <a:avLst/>
          </a:prstGeom>
          <a:noFill/>
          <a:ln w="9525">
            <a:noFill/>
            <a:miter lim="800000"/>
            <a:headEnd/>
            <a:tailEnd/>
          </a:ln>
        </p:spPr>
        <p:txBody>
          <a:bodyPr wrap="none" lIns="0" tIns="0" rIns="0" bIns="0">
            <a:spAutoFit/>
          </a:bodyPr>
          <a:lstStyle/>
          <a:p>
            <a:pPr algn="r">
              <a:defRPr/>
            </a:pPr>
            <a:r>
              <a:rPr lang="en-US" sz="1050">
                <a:solidFill>
                  <a:prstClr val="black"/>
                </a:solidFill>
                <a:effectLst>
                  <a:outerShdw blurRad="38100" dist="38100" dir="2700000" algn="tl">
                    <a:srgbClr val="000000"/>
                  </a:outerShdw>
                </a:effectLst>
                <a:latin typeface="Arial" charset="0"/>
                <a:cs typeface="Arial" pitchFamily="34" charset="0"/>
              </a:rPr>
              <a:t>10</a:t>
            </a:r>
          </a:p>
        </p:txBody>
      </p:sp>
      <p:sp>
        <p:nvSpPr>
          <p:cNvPr id="28" name="Rectangle 31"/>
          <p:cNvSpPr>
            <a:spLocks noChangeArrowheads="1"/>
          </p:cNvSpPr>
          <p:nvPr/>
        </p:nvSpPr>
        <p:spPr bwMode="auto">
          <a:xfrm>
            <a:off x="1818425" y="3944038"/>
            <a:ext cx="150683" cy="161583"/>
          </a:xfrm>
          <a:prstGeom prst="rect">
            <a:avLst/>
          </a:prstGeom>
          <a:noFill/>
          <a:ln w="9525">
            <a:noFill/>
            <a:miter lim="800000"/>
            <a:headEnd/>
            <a:tailEnd/>
          </a:ln>
        </p:spPr>
        <p:txBody>
          <a:bodyPr wrap="none" lIns="0" tIns="0" rIns="0" bIns="0">
            <a:spAutoFit/>
          </a:bodyPr>
          <a:lstStyle/>
          <a:p>
            <a:pPr algn="r">
              <a:defRPr/>
            </a:pPr>
            <a:r>
              <a:rPr lang="en-US" sz="1050">
                <a:solidFill>
                  <a:prstClr val="black"/>
                </a:solidFill>
                <a:effectLst>
                  <a:outerShdw blurRad="38100" dist="38100" dir="2700000" algn="tl">
                    <a:srgbClr val="000000"/>
                  </a:outerShdw>
                </a:effectLst>
                <a:latin typeface="Arial" charset="0"/>
                <a:cs typeface="Arial" pitchFamily="34" charset="0"/>
              </a:rPr>
              <a:t>20</a:t>
            </a:r>
          </a:p>
        </p:txBody>
      </p:sp>
      <p:sp>
        <p:nvSpPr>
          <p:cNvPr id="29" name="Rectangle 32"/>
          <p:cNvSpPr>
            <a:spLocks noChangeArrowheads="1"/>
          </p:cNvSpPr>
          <p:nvPr/>
        </p:nvSpPr>
        <p:spPr bwMode="auto">
          <a:xfrm>
            <a:off x="1818425" y="3542798"/>
            <a:ext cx="150683" cy="161583"/>
          </a:xfrm>
          <a:prstGeom prst="rect">
            <a:avLst/>
          </a:prstGeom>
          <a:noFill/>
          <a:ln w="9525">
            <a:noFill/>
            <a:miter lim="800000"/>
            <a:headEnd/>
            <a:tailEnd/>
          </a:ln>
        </p:spPr>
        <p:txBody>
          <a:bodyPr wrap="none" lIns="0" tIns="0" rIns="0" bIns="0">
            <a:spAutoFit/>
          </a:bodyPr>
          <a:lstStyle/>
          <a:p>
            <a:pPr algn="r">
              <a:defRPr/>
            </a:pPr>
            <a:r>
              <a:rPr lang="en-US" sz="1050">
                <a:solidFill>
                  <a:prstClr val="black"/>
                </a:solidFill>
                <a:effectLst>
                  <a:outerShdw blurRad="38100" dist="38100" dir="2700000" algn="tl">
                    <a:srgbClr val="000000"/>
                  </a:outerShdw>
                </a:effectLst>
                <a:latin typeface="Arial" charset="0"/>
                <a:cs typeface="Arial" pitchFamily="34" charset="0"/>
              </a:rPr>
              <a:t>30</a:t>
            </a:r>
          </a:p>
        </p:txBody>
      </p:sp>
      <p:sp>
        <p:nvSpPr>
          <p:cNvPr id="30" name="Rectangle 33"/>
          <p:cNvSpPr>
            <a:spLocks noChangeArrowheads="1"/>
          </p:cNvSpPr>
          <p:nvPr/>
        </p:nvSpPr>
        <p:spPr bwMode="auto">
          <a:xfrm>
            <a:off x="1818425" y="3135604"/>
            <a:ext cx="150683" cy="161583"/>
          </a:xfrm>
          <a:prstGeom prst="rect">
            <a:avLst/>
          </a:prstGeom>
          <a:noFill/>
          <a:ln w="9525">
            <a:noFill/>
            <a:miter lim="800000"/>
            <a:headEnd/>
            <a:tailEnd/>
          </a:ln>
        </p:spPr>
        <p:txBody>
          <a:bodyPr wrap="none" lIns="0" tIns="0" rIns="0" bIns="0">
            <a:spAutoFit/>
          </a:bodyPr>
          <a:lstStyle/>
          <a:p>
            <a:pPr algn="r">
              <a:defRPr/>
            </a:pPr>
            <a:r>
              <a:rPr lang="en-US" sz="1050">
                <a:solidFill>
                  <a:prstClr val="black"/>
                </a:solidFill>
                <a:effectLst>
                  <a:outerShdw blurRad="38100" dist="38100" dir="2700000" algn="tl">
                    <a:srgbClr val="000000"/>
                  </a:outerShdw>
                </a:effectLst>
                <a:latin typeface="Arial" charset="0"/>
                <a:cs typeface="Arial" pitchFamily="34" charset="0"/>
              </a:rPr>
              <a:t>40</a:t>
            </a:r>
          </a:p>
        </p:txBody>
      </p:sp>
      <p:sp>
        <p:nvSpPr>
          <p:cNvPr id="31" name="Rectangle 34"/>
          <p:cNvSpPr>
            <a:spLocks noChangeArrowheads="1"/>
          </p:cNvSpPr>
          <p:nvPr/>
        </p:nvSpPr>
        <p:spPr bwMode="auto">
          <a:xfrm>
            <a:off x="1818425" y="2735554"/>
            <a:ext cx="150683" cy="161583"/>
          </a:xfrm>
          <a:prstGeom prst="rect">
            <a:avLst/>
          </a:prstGeom>
          <a:noFill/>
          <a:ln w="9525">
            <a:noFill/>
            <a:miter lim="800000"/>
            <a:headEnd/>
            <a:tailEnd/>
          </a:ln>
        </p:spPr>
        <p:txBody>
          <a:bodyPr wrap="none" lIns="0" tIns="0" rIns="0" bIns="0">
            <a:spAutoFit/>
          </a:bodyPr>
          <a:lstStyle/>
          <a:p>
            <a:pPr algn="r">
              <a:defRPr/>
            </a:pPr>
            <a:r>
              <a:rPr lang="en-US" sz="1050">
                <a:solidFill>
                  <a:prstClr val="black"/>
                </a:solidFill>
                <a:effectLst>
                  <a:outerShdw blurRad="38100" dist="38100" dir="2700000" algn="tl">
                    <a:srgbClr val="000000"/>
                  </a:outerShdw>
                </a:effectLst>
                <a:latin typeface="Arial" charset="0"/>
                <a:cs typeface="Arial" pitchFamily="34" charset="0"/>
              </a:rPr>
              <a:t>50</a:t>
            </a:r>
          </a:p>
        </p:txBody>
      </p:sp>
      <p:sp>
        <p:nvSpPr>
          <p:cNvPr id="32" name="Rectangle 35"/>
          <p:cNvSpPr>
            <a:spLocks noChangeArrowheads="1"/>
          </p:cNvSpPr>
          <p:nvPr/>
        </p:nvSpPr>
        <p:spPr bwMode="auto">
          <a:xfrm>
            <a:off x="1818425" y="2334313"/>
            <a:ext cx="150683" cy="161583"/>
          </a:xfrm>
          <a:prstGeom prst="rect">
            <a:avLst/>
          </a:prstGeom>
          <a:noFill/>
          <a:ln w="9525">
            <a:noFill/>
            <a:miter lim="800000"/>
            <a:headEnd/>
            <a:tailEnd/>
          </a:ln>
        </p:spPr>
        <p:txBody>
          <a:bodyPr wrap="none" lIns="0" tIns="0" rIns="0" bIns="0">
            <a:spAutoFit/>
          </a:bodyPr>
          <a:lstStyle/>
          <a:p>
            <a:pPr algn="r">
              <a:defRPr/>
            </a:pPr>
            <a:r>
              <a:rPr lang="en-US" sz="1050">
                <a:solidFill>
                  <a:prstClr val="black"/>
                </a:solidFill>
                <a:effectLst>
                  <a:outerShdw blurRad="38100" dist="38100" dir="2700000" algn="tl">
                    <a:srgbClr val="000000"/>
                  </a:outerShdw>
                </a:effectLst>
                <a:latin typeface="Arial" charset="0"/>
                <a:cs typeface="Arial" pitchFamily="34" charset="0"/>
              </a:rPr>
              <a:t>60</a:t>
            </a:r>
          </a:p>
        </p:txBody>
      </p:sp>
      <p:sp>
        <p:nvSpPr>
          <p:cNvPr id="33" name="Rectangle 36"/>
          <p:cNvSpPr>
            <a:spLocks noChangeArrowheads="1"/>
          </p:cNvSpPr>
          <p:nvPr/>
        </p:nvSpPr>
        <p:spPr bwMode="auto">
          <a:xfrm>
            <a:off x="2660860" y="4909636"/>
            <a:ext cx="259686" cy="184666"/>
          </a:xfrm>
          <a:prstGeom prst="rect">
            <a:avLst/>
          </a:prstGeom>
          <a:noFill/>
          <a:ln w="9525">
            <a:noFill/>
            <a:miter lim="800000"/>
            <a:headEnd/>
            <a:tailEnd/>
          </a:ln>
        </p:spPr>
        <p:txBody>
          <a:bodyPr wrap="none" lIns="0" tIns="0" rIns="0" bIns="0">
            <a:spAutoFit/>
          </a:bodyPr>
          <a:lstStyle/>
          <a:p>
            <a:pPr>
              <a:defRPr/>
            </a:pPr>
            <a:r>
              <a:rPr lang="en-US" sz="1200">
                <a:solidFill>
                  <a:prstClr val="black"/>
                </a:solidFill>
                <a:effectLst>
                  <a:outerShdw blurRad="38100" dist="38100" dir="2700000" algn="tl">
                    <a:srgbClr val="000000"/>
                  </a:outerShdw>
                </a:effectLst>
                <a:latin typeface="Arial" charset="0"/>
                <a:cs typeface="Arial" pitchFamily="34" charset="0"/>
              </a:rPr>
              <a:t>&lt;65</a:t>
            </a:r>
          </a:p>
        </p:txBody>
      </p:sp>
      <p:sp>
        <p:nvSpPr>
          <p:cNvPr id="34" name="Rectangle 37"/>
          <p:cNvSpPr>
            <a:spLocks noChangeArrowheads="1"/>
          </p:cNvSpPr>
          <p:nvPr/>
        </p:nvSpPr>
        <p:spPr bwMode="auto">
          <a:xfrm>
            <a:off x="3939593" y="4909636"/>
            <a:ext cx="391133" cy="184666"/>
          </a:xfrm>
          <a:prstGeom prst="rect">
            <a:avLst/>
          </a:prstGeom>
          <a:noFill/>
          <a:ln w="9525">
            <a:noFill/>
            <a:miter lim="800000"/>
            <a:headEnd/>
            <a:tailEnd/>
          </a:ln>
        </p:spPr>
        <p:txBody>
          <a:bodyPr wrap="none" lIns="0" tIns="0" rIns="0" bIns="0">
            <a:spAutoFit/>
          </a:bodyPr>
          <a:lstStyle/>
          <a:p>
            <a:pPr>
              <a:defRPr/>
            </a:pPr>
            <a:r>
              <a:rPr lang="en-US" sz="1200">
                <a:solidFill>
                  <a:prstClr val="black"/>
                </a:solidFill>
                <a:effectLst>
                  <a:outerShdw blurRad="38100" dist="38100" dir="2700000" algn="tl">
                    <a:srgbClr val="000000"/>
                  </a:outerShdw>
                </a:effectLst>
                <a:latin typeface="Arial" charset="0"/>
                <a:cs typeface="Arial" pitchFamily="34" charset="0"/>
              </a:rPr>
              <a:t>65-74</a:t>
            </a:r>
          </a:p>
        </p:txBody>
      </p:sp>
      <p:sp>
        <p:nvSpPr>
          <p:cNvPr id="35" name="Rectangle 38"/>
          <p:cNvSpPr>
            <a:spLocks noChangeArrowheads="1"/>
          </p:cNvSpPr>
          <p:nvPr/>
        </p:nvSpPr>
        <p:spPr bwMode="auto">
          <a:xfrm>
            <a:off x="5281427" y="4909636"/>
            <a:ext cx="391133" cy="184666"/>
          </a:xfrm>
          <a:prstGeom prst="rect">
            <a:avLst/>
          </a:prstGeom>
          <a:noFill/>
          <a:ln w="9525">
            <a:noFill/>
            <a:miter lim="800000"/>
            <a:headEnd/>
            <a:tailEnd/>
          </a:ln>
        </p:spPr>
        <p:txBody>
          <a:bodyPr wrap="none" lIns="0" tIns="0" rIns="0" bIns="0">
            <a:spAutoFit/>
          </a:bodyPr>
          <a:lstStyle/>
          <a:p>
            <a:pPr>
              <a:defRPr/>
            </a:pPr>
            <a:r>
              <a:rPr lang="en-US" sz="1200">
                <a:solidFill>
                  <a:prstClr val="black"/>
                </a:solidFill>
                <a:effectLst>
                  <a:outerShdw blurRad="38100" dist="38100" dir="2700000" algn="tl">
                    <a:srgbClr val="000000"/>
                  </a:outerShdw>
                </a:effectLst>
                <a:latin typeface="Arial" charset="0"/>
                <a:cs typeface="Arial" pitchFamily="34" charset="0"/>
              </a:rPr>
              <a:t>75-84</a:t>
            </a:r>
          </a:p>
        </p:txBody>
      </p:sp>
      <p:sp>
        <p:nvSpPr>
          <p:cNvPr id="23587" name="Rectangle 39"/>
          <p:cNvSpPr>
            <a:spLocks noChangeArrowheads="1"/>
          </p:cNvSpPr>
          <p:nvPr/>
        </p:nvSpPr>
        <p:spPr bwMode="auto">
          <a:xfrm>
            <a:off x="6688746" y="4909636"/>
            <a:ext cx="234038" cy="184666"/>
          </a:xfrm>
          <a:prstGeom prst="rect">
            <a:avLst/>
          </a:prstGeom>
          <a:noFill/>
          <a:ln w="9525">
            <a:noFill/>
            <a:miter lim="800000"/>
            <a:headEnd/>
            <a:tailEnd/>
          </a:ln>
        </p:spPr>
        <p:txBody>
          <a:bodyPr wrap="none" lIns="0" tIns="0" rIns="0" bIns="0">
            <a:spAutoFit/>
          </a:bodyPr>
          <a:lstStyle/>
          <a:p>
            <a:pPr fontAlgn="base">
              <a:spcBef>
                <a:spcPct val="0"/>
              </a:spcBef>
              <a:spcAft>
                <a:spcPct val="0"/>
              </a:spcAft>
            </a:pPr>
            <a:r>
              <a:rPr lang="en-US" sz="1200">
                <a:solidFill>
                  <a:prstClr val="black"/>
                </a:solidFill>
                <a:cs typeface="Arial" pitchFamily="34" charset="0"/>
              </a:rPr>
              <a:t>&gt;84</a:t>
            </a:r>
          </a:p>
        </p:txBody>
      </p:sp>
      <p:sp>
        <p:nvSpPr>
          <p:cNvPr id="23588" name="Rectangle 40"/>
          <p:cNvSpPr>
            <a:spLocks noChangeArrowheads="1"/>
          </p:cNvSpPr>
          <p:nvPr/>
        </p:nvSpPr>
        <p:spPr bwMode="auto">
          <a:xfrm>
            <a:off x="2192946" y="2497429"/>
            <a:ext cx="148828" cy="94059"/>
          </a:xfrm>
          <a:prstGeom prst="rect">
            <a:avLst/>
          </a:prstGeom>
          <a:solidFill>
            <a:srgbClr val="071274"/>
          </a:solidFill>
          <a:ln w="9525">
            <a:noFill/>
            <a:miter lim="800000"/>
            <a:headEnd/>
            <a:tailEnd/>
          </a:ln>
        </p:spPr>
        <p:txBody>
          <a:bodyPr wrap="none" anchor="ctr"/>
          <a:lstStyle/>
          <a:p>
            <a:pPr fontAlgn="base">
              <a:spcBef>
                <a:spcPct val="0"/>
              </a:spcBef>
              <a:spcAft>
                <a:spcPct val="0"/>
              </a:spcAft>
            </a:pPr>
            <a:endParaRPr lang="en-US" sz="1350">
              <a:solidFill>
                <a:prstClr val="black"/>
              </a:solidFill>
              <a:cs typeface="Arial" pitchFamily="34" charset="0"/>
            </a:endParaRPr>
          </a:p>
        </p:txBody>
      </p:sp>
      <p:sp>
        <p:nvSpPr>
          <p:cNvPr id="38" name="Rectangle 41"/>
          <p:cNvSpPr>
            <a:spLocks noChangeArrowheads="1"/>
          </p:cNvSpPr>
          <p:nvPr/>
        </p:nvSpPr>
        <p:spPr bwMode="auto">
          <a:xfrm>
            <a:off x="2390590" y="2452186"/>
            <a:ext cx="1691169" cy="184666"/>
          </a:xfrm>
          <a:prstGeom prst="rect">
            <a:avLst/>
          </a:prstGeom>
          <a:noFill/>
          <a:ln w="9525">
            <a:noFill/>
            <a:miter lim="800000"/>
            <a:headEnd/>
            <a:tailEnd/>
          </a:ln>
        </p:spPr>
        <p:txBody>
          <a:bodyPr wrap="none" lIns="0" tIns="0" rIns="0" bIns="0">
            <a:spAutoFit/>
          </a:bodyPr>
          <a:lstStyle/>
          <a:p>
            <a:pPr>
              <a:defRPr/>
            </a:pPr>
            <a:r>
              <a:rPr lang="en-US" sz="1200">
                <a:solidFill>
                  <a:prstClr val="black"/>
                </a:solidFill>
                <a:effectLst>
                  <a:outerShdw blurRad="38100" dist="38100" dir="2700000" algn="tl">
                    <a:srgbClr val="000000"/>
                  </a:outerShdw>
                </a:effectLst>
                <a:latin typeface="Arial" charset="0"/>
                <a:cs typeface="Arial" pitchFamily="34" charset="0"/>
              </a:rPr>
              <a:t>CHD:  95% CI 1.20, 2.71</a:t>
            </a:r>
          </a:p>
        </p:txBody>
      </p:sp>
      <p:sp>
        <p:nvSpPr>
          <p:cNvPr id="23590" name="Rectangle 42"/>
          <p:cNvSpPr>
            <a:spLocks noChangeArrowheads="1"/>
          </p:cNvSpPr>
          <p:nvPr/>
        </p:nvSpPr>
        <p:spPr bwMode="auto">
          <a:xfrm>
            <a:off x="2192946" y="2753414"/>
            <a:ext cx="148828" cy="94060"/>
          </a:xfrm>
          <a:prstGeom prst="rect">
            <a:avLst/>
          </a:prstGeom>
          <a:solidFill>
            <a:schemeClr val="accent2"/>
          </a:solidFill>
          <a:ln w="9525">
            <a:noFill/>
            <a:miter lim="800000"/>
            <a:headEnd/>
            <a:tailEnd/>
          </a:ln>
        </p:spPr>
        <p:txBody>
          <a:bodyPr wrap="none" anchor="ctr"/>
          <a:lstStyle/>
          <a:p>
            <a:pPr fontAlgn="base">
              <a:spcBef>
                <a:spcPct val="0"/>
              </a:spcBef>
              <a:spcAft>
                <a:spcPct val="0"/>
              </a:spcAft>
            </a:pPr>
            <a:endParaRPr lang="en-US" sz="1350">
              <a:solidFill>
                <a:prstClr val="black"/>
              </a:solidFill>
              <a:cs typeface="Arial" pitchFamily="34" charset="0"/>
            </a:endParaRPr>
          </a:p>
        </p:txBody>
      </p:sp>
      <p:sp>
        <p:nvSpPr>
          <p:cNvPr id="40" name="Rectangle 43"/>
          <p:cNvSpPr>
            <a:spLocks noChangeArrowheads="1"/>
          </p:cNvSpPr>
          <p:nvPr/>
        </p:nvSpPr>
        <p:spPr bwMode="auto">
          <a:xfrm>
            <a:off x="2390589" y="2708170"/>
            <a:ext cx="1683153" cy="184666"/>
          </a:xfrm>
          <a:prstGeom prst="rect">
            <a:avLst/>
          </a:prstGeom>
          <a:noFill/>
          <a:ln w="9525">
            <a:noFill/>
            <a:miter lim="800000"/>
            <a:headEnd/>
            <a:tailEnd/>
          </a:ln>
        </p:spPr>
        <p:txBody>
          <a:bodyPr wrap="none" lIns="0" tIns="0" rIns="0" bIns="0">
            <a:spAutoFit/>
          </a:bodyPr>
          <a:lstStyle/>
          <a:p>
            <a:pPr>
              <a:defRPr/>
            </a:pPr>
            <a:r>
              <a:rPr lang="en-US" sz="1200" dirty="0">
                <a:solidFill>
                  <a:prstClr val="black"/>
                </a:solidFill>
                <a:effectLst>
                  <a:outerShdw blurRad="38100" dist="38100" dir="2700000" algn="tl">
                    <a:srgbClr val="000000"/>
                  </a:outerShdw>
                </a:effectLst>
                <a:latin typeface="Arial" charset="0"/>
                <a:cs typeface="Arial" pitchFamily="34" charset="0"/>
              </a:rPr>
              <a:t>CVD:  95% CI 1.19, 2.37</a:t>
            </a:r>
          </a:p>
        </p:txBody>
      </p:sp>
      <p:sp>
        <p:nvSpPr>
          <p:cNvPr id="41" name="Rectangle 44"/>
          <p:cNvSpPr>
            <a:spLocks noChangeArrowheads="1"/>
          </p:cNvSpPr>
          <p:nvPr/>
        </p:nvSpPr>
        <p:spPr bwMode="auto">
          <a:xfrm>
            <a:off x="2192946" y="3010589"/>
            <a:ext cx="148828" cy="94060"/>
          </a:xfrm>
          <a:prstGeom prst="rect">
            <a:avLst/>
          </a:prstGeom>
          <a:solidFill>
            <a:schemeClr val="accent3">
              <a:lumMod val="60000"/>
              <a:lumOff val="40000"/>
            </a:schemeClr>
          </a:solidFill>
          <a:ln w="9525">
            <a:noFill/>
            <a:miter lim="800000"/>
            <a:headEnd/>
            <a:tailEnd/>
          </a:ln>
        </p:spPr>
        <p:txBody>
          <a:bodyPr wrap="none" anchor="ctr"/>
          <a:lstStyle/>
          <a:p>
            <a:pPr>
              <a:defRPr/>
            </a:pPr>
            <a:endParaRPr lang="en-US" sz="1350">
              <a:solidFill>
                <a:prstClr val="black"/>
              </a:solidFill>
              <a:latin typeface="Arial" charset="0"/>
              <a:cs typeface="Arial" pitchFamily="34" charset="0"/>
            </a:endParaRPr>
          </a:p>
        </p:txBody>
      </p:sp>
      <p:sp>
        <p:nvSpPr>
          <p:cNvPr id="42" name="Rectangle 45"/>
          <p:cNvSpPr>
            <a:spLocks noChangeArrowheads="1"/>
          </p:cNvSpPr>
          <p:nvPr/>
        </p:nvSpPr>
        <p:spPr bwMode="auto">
          <a:xfrm>
            <a:off x="2390590" y="2965345"/>
            <a:ext cx="1989327" cy="184666"/>
          </a:xfrm>
          <a:prstGeom prst="rect">
            <a:avLst/>
          </a:prstGeom>
          <a:noFill/>
          <a:ln w="9525">
            <a:noFill/>
            <a:miter lim="800000"/>
            <a:headEnd/>
            <a:tailEnd/>
          </a:ln>
        </p:spPr>
        <p:txBody>
          <a:bodyPr wrap="none" lIns="0" tIns="0" rIns="0" bIns="0">
            <a:spAutoFit/>
          </a:bodyPr>
          <a:lstStyle/>
          <a:p>
            <a:pPr>
              <a:defRPr/>
            </a:pPr>
            <a:r>
              <a:rPr lang="en-US" sz="1200">
                <a:solidFill>
                  <a:prstClr val="black"/>
                </a:solidFill>
                <a:effectLst>
                  <a:outerShdw blurRad="38100" dist="38100" dir="2700000" algn="tl">
                    <a:srgbClr val="000000"/>
                  </a:outerShdw>
                </a:effectLst>
                <a:latin typeface="Arial" charset="0"/>
                <a:cs typeface="Arial" pitchFamily="34" charset="0"/>
              </a:rPr>
              <a:t>All-cause:  95% CI 1.68, 2.83</a:t>
            </a:r>
          </a:p>
        </p:txBody>
      </p:sp>
      <p:sp>
        <p:nvSpPr>
          <p:cNvPr id="43" name="Text Box 46"/>
          <p:cNvSpPr txBox="1">
            <a:spLocks noChangeArrowheads="1"/>
          </p:cNvSpPr>
          <p:nvPr/>
        </p:nvSpPr>
        <p:spPr bwMode="auto">
          <a:xfrm rot="16200000">
            <a:off x="412712" y="3539992"/>
            <a:ext cx="2431756" cy="161583"/>
          </a:xfrm>
          <a:prstGeom prst="rect">
            <a:avLst/>
          </a:prstGeom>
          <a:noFill/>
          <a:ln w="9525">
            <a:noFill/>
            <a:miter lim="800000"/>
            <a:headEnd/>
            <a:tailEnd/>
          </a:ln>
        </p:spPr>
        <p:txBody>
          <a:bodyPr wrap="none" lIns="0" tIns="0" rIns="0" bIns="0">
            <a:spAutoFit/>
          </a:bodyPr>
          <a:lstStyle/>
          <a:p>
            <a:pPr>
              <a:defRPr/>
            </a:pPr>
            <a:r>
              <a:rPr lang="en-US" sz="1050">
                <a:solidFill>
                  <a:prstClr val="black"/>
                </a:solidFill>
                <a:effectLst>
                  <a:outerShdw blurRad="38100" dist="38100" dir="2700000" algn="tl">
                    <a:srgbClr val="000000"/>
                  </a:outerShdw>
                </a:effectLst>
                <a:latin typeface="Arial" charset="0"/>
                <a:cs typeface="Arial" pitchFamily="34" charset="0"/>
              </a:rPr>
              <a:t>Age-adjusted 2-year death rate per 1000</a:t>
            </a:r>
          </a:p>
        </p:txBody>
      </p:sp>
      <p:sp>
        <p:nvSpPr>
          <p:cNvPr id="44" name="Text Box 47"/>
          <p:cNvSpPr txBox="1">
            <a:spLocks noChangeArrowheads="1"/>
          </p:cNvSpPr>
          <p:nvPr/>
        </p:nvSpPr>
        <p:spPr bwMode="auto">
          <a:xfrm>
            <a:off x="4027698" y="5135854"/>
            <a:ext cx="1522148" cy="184666"/>
          </a:xfrm>
          <a:prstGeom prst="rect">
            <a:avLst/>
          </a:prstGeom>
          <a:noFill/>
          <a:ln w="9525">
            <a:noFill/>
            <a:miter lim="800000"/>
            <a:headEnd/>
            <a:tailEnd/>
          </a:ln>
        </p:spPr>
        <p:txBody>
          <a:bodyPr wrap="none" lIns="0" tIns="0" rIns="0" bIns="0">
            <a:spAutoFit/>
          </a:bodyPr>
          <a:lstStyle/>
          <a:p>
            <a:pPr>
              <a:defRPr/>
            </a:pPr>
            <a:r>
              <a:rPr lang="en-US" sz="1200">
                <a:solidFill>
                  <a:prstClr val="black"/>
                </a:solidFill>
                <a:effectLst>
                  <a:outerShdw blurRad="38100" dist="38100" dir="2700000" algn="tl">
                    <a:srgbClr val="000000"/>
                  </a:outerShdw>
                </a:effectLst>
                <a:cs typeface="Arial" pitchFamily="34" charset="0"/>
              </a:rPr>
              <a:t>Resting heart rate (bpm)</a:t>
            </a:r>
          </a:p>
        </p:txBody>
      </p:sp>
      <p:sp>
        <p:nvSpPr>
          <p:cNvPr id="23596" name="Freeform 56"/>
          <p:cNvSpPr>
            <a:spLocks/>
          </p:cNvSpPr>
          <p:nvPr/>
        </p:nvSpPr>
        <p:spPr bwMode="auto">
          <a:xfrm>
            <a:off x="2106030" y="4541713"/>
            <a:ext cx="5598319" cy="278635"/>
          </a:xfrm>
          <a:custGeom>
            <a:avLst/>
            <a:gdLst>
              <a:gd name="T0" fmla="*/ 0 w 4077"/>
              <a:gd name="T1" fmla="*/ 0 h 2032"/>
              <a:gd name="T2" fmla="*/ 0 w 4077"/>
              <a:gd name="T3" fmla="*/ 2147483647 h 2032"/>
              <a:gd name="T4" fmla="*/ 2147483647 w 4077"/>
              <a:gd name="T5" fmla="*/ 2147483647 h 2032"/>
              <a:gd name="T6" fmla="*/ 0 60000 65536"/>
              <a:gd name="T7" fmla="*/ 0 60000 65536"/>
              <a:gd name="T8" fmla="*/ 0 60000 65536"/>
              <a:gd name="T9" fmla="*/ 0 w 4077"/>
              <a:gd name="T10" fmla="*/ 0 h 2032"/>
              <a:gd name="T11" fmla="*/ 4077 w 4077"/>
              <a:gd name="T12" fmla="*/ 2032 h 2032"/>
            </a:gdLst>
            <a:ahLst/>
            <a:cxnLst>
              <a:cxn ang="T6">
                <a:pos x="T0" y="T1"/>
              </a:cxn>
              <a:cxn ang="T7">
                <a:pos x="T2" y="T3"/>
              </a:cxn>
              <a:cxn ang="T8">
                <a:pos x="T4" y="T5"/>
              </a:cxn>
            </a:cxnLst>
            <a:rect l="T9" t="T10" r="T11" b="T12"/>
            <a:pathLst>
              <a:path w="4077" h="2032">
                <a:moveTo>
                  <a:pt x="0" y="0"/>
                </a:moveTo>
                <a:lnTo>
                  <a:pt x="0" y="2032"/>
                </a:lnTo>
                <a:lnTo>
                  <a:pt x="4077" y="2032"/>
                </a:lnTo>
              </a:path>
            </a:pathLst>
          </a:custGeom>
          <a:noFill/>
          <a:ln w="19050">
            <a:solidFill>
              <a:schemeClr val="tx1"/>
            </a:solidFill>
            <a:round/>
            <a:headEnd/>
            <a:tailEnd/>
          </a:ln>
        </p:spPr>
        <p:txBody>
          <a:bodyPr lIns="67500" tIns="35100" rIns="67500" bIns="35100" anchor="ctr">
            <a:spAutoFit/>
          </a:bodyPr>
          <a:lstStyle/>
          <a:p>
            <a:pPr fontAlgn="base">
              <a:spcBef>
                <a:spcPct val="0"/>
              </a:spcBef>
              <a:spcAft>
                <a:spcPct val="0"/>
              </a:spcAft>
            </a:pPr>
            <a:endParaRPr lang="en-US" sz="1350">
              <a:solidFill>
                <a:prstClr val="black"/>
              </a:solidFill>
              <a:latin typeface="Arial" pitchFamily="34" charset="0"/>
              <a:cs typeface="Arial" pitchFamily="34" charset="0"/>
            </a:endParaRPr>
          </a:p>
        </p:txBody>
      </p:sp>
      <p:cxnSp>
        <p:nvCxnSpPr>
          <p:cNvPr id="45" name="Connettore 1 44"/>
          <p:cNvCxnSpPr/>
          <p:nvPr/>
        </p:nvCxnSpPr>
        <p:spPr>
          <a:xfrm flipV="1">
            <a:off x="840551" y="1933406"/>
            <a:ext cx="7479000" cy="0"/>
          </a:xfrm>
          <a:prstGeom prst="line">
            <a:avLst/>
          </a:prstGeom>
          <a:ln w="28575" cmpd="sng">
            <a:solidFill>
              <a:srgbClr val="00206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280778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157289" y="849003"/>
            <a:ext cx="6999015" cy="1102519"/>
          </a:xfrm>
        </p:spPr>
        <p:txBody>
          <a:bodyPr anchor="ctr">
            <a:normAutofit/>
          </a:bodyPr>
          <a:lstStyle/>
          <a:p>
            <a:r>
              <a:rPr lang="it-IT" altLang="it-IT" sz="2100" b="1" dirty="0" err="1">
                <a:solidFill>
                  <a:srgbClr val="002060"/>
                </a:solidFill>
              </a:rPr>
              <a:t>Ivrabadine</a:t>
            </a:r>
            <a:r>
              <a:rPr lang="it-IT" altLang="it-IT" sz="2100" b="1" dirty="0">
                <a:solidFill>
                  <a:srgbClr val="002060"/>
                </a:solidFill>
              </a:rPr>
              <a:t> vs PLACEBO in 11000 </a:t>
            </a:r>
            <a:r>
              <a:rPr lang="it-IT" altLang="it-IT" sz="2100" b="1" dirty="0" err="1">
                <a:solidFill>
                  <a:srgbClr val="002060"/>
                </a:solidFill>
              </a:rPr>
              <a:t>pts</a:t>
            </a:r>
            <a:r>
              <a:rPr lang="it-IT" altLang="it-IT" sz="2100" b="1" dirty="0">
                <a:solidFill>
                  <a:srgbClr val="002060"/>
                </a:solidFill>
              </a:rPr>
              <a:t> with CAD and EF &lt; 40%</a:t>
            </a:r>
          </a:p>
        </p:txBody>
      </p:sp>
      <p:sp>
        <p:nvSpPr>
          <p:cNvPr id="5" name="Rectangle 3"/>
          <p:cNvSpPr>
            <a:spLocks noChangeArrowheads="1"/>
          </p:cNvSpPr>
          <p:nvPr/>
        </p:nvSpPr>
        <p:spPr bwMode="auto">
          <a:xfrm>
            <a:off x="261783" y="2000853"/>
            <a:ext cx="47958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ctr">
              <a:lnSpc>
                <a:spcPct val="90000"/>
              </a:lnSpc>
              <a:spcBef>
                <a:spcPct val="20000"/>
              </a:spcBef>
              <a:spcAft>
                <a:spcPct val="50000"/>
              </a:spcAft>
              <a:buClr>
                <a:schemeClr val="accent1"/>
              </a:buClr>
              <a:buFont typeface="Wingdings" charset="2"/>
              <a:defRPr sz="2000">
                <a:solidFill>
                  <a:schemeClr val="tx1"/>
                </a:solidFill>
                <a:latin typeface="Arial" charset="0"/>
              </a:defRPr>
            </a:lvl1pPr>
            <a:lvl2pPr marL="742950" indent="-285750" algn="ctr">
              <a:lnSpc>
                <a:spcPct val="90000"/>
              </a:lnSpc>
              <a:spcBef>
                <a:spcPct val="20000"/>
              </a:spcBef>
              <a:spcAft>
                <a:spcPct val="50000"/>
              </a:spcAft>
              <a:buClr>
                <a:schemeClr val="accent1"/>
              </a:buClr>
              <a:buFont typeface="Wingdings" charset="2"/>
              <a:defRPr sz="2000">
                <a:solidFill>
                  <a:schemeClr val="tx1"/>
                </a:solidFill>
                <a:latin typeface="Arial" charset="0"/>
              </a:defRPr>
            </a:lvl2pPr>
            <a:lvl3pPr marL="11430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3pPr>
            <a:lvl4pPr marL="16002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4pPr>
            <a:lvl5pPr marL="20574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5pPr>
            <a:lvl6pPr marL="25146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6pPr>
            <a:lvl7pPr marL="29718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7pPr>
            <a:lvl8pPr marL="34290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8pPr>
            <a:lvl9pPr marL="38862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9pPr>
          </a:lstStyle>
          <a:p>
            <a:pPr algn="l" eaLnBrk="1" hangingPunct="1">
              <a:lnSpc>
                <a:spcPct val="100000"/>
              </a:lnSpc>
              <a:spcBef>
                <a:spcPct val="0"/>
              </a:spcBef>
              <a:spcAft>
                <a:spcPct val="0"/>
              </a:spcAft>
              <a:buClrTx/>
              <a:buFontTx/>
              <a:buNone/>
            </a:pPr>
            <a:r>
              <a:rPr lang="fr-FR" altLang="it-IT" sz="1200" dirty="0" err="1">
                <a:solidFill>
                  <a:srgbClr val="002060"/>
                </a:solidFill>
              </a:rPr>
              <a:t>primary</a:t>
            </a:r>
            <a:r>
              <a:rPr lang="fr-FR" altLang="it-IT" sz="1200" dirty="0">
                <a:solidFill>
                  <a:srgbClr val="002060"/>
                </a:solidFill>
              </a:rPr>
              <a:t> composite end point of CV </a:t>
            </a:r>
            <a:r>
              <a:rPr lang="fr-FR" altLang="it-IT" sz="1200" dirty="0" err="1">
                <a:solidFill>
                  <a:srgbClr val="002060"/>
                </a:solidFill>
              </a:rPr>
              <a:t>death</a:t>
            </a:r>
            <a:r>
              <a:rPr lang="fr-FR" altLang="it-IT" sz="1200" dirty="0">
                <a:solidFill>
                  <a:srgbClr val="002060"/>
                </a:solidFill>
              </a:rPr>
              <a:t>, </a:t>
            </a:r>
            <a:r>
              <a:rPr lang="fr-FR" altLang="it-IT" sz="1200" dirty="0" err="1">
                <a:solidFill>
                  <a:srgbClr val="002060"/>
                </a:solidFill>
              </a:rPr>
              <a:t>hospitalization</a:t>
            </a:r>
            <a:r>
              <a:rPr lang="fr-FR" altLang="it-IT" sz="1200" dirty="0">
                <a:solidFill>
                  <a:srgbClr val="002060"/>
                </a:solidFill>
              </a:rPr>
              <a:t> for acute MI, or for new-</a:t>
            </a:r>
            <a:r>
              <a:rPr lang="fr-FR" altLang="it-IT" sz="1200" dirty="0" err="1">
                <a:solidFill>
                  <a:srgbClr val="002060"/>
                </a:solidFill>
              </a:rPr>
              <a:t>onset</a:t>
            </a:r>
            <a:r>
              <a:rPr lang="fr-FR" altLang="it-IT" sz="1200" dirty="0">
                <a:solidFill>
                  <a:srgbClr val="002060"/>
                </a:solidFill>
              </a:rPr>
              <a:t> or </a:t>
            </a:r>
            <a:r>
              <a:rPr lang="fr-FR" altLang="it-IT" sz="1200" dirty="0" err="1">
                <a:solidFill>
                  <a:srgbClr val="002060"/>
                </a:solidFill>
              </a:rPr>
              <a:t>worsening</a:t>
            </a:r>
            <a:r>
              <a:rPr lang="fr-FR" altLang="it-IT" sz="1200" dirty="0">
                <a:solidFill>
                  <a:srgbClr val="002060"/>
                </a:solidFill>
              </a:rPr>
              <a:t> </a:t>
            </a:r>
            <a:r>
              <a:rPr lang="fr-FR" altLang="it-IT" sz="1200" dirty="0" err="1">
                <a:solidFill>
                  <a:srgbClr val="002060"/>
                </a:solidFill>
              </a:rPr>
              <a:t>heart</a:t>
            </a:r>
            <a:r>
              <a:rPr lang="fr-FR" altLang="it-IT" sz="1200" dirty="0">
                <a:solidFill>
                  <a:srgbClr val="002060"/>
                </a:solidFill>
              </a:rPr>
              <a:t> </a:t>
            </a:r>
            <a:r>
              <a:rPr lang="fr-FR" altLang="it-IT" sz="1200" dirty="0" err="1">
                <a:solidFill>
                  <a:srgbClr val="002060"/>
                </a:solidFill>
              </a:rPr>
              <a:t>failure</a:t>
            </a:r>
            <a:r>
              <a:rPr lang="fr-FR" altLang="it-IT" sz="1200" dirty="0">
                <a:solidFill>
                  <a:srgbClr val="002060"/>
                </a:solidFill>
              </a:rPr>
              <a:t> </a:t>
            </a:r>
          </a:p>
        </p:txBody>
      </p:sp>
      <p:grpSp>
        <p:nvGrpSpPr>
          <p:cNvPr id="6" name="Group 4"/>
          <p:cNvGrpSpPr>
            <a:grpSpLocks/>
          </p:cNvGrpSpPr>
          <p:nvPr/>
        </p:nvGrpSpPr>
        <p:grpSpPr bwMode="auto">
          <a:xfrm>
            <a:off x="2000845" y="2443212"/>
            <a:ext cx="5141119" cy="3319463"/>
            <a:chOff x="904" y="1298"/>
            <a:chExt cx="4318" cy="2788"/>
          </a:xfrm>
        </p:grpSpPr>
        <p:sp>
          <p:nvSpPr>
            <p:cNvPr id="7" name="Freeform 5"/>
            <p:cNvSpPr>
              <a:spLocks/>
            </p:cNvSpPr>
            <p:nvPr/>
          </p:nvSpPr>
          <p:spPr bwMode="auto">
            <a:xfrm>
              <a:off x="1201" y="2047"/>
              <a:ext cx="3966" cy="1597"/>
            </a:xfrm>
            <a:custGeom>
              <a:avLst/>
              <a:gdLst>
                <a:gd name="T0" fmla="*/ 50 w 4138"/>
                <a:gd name="T1" fmla="*/ 1575 h 1110"/>
                <a:gd name="T2" fmla="*/ 110 w 4138"/>
                <a:gd name="T3" fmla="*/ 1538 h 1110"/>
                <a:gd name="T4" fmla="*/ 174 w 4138"/>
                <a:gd name="T5" fmla="*/ 1506 h 1110"/>
                <a:gd name="T6" fmla="*/ 246 w 4138"/>
                <a:gd name="T7" fmla="*/ 1479 h 1110"/>
                <a:gd name="T8" fmla="*/ 289 w 4138"/>
                <a:gd name="T9" fmla="*/ 1447 h 1110"/>
                <a:gd name="T10" fmla="*/ 314 w 4138"/>
                <a:gd name="T11" fmla="*/ 1426 h 1110"/>
                <a:gd name="T12" fmla="*/ 385 w 4138"/>
                <a:gd name="T13" fmla="*/ 1398 h 1110"/>
                <a:gd name="T14" fmla="*/ 450 w 4138"/>
                <a:gd name="T15" fmla="*/ 1373 h 1110"/>
                <a:gd name="T16" fmla="*/ 518 w 4138"/>
                <a:gd name="T17" fmla="*/ 1339 h 1110"/>
                <a:gd name="T18" fmla="*/ 582 w 4138"/>
                <a:gd name="T19" fmla="*/ 1318 h 1110"/>
                <a:gd name="T20" fmla="*/ 682 w 4138"/>
                <a:gd name="T21" fmla="*/ 1292 h 1110"/>
                <a:gd name="T22" fmla="*/ 722 w 4138"/>
                <a:gd name="T23" fmla="*/ 1270 h 1110"/>
                <a:gd name="T24" fmla="*/ 772 w 4138"/>
                <a:gd name="T25" fmla="*/ 1243 h 1110"/>
                <a:gd name="T26" fmla="*/ 818 w 4138"/>
                <a:gd name="T27" fmla="*/ 1217 h 1110"/>
                <a:gd name="T28" fmla="*/ 889 w 4138"/>
                <a:gd name="T29" fmla="*/ 1190 h 1110"/>
                <a:gd name="T30" fmla="*/ 925 w 4138"/>
                <a:gd name="T31" fmla="*/ 1168 h 1110"/>
                <a:gd name="T32" fmla="*/ 968 w 4138"/>
                <a:gd name="T33" fmla="*/ 1141 h 1110"/>
                <a:gd name="T34" fmla="*/ 1026 w 4138"/>
                <a:gd name="T35" fmla="*/ 1109 h 1110"/>
                <a:gd name="T36" fmla="*/ 1068 w 4138"/>
                <a:gd name="T37" fmla="*/ 1093 h 1110"/>
                <a:gd name="T38" fmla="*/ 1111 w 4138"/>
                <a:gd name="T39" fmla="*/ 1066 h 1110"/>
                <a:gd name="T40" fmla="*/ 1143 w 4138"/>
                <a:gd name="T41" fmla="*/ 1045 h 1110"/>
                <a:gd name="T42" fmla="*/ 1214 w 4138"/>
                <a:gd name="T43" fmla="*/ 1024 h 1110"/>
                <a:gd name="T44" fmla="*/ 1286 w 4138"/>
                <a:gd name="T45" fmla="*/ 986 h 1110"/>
                <a:gd name="T46" fmla="*/ 1328 w 4138"/>
                <a:gd name="T47" fmla="*/ 965 h 1110"/>
                <a:gd name="T48" fmla="*/ 1400 w 4138"/>
                <a:gd name="T49" fmla="*/ 944 h 1110"/>
                <a:gd name="T50" fmla="*/ 1464 w 4138"/>
                <a:gd name="T51" fmla="*/ 911 h 1110"/>
                <a:gd name="T52" fmla="*/ 1518 w 4138"/>
                <a:gd name="T53" fmla="*/ 885 h 1110"/>
                <a:gd name="T54" fmla="*/ 1572 w 4138"/>
                <a:gd name="T55" fmla="*/ 863 h 1110"/>
                <a:gd name="T56" fmla="*/ 1618 w 4138"/>
                <a:gd name="T57" fmla="*/ 847 h 1110"/>
                <a:gd name="T58" fmla="*/ 1696 w 4138"/>
                <a:gd name="T59" fmla="*/ 814 h 1110"/>
                <a:gd name="T60" fmla="*/ 1754 w 4138"/>
                <a:gd name="T61" fmla="*/ 793 h 1110"/>
                <a:gd name="T62" fmla="*/ 1836 w 4138"/>
                <a:gd name="T63" fmla="*/ 767 h 1110"/>
                <a:gd name="T64" fmla="*/ 1918 w 4138"/>
                <a:gd name="T65" fmla="*/ 734 h 1110"/>
                <a:gd name="T66" fmla="*/ 1983 w 4138"/>
                <a:gd name="T67" fmla="*/ 702 h 1110"/>
                <a:gd name="T68" fmla="*/ 2050 w 4138"/>
                <a:gd name="T69" fmla="*/ 686 h 1110"/>
                <a:gd name="T70" fmla="*/ 2129 w 4138"/>
                <a:gd name="T71" fmla="*/ 665 h 1110"/>
                <a:gd name="T72" fmla="*/ 2215 w 4138"/>
                <a:gd name="T73" fmla="*/ 633 h 1110"/>
                <a:gd name="T74" fmla="*/ 2269 w 4138"/>
                <a:gd name="T75" fmla="*/ 611 h 1110"/>
                <a:gd name="T76" fmla="*/ 2347 w 4138"/>
                <a:gd name="T77" fmla="*/ 584 h 1110"/>
                <a:gd name="T78" fmla="*/ 2401 w 4138"/>
                <a:gd name="T79" fmla="*/ 557 h 1110"/>
                <a:gd name="T80" fmla="*/ 2472 w 4138"/>
                <a:gd name="T81" fmla="*/ 531 h 1110"/>
                <a:gd name="T82" fmla="*/ 2533 w 4138"/>
                <a:gd name="T83" fmla="*/ 504 h 1110"/>
                <a:gd name="T84" fmla="*/ 2608 w 4138"/>
                <a:gd name="T85" fmla="*/ 482 h 1110"/>
                <a:gd name="T86" fmla="*/ 2708 w 4138"/>
                <a:gd name="T87" fmla="*/ 460 h 1110"/>
                <a:gd name="T88" fmla="*/ 2744 w 4138"/>
                <a:gd name="T89" fmla="*/ 434 h 1110"/>
                <a:gd name="T90" fmla="*/ 2790 w 4138"/>
                <a:gd name="T91" fmla="*/ 419 h 1110"/>
                <a:gd name="T92" fmla="*/ 2862 w 4138"/>
                <a:gd name="T93" fmla="*/ 397 h 1110"/>
                <a:gd name="T94" fmla="*/ 2883 w 4138"/>
                <a:gd name="T95" fmla="*/ 376 h 1110"/>
                <a:gd name="T96" fmla="*/ 2933 w 4138"/>
                <a:gd name="T97" fmla="*/ 348 h 1110"/>
                <a:gd name="T98" fmla="*/ 3015 w 4138"/>
                <a:gd name="T99" fmla="*/ 321 h 1110"/>
                <a:gd name="T100" fmla="*/ 3044 w 4138"/>
                <a:gd name="T101" fmla="*/ 289 h 1110"/>
                <a:gd name="T102" fmla="*/ 3133 w 4138"/>
                <a:gd name="T103" fmla="*/ 268 h 1110"/>
                <a:gd name="T104" fmla="*/ 3162 w 4138"/>
                <a:gd name="T105" fmla="*/ 242 h 1110"/>
                <a:gd name="T106" fmla="*/ 3255 w 4138"/>
                <a:gd name="T107" fmla="*/ 220 h 1110"/>
                <a:gd name="T108" fmla="*/ 3301 w 4138"/>
                <a:gd name="T109" fmla="*/ 199 h 1110"/>
                <a:gd name="T110" fmla="*/ 3340 w 4138"/>
                <a:gd name="T111" fmla="*/ 177 h 1110"/>
                <a:gd name="T112" fmla="*/ 3454 w 4138"/>
                <a:gd name="T113" fmla="*/ 150 h 1110"/>
                <a:gd name="T114" fmla="*/ 3551 w 4138"/>
                <a:gd name="T115" fmla="*/ 128 h 1110"/>
                <a:gd name="T116" fmla="*/ 3626 w 4138"/>
                <a:gd name="T117" fmla="*/ 102 h 1110"/>
                <a:gd name="T118" fmla="*/ 3704 w 4138"/>
                <a:gd name="T119" fmla="*/ 75 h 1110"/>
                <a:gd name="T120" fmla="*/ 3834 w 4138"/>
                <a:gd name="T121" fmla="*/ 59 h 1110"/>
                <a:gd name="T122" fmla="*/ 3873 w 4138"/>
                <a:gd name="T123" fmla="*/ 32 h 1110"/>
                <a:gd name="T124" fmla="*/ 3958 w 4138"/>
                <a:gd name="T125" fmla="*/ 6 h 111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138"/>
                <a:gd name="T190" fmla="*/ 0 h 1110"/>
                <a:gd name="T191" fmla="*/ 4138 w 4138"/>
                <a:gd name="T192" fmla="*/ 1110 h 111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138" h="1110">
                  <a:moveTo>
                    <a:pt x="0" y="1110"/>
                  </a:moveTo>
                  <a:lnTo>
                    <a:pt x="11" y="1110"/>
                  </a:lnTo>
                  <a:lnTo>
                    <a:pt x="11" y="1103"/>
                  </a:lnTo>
                  <a:lnTo>
                    <a:pt x="26" y="1103"/>
                  </a:lnTo>
                  <a:lnTo>
                    <a:pt x="26" y="1095"/>
                  </a:lnTo>
                  <a:lnTo>
                    <a:pt x="52" y="1095"/>
                  </a:lnTo>
                  <a:lnTo>
                    <a:pt x="52" y="1088"/>
                  </a:lnTo>
                  <a:lnTo>
                    <a:pt x="74" y="1088"/>
                  </a:lnTo>
                  <a:lnTo>
                    <a:pt x="74" y="1077"/>
                  </a:lnTo>
                  <a:lnTo>
                    <a:pt x="100" y="1077"/>
                  </a:lnTo>
                  <a:lnTo>
                    <a:pt x="100" y="1069"/>
                  </a:lnTo>
                  <a:lnTo>
                    <a:pt x="115" y="1069"/>
                  </a:lnTo>
                  <a:lnTo>
                    <a:pt x="115" y="1062"/>
                  </a:lnTo>
                  <a:lnTo>
                    <a:pt x="141" y="1062"/>
                  </a:lnTo>
                  <a:lnTo>
                    <a:pt x="141" y="1058"/>
                  </a:lnTo>
                  <a:lnTo>
                    <a:pt x="167" y="1058"/>
                  </a:lnTo>
                  <a:lnTo>
                    <a:pt x="167" y="1047"/>
                  </a:lnTo>
                  <a:lnTo>
                    <a:pt x="182" y="1047"/>
                  </a:lnTo>
                  <a:lnTo>
                    <a:pt x="182" y="1039"/>
                  </a:lnTo>
                  <a:lnTo>
                    <a:pt x="208" y="1039"/>
                  </a:lnTo>
                  <a:lnTo>
                    <a:pt x="208" y="1036"/>
                  </a:lnTo>
                  <a:lnTo>
                    <a:pt x="238" y="1036"/>
                  </a:lnTo>
                  <a:lnTo>
                    <a:pt x="238" y="1028"/>
                  </a:lnTo>
                  <a:lnTo>
                    <a:pt x="257" y="1028"/>
                  </a:lnTo>
                  <a:lnTo>
                    <a:pt x="257" y="1021"/>
                  </a:lnTo>
                  <a:lnTo>
                    <a:pt x="272" y="1021"/>
                  </a:lnTo>
                  <a:lnTo>
                    <a:pt x="272" y="1013"/>
                  </a:lnTo>
                  <a:lnTo>
                    <a:pt x="283" y="1013"/>
                  </a:lnTo>
                  <a:lnTo>
                    <a:pt x="283" y="1006"/>
                  </a:lnTo>
                  <a:lnTo>
                    <a:pt x="302" y="1006"/>
                  </a:lnTo>
                  <a:lnTo>
                    <a:pt x="302" y="998"/>
                  </a:lnTo>
                  <a:lnTo>
                    <a:pt x="309" y="998"/>
                  </a:lnTo>
                  <a:lnTo>
                    <a:pt x="309" y="995"/>
                  </a:lnTo>
                  <a:lnTo>
                    <a:pt x="317" y="995"/>
                  </a:lnTo>
                  <a:lnTo>
                    <a:pt x="317" y="991"/>
                  </a:lnTo>
                  <a:lnTo>
                    <a:pt x="328" y="991"/>
                  </a:lnTo>
                  <a:lnTo>
                    <a:pt x="328" y="987"/>
                  </a:lnTo>
                  <a:lnTo>
                    <a:pt x="361" y="987"/>
                  </a:lnTo>
                  <a:lnTo>
                    <a:pt x="361" y="980"/>
                  </a:lnTo>
                  <a:lnTo>
                    <a:pt x="376" y="980"/>
                  </a:lnTo>
                  <a:lnTo>
                    <a:pt x="376" y="972"/>
                  </a:lnTo>
                  <a:lnTo>
                    <a:pt x="402" y="972"/>
                  </a:lnTo>
                  <a:lnTo>
                    <a:pt x="402" y="969"/>
                  </a:lnTo>
                  <a:lnTo>
                    <a:pt x="432" y="969"/>
                  </a:lnTo>
                  <a:lnTo>
                    <a:pt x="432" y="957"/>
                  </a:lnTo>
                  <a:lnTo>
                    <a:pt x="454" y="957"/>
                  </a:lnTo>
                  <a:lnTo>
                    <a:pt x="454" y="954"/>
                  </a:lnTo>
                  <a:lnTo>
                    <a:pt x="469" y="954"/>
                  </a:lnTo>
                  <a:lnTo>
                    <a:pt x="469" y="946"/>
                  </a:lnTo>
                  <a:lnTo>
                    <a:pt x="488" y="946"/>
                  </a:lnTo>
                  <a:lnTo>
                    <a:pt x="488" y="943"/>
                  </a:lnTo>
                  <a:lnTo>
                    <a:pt x="518" y="943"/>
                  </a:lnTo>
                  <a:lnTo>
                    <a:pt x="518" y="931"/>
                  </a:lnTo>
                  <a:lnTo>
                    <a:pt x="540" y="931"/>
                  </a:lnTo>
                  <a:lnTo>
                    <a:pt x="540" y="928"/>
                  </a:lnTo>
                  <a:lnTo>
                    <a:pt x="570" y="928"/>
                  </a:lnTo>
                  <a:lnTo>
                    <a:pt x="570" y="924"/>
                  </a:lnTo>
                  <a:lnTo>
                    <a:pt x="585" y="924"/>
                  </a:lnTo>
                  <a:lnTo>
                    <a:pt x="585" y="916"/>
                  </a:lnTo>
                  <a:lnTo>
                    <a:pt x="607" y="916"/>
                  </a:lnTo>
                  <a:lnTo>
                    <a:pt x="615" y="916"/>
                  </a:lnTo>
                  <a:lnTo>
                    <a:pt x="615" y="909"/>
                  </a:lnTo>
                  <a:lnTo>
                    <a:pt x="656" y="909"/>
                  </a:lnTo>
                  <a:lnTo>
                    <a:pt x="656" y="905"/>
                  </a:lnTo>
                  <a:lnTo>
                    <a:pt x="712" y="905"/>
                  </a:lnTo>
                  <a:lnTo>
                    <a:pt x="712" y="898"/>
                  </a:lnTo>
                  <a:lnTo>
                    <a:pt x="730" y="898"/>
                  </a:lnTo>
                  <a:lnTo>
                    <a:pt x="730" y="890"/>
                  </a:lnTo>
                  <a:lnTo>
                    <a:pt x="745" y="890"/>
                  </a:lnTo>
                  <a:lnTo>
                    <a:pt x="745" y="887"/>
                  </a:lnTo>
                  <a:lnTo>
                    <a:pt x="753" y="887"/>
                  </a:lnTo>
                  <a:lnTo>
                    <a:pt x="753" y="883"/>
                  </a:lnTo>
                  <a:lnTo>
                    <a:pt x="768" y="883"/>
                  </a:lnTo>
                  <a:lnTo>
                    <a:pt x="768" y="875"/>
                  </a:lnTo>
                  <a:lnTo>
                    <a:pt x="797" y="875"/>
                  </a:lnTo>
                  <a:lnTo>
                    <a:pt x="797" y="868"/>
                  </a:lnTo>
                  <a:lnTo>
                    <a:pt x="805" y="868"/>
                  </a:lnTo>
                  <a:lnTo>
                    <a:pt x="805" y="864"/>
                  </a:lnTo>
                  <a:lnTo>
                    <a:pt x="812" y="864"/>
                  </a:lnTo>
                  <a:lnTo>
                    <a:pt x="812" y="861"/>
                  </a:lnTo>
                  <a:lnTo>
                    <a:pt x="838" y="861"/>
                  </a:lnTo>
                  <a:lnTo>
                    <a:pt x="838" y="853"/>
                  </a:lnTo>
                  <a:lnTo>
                    <a:pt x="853" y="853"/>
                  </a:lnTo>
                  <a:lnTo>
                    <a:pt x="853" y="846"/>
                  </a:lnTo>
                  <a:lnTo>
                    <a:pt x="891" y="846"/>
                  </a:lnTo>
                  <a:lnTo>
                    <a:pt x="891" y="842"/>
                  </a:lnTo>
                  <a:lnTo>
                    <a:pt x="913" y="842"/>
                  </a:lnTo>
                  <a:lnTo>
                    <a:pt x="913" y="834"/>
                  </a:lnTo>
                  <a:lnTo>
                    <a:pt x="928" y="834"/>
                  </a:lnTo>
                  <a:lnTo>
                    <a:pt x="928" y="827"/>
                  </a:lnTo>
                  <a:lnTo>
                    <a:pt x="950" y="827"/>
                  </a:lnTo>
                  <a:lnTo>
                    <a:pt x="950" y="820"/>
                  </a:lnTo>
                  <a:lnTo>
                    <a:pt x="958" y="820"/>
                  </a:lnTo>
                  <a:lnTo>
                    <a:pt x="958" y="816"/>
                  </a:lnTo>
                  <a:lnTo>
                    <a:pt x="965" y="816"/>
                  </a:lnTo>
                  <a:lnTo>
                    <a:pt x="965" y="812"/>
                  </a:lnTo>
                  <a:lnTo>
                    <a:pt x="980" y="812"/>
                  </a:lnTo>
                  <a:lnTo>
                    <a:pt x="980" y="805"/>
                  </a:lnTo>
                  <a:lnTo>
                    <a:pt x="995" y="805"/>
                  </a:lnTo>
                  <a:lnTo>
                    <a:pt x="995" y="801"/>
                  </a:lnTo>
                  <a:lnTo>
                    <a:pt x="1010" y="801"/>
                  </a:lnTo>
                  <a:lnTo>
                    <a:pt x="1010" y="793"/>
                  </a:lnTo>
                  <a:lnTo>
                    <a:pt x="1029" y="793"/>
                  </a:lnTo>
                  <a:lnTo>
                    <a:pt x="1029" y="786"/>
                  </a:lnTo>
                  <a:lnTo>
                    <a:pt x="1051" y="786"/>
                  </a:lnTo>
                  <a:lnTo>
                    <a:pt x="1051" y="779"/>
                  </a:lnTo>
                  <a:lnTo>
                    <a:pt x="1070" y="779"/>
                  </a:lnTo>
                  <a:lnTo>
                    <a:pt x="1070" y="771"/>
                  </a:lnTo>
                  <a:lnTo>
                    <a:pt x="1084" y="771"/>
                  </a:lnTo>
                  <a:lnTo>
                    <a:pt x="1084" y="767"/>
                  </a:lnTo>
                  <a:lnTo>
                    <a:pt x="1088" y="767"/>
                  </a:lnTo>
                  <a:lnTo>
                    <a:pt x="1088" y="764"/>
                  </a:lnTo>
                  <a:lnTo>
                    <a:pt x="1114" y="764"/>
                  </a:lnTo>
                  <a:lnTo>
                    <a:pt x="1114" y="760"/>
                  </a:lnTo>
                  <a:lnTo>
                    <a:pt x="1137" y="760"/>
                  </a:lnTo>
                  <a:lnTo>
                    <a:pt x="1137" y="753"/>
                  </a:lnTo>
                  <a:lnTo>
                    <a:pt x="1152" y="753"/>
                  </a:lnTo>
                  <a:lnTo>
                    <a:pt x="1152" y="749"/>
                  </a:lnTo>
                  <a:lnTo>
                    <a:pt x="1159" y="749"/>
                  </a:lnTo>
                  <a:lnTo>
                    <a:pt x="1159" y="741"/>
                  </a:lnTo>
                  <a:lnTo>
                    <a:pt x="1170" y="741"/>
                  </a:lnTo>
                  <a:lnTo>
                    <a:pt x="1170" y="738"/>
                  </a:lnTo>
                  <a:lnTo>
                    <a:pt x="1178" y="738"/>
                  </a:lnTo>
                  <a:lnTo>
                    <a:pt x="1178" y="734"/>
                  </a:lnTo>
                  <a:lnTo>
                    <a:pt x="1193" y="734"/>
                  </a:lnTo>
                  <a:lnTo>
                    <a:pt x="1193" y="726"/>
                  </a:lnTo>
                  <a:lnTo>
                    <a:pt x="1222" y="726"/>
                  </a:lnTo>
                  <a:lnTo>
                    <a:pt x="1222" y="723"/>
                  </a:lnTo>
                  <a:lnTo>
                    <a:pt x="1241" y="723"/>
                  </a:lnTo>
                  <a:lnTo>
                    <a:pt x="1241" y="719"/>
                  </a:lnTo>
                  <a:lnTo>
                    <a:pt x="1267" y="719"/>
                  </a:lnTo>
                  <a:lnTo>
                    <a:pt x="1267" y="712"/>
                  </a:lnTo>
                  <a:lnTo>
                    <a:pt x="1282" y="712"/>
                  </a:lnTo>
                  <a:lnTo>
                    <a:pt x="1282" y="704"/>
                  </a:lnTo>
                  <a:lnTo>
                    <a:pt x="1312" y="704"/>
                  </a:lnTo>
                  <a:lnTo>
                    <a:pt x="1312" y="697"/>
                  </a:lnTo>
                  <a:lnTo>
                    <a:pt x="1342" y="697"/>
                  </a:lnTo>
                  <a:lnTo>
                    <a:pt x="1342" y="685"/>
                  </a:lnTo>
                  <a:lnTo>
                    <a:pt x="1368" y="685"/>
                  </a:lnTo>
                  <a:lnTo>
                    <a:pt x="1368" y="682"/>
                  </a:lnTo>
                  <a:lnTo>
                    <a:pt x="1379" y="682"/>
                  </a:lnTo>
                  <a:lnTo>
                    <a:pt x="1379" y="678"/>
                  </a:lnTo>
                  <a:lnTo>
                    <a:pt x="1386" y="678"/>
                  </a:lnTo>
                  <a:lnTo>
                    <a:pt x="1386" y="671"/>
                  </a:lnTo>
                  <a:lnTo>
                    <a:pt x="1405" y="671"/>
                  </a:lnTo>
                  <a:lnTo>
                    <a:pt x="1405" y="667"/>
                  </a:lnTo>
                  <a:lnTo>
                    <a:pt x="1420" y="667"/>
                  </a:lnTo>
                  <a:lnTo>
                    <a:pt x="1420" y="663"/>
                  </a:lnTo>
                  <a:lnTo>
                    <a:pt x="1461" y="663"/>
                  </a:lnTo>
                  <a:lnTo>
                    <a:pt x="1461" y="656"/>
                  </a:lnTo>
                  <a:lnTo>
                    <a:pt x="1483" y="656"/>
                  </a:lnTo>
                  <a:lnTo>
                    <a:pt x="1483" y="648"/>
                  </a:lnTo>
                  <a:lnTo>
                    <a:pt x="1506" y="648"/>
                  </a:lnTo>
                  <a:lnTo>
                    <a:pt x="1506" y="641"/>
                  </a:lnTo>
                  <a:lnTo>
                    <a:pt x="1528" y="641"/>
                  </a:lnTo>
                  <a:lnTo>
                    <a:pt x="1528" y="633"/>
                  </a:lnTo>
                  <a:lnTo>
                    <a:pt x="1539" y="633"/>
                  </a:lnTo>
                  <a:lnTo>
                    <a:pt x="1539" y="626"/>
                  </a:lnTo>
                  <a:lnTo>
                    <a:pt x="1554" y="626"/>
                  </a:lnTo>
                  <a:lnTo>
                    <a:pt x="1554" y="618"/>
                  </a:lnTo>
                  <a:lnTo>
                    <a:pt x="1584" y="618"/>
                  </a:lnTo>
                  <a:lnTo>
                    <a:pt x="1584" y="615"/>
                  </a:lnTo>
                  <a:lnTo>
                    <a:pt x="1595" y="615"/>
                  </a:lnTo>
                  <a:lnTo>
                    <a:pt x="1595" y="607"/>
                  </a:lnTo>
                  <a:lnTo>
                    <a:pt x="1614" y="607"/>
                  </a:lnTo>
                  <a:lnTo>
                    <a:pt x="1614" y="603"/>
                  </a:lnTo>
                  <a:lnTo>
                    <a:pt x="1640" y="603"/>
                  </a:lnTo>
                  <a:lnTo>
                    <a:pt x="1640" y="600"/>
                  </a:lnTo>
                  <a:lnTo>
                    <a:pt x="1659" y="600"/>
                  </a:lnTo>
                  <a:lnTo>
                    <a:pt x="1659" y="596"/>
                  </a:lnTo>
                  <a:lnTo>
                    <a:pt x="1670" y="596"/>
                  </a:lnTo>
                  <a:lnTo>
                    <a:pt x="1670" y="589"/>
                  </a:lnTo>
                  <a:lnTo>
                    <a:pt x="1688" y="589"/>
                  </a:lnTo>
                  <a:lnTo>
                    <a:pt x="1700" y="589"/>
                  </a:lnTo>
                  <a:lnTo>
                    <a:pt x="1700" y="581"/>
                  </a:lnTo>
                  <a:lnTo>
                    <a:pt x="1748" y="581"/>
                  </a:lnTo>
                  <a:lnTo>
                    <a:pt x="1748" y="574"/>
                  </a:lnTo>
                  <a:lnTo>
                    <a:pt x="1770" y="574"/>
                  </a:lnTo>
                  <a:lnTo>
                    <a:pt x="1770" y="566"/>
                  </a:lnTo>
                  <a:lnTo>
                    <a:pt x="1778" y="566"/>
                  </a:lnTo>
                  <a:lnTo>
                    <a:pt x="1778" y="559"/>
                  </a:lnTo>
                  <a:lnTo>
                    <a:pt x="1796" y="559"/>
                  </a:lnTo>
                  <a:lnTo>
                    <a:pt x="1796" y="555"/>
                  </a:lnTo>
                  <a:lnTo>
                    <a:pt x="1830" y="555"/>
                  </a:lnTo>
                  <a:lnTo>
                    <a:pt x="1830" y="551"/>
                  </a:lnTo>
                  <a:lnTo>
                    <a:pt x="1849" y="551"/>
                  </a:lnTo>
                  <a:lnTo>
                    <a:pt x="1849" y="544"/>
                  </a:lnTo>
                  <a:lnTo>
                    <a:pt x="1897" y="544"/>
                  </a:lnTo>
                  <a:lnTo>
                    <a:pt x="1897" y="540"/>
                  </a:lnTo>
                  <a:lnTo>
                    <a:pt x="1916" y="540"/>
                  </a:lnTo>
                  <a:lnTo>
                    <a:pt x="1916" y="533"/>
                  </a:lnTo>
                  <a:lnTo>
                    <a:pt x="1938" y="533"/>
                  </a:lnTo>
                  <a:lnTo>
                    <a:pt x="1938" y="525"/>
                  </a:lnTo>
                  <a:lnTo>
                    <a:pt x="1957" y="525"/>
                  </a:lnTo>
                  <a:lnTo>
                    <a:pt x="1957" y="518"/>
                  </a:lnTo>
                  <a:lnTo>
                    <a:pt x="2001" y="518"/>
                  </a:lnTo>
                  <a:lnTo>
                    <a:pt x="2001" y="510"/>
                  </a:lnTo>
                  <a:lnTo>
                    <a:pt x="2031" y="510"/>
                  </a:lnTo>
                  <a:lnTo>
                    <a:pt x="2031" y="499"/>
                  </a:lnTo>
                  <a:lnTo>
                    <a:pt x="2050" y="499"/>
                  </a:lnTo>
                  <a:lnTo>
                    <a:pt x="2050" y="492"/>
                  </a:lnTo>
                  <a:lnTo>
                    <a:pt x="2069" y="492"/>
                  </a:lnTo>
                  <a:lnTo>
                    <a:pt x="2069" y="488"/>
                  </a:lnTo>
                  <a:lnTo>
                    <a:pt x="2095" y="488"/>
                  </a:lnTo>
                  <a:lnTo>
                    <a:pt x="2095" y="484"/>
                  </a:lnTo>
                  <a:lnTo>
                    <a:pt x="2110" y="484"/>
                  </a:lnTo>
                  <a:lnTo>
                    <a:pt x="2110" y="477"/>
                  </a:lnTo>
                  <a:lnTo>
                    <a:pt x="2139" y="477"/>
                  </a:lnTo>
                  <a:lnTo>
                    <a:pt x="2166" y="477"/>
                  </a:lnTo>
                  <a:lnTo>
                    <a:pt x="2166" y="469"/>
                  </a:lnTo>
                  <a:lnTo>
                    <a:pt x="2203" y="469"/>
                  </a:lnTo>
                  <a:lnTo>
                    <a:pt x="2203" y="466"/>
                  </a:lnTo>
                  <a:lnTo>
                    <a:pt x="2221" y="466"/>
                  </a:lnTo>
                  <a:lnTo>
                    <a:pt x="2221" y="462"/>
                  </a:lnTo>
                  <a:lnTo>
                    <a:pt x="2277" y="462"/>
                  </a:lnTo>
                  <a:lnTo>
                    <a:pt x="2277" y="458"/>
                  </a:lnTo>
                  <a:lnTo>
                    <a:pt x="2292" y="458"/>
                  </a:lnTo>
                  <a:lnTo>
                    <a:pt x="2292" y="447"/>
                  </a:lnTo>
                  <a:lnTo>
                    <a:pt x="2311" y="447"/>
                  </a:lnTo>
                  <a:lnTo>
                    <a:pt x="2311" y="440"/>
                  </a:lnTo>
                  <a:lnTo>
                    <a:pt x="2322" y="440"/>
                  </a:lnTo>
                  <a:lnTo>
                    <a:pt x="2322" y="436"/>
                  </a:lnTo>
                  <a:lnTo>
                    <a:pt x="2344" y="436"/>
                  </a:lnTo>
                  <a:lnTo>
                    <a:pt x="2344" y="432"/>
                  </a:lnTo>
                  <a:lnTo>
                    <a:pt x="2367" y="432"/>
                  </a:lnTo>
                  <a:lnTo>
                    <a:pt x="2367" y="425"/>
                  </a:lnTo>
                  <a:lnTo>
                    <a:pt x="2382" y="425"/>
                  </a:lnTo>
                  <a:lnTo>
                    <a:pt x="2382" y="421"/>
                  </a:lnTo>
                  <a:lnTo>
                    <a:pt x="2423" y="421"/>
                  </a:lnTo>
                  <a:lnTo>
                    <a:pt x="2423" y="413"/>
                  </a:lnTo>
                  <a:lnTo>
                    <a:pt x="2449" y="413"/>
                  </a:lnTo>
                  <a:lnTo>
                    <a:pt x="2449" y="406"/>
                  </a:lnTo>
                  <a:lnTo>
                    <a:pt x="2464" y="406"/>
                  </a:lnTo>
                  <a:lnTo>
                    <a:pt x="2464" y="399"/>
                  </a:lnTo>
                  <a:lnTo>
                    <a:pt x="2479" y="399"/>
                  </a:lnTo>
                  <a:lnTo>
                    <a:pt x="2479" y="395"/>
                  </a:lnTo>
                  <a:lnTo>
                    <a:pt x="2505" y="395"/>
                  </a:lnTo>
                  <a:lnTo>
                    <a:pt x="2505" y="387"/>
                  </a:lnTo>
                  <a:lnTo>
                    <a:pt x="2535" y="387"/>
                  </a:lnTo>
                  <a:lnTo>
                    <a:pt x="2535" y="384"/>
                  </a:lnTo>
                  <a:lnTo>
                    <a:pt x="2549" y="384"/>
                  </a:lnTo>
                  <a:lnTo>
                    <a:pt x="2549" y="376"/>
                  </a:lnTo>
                  <a:lnTo>
                    <a:pt x="2579" y="376"/>
                  </a:lnTo>
                  <a:lnTo>
                    <a:pt x="2579" y="369"/>
                  </a:lnTo>
                  <a:lnTo>
                    <a:pt x="2609" y="369"/>
                  </a:lnTo>
                  <a:lnTo>
                    <a:pt x="2609" y="365"/>
                  </a:lnTo>
                  <a:lnTo>
                    <a:pt x="2624" y="365"/>
                  </a:lnTo>
                  <a:lnTo>
                    <a:pt x="2624" y="354"/>
                  </a:lnTo>
                  <a:lnTo>
                    <a:pt x="2643" y="354"/>
                  </a:lnTo>
                  <a:lnTo>
                    <a:pt x="2643" y="350"/>
                  </a:lnTo>
                  <a:lnTo>
                    <a:pt x="2669" y="350"/>
                  </a:lnTo>
                  <a:lnTo>
                    <a:pt x="2669" y="346"/>
                  </a:lnTo>
                  <a:lnTo>
                    <a:pt x="2699" y="346"/>
                  </a:lnTo>
                  <a:lnTo>
                    <a:pt x="2699" y="339"/>
                  </a:lnTo>
                  <a:lnTo>
                    <a:pt x="2721" y="339"/>
                  </a:lnTo>
                  <a:lnTo>
                    <a:pt x="2721" y="335"/>
                  </a:lnTo>
                  <a:lnTo>
                    <a:pt x="2743" y="335"/>
                  </a:lnTo>
                  <a:lnTo>
                    <a:pt x="2743" y="328"/>
                  </a:lnTo>
                  <a:lnTo>
                    <a:pt x="2769" y="328"/>
                  </a:lnTo>
                  <a:lnTo>
                    <a:pt x="2769" y="324"/>
                  </a:lnTo>
                  <a:lnTo>
                    <a:pt x="2825" y="324"/>
                  </a:lnTo>
                  <a:lnTo>
                    <a:pt x="2825" y="320"/>
                  </a:lnTo>
                  <a:lnTo>
                    <a:pt x="2837" y="320"/>
                  </a:lnTo>
                  <a:lnTo>
                    <a:pt x="2837" y="313"/>
                  </a:lnTo>
                  <a:lnTo>
                    <a:pt x="2848" y="313"/>
                  </a:lnTo>
                  <a:lnTo>
                    <a:pt x="2848" y="309"/>
                  </a:lnTo>
                  <a:lnTo>
                    <a:pt x="2863" y="309"/>
                  </a:lnTo>
                  <a:lnTo>
                    <a:pt x="2863" y="302"/>
                  </a:lnTo>
                  <a:lnTo>
                    <a:pt x="2874" y="302"/>
                  </a:lnTo>
                  <a:lnTo>
                    <a:pt x="2874" y="298"/>
                  </a:lnTo>
                  <a:lnTo>
                    <a:pt x="2889" y="298"/>
                  </a:lnTo>
                  <a:lnTo>
                    <a:pt x="2904" y="298"/>
                  </a:lnTo>
                  <a:lnTo>
                    <a:pt x="2911" y="298"/>
                  </a:lnTo>
                  <a:lnTo>
                    <a:pt x="2911" y="291"/>
                  </a:lnTo>
                  <a:lnTo>
                    <a:pt x="2941" y="291"/>
                  </a:lnTo>
                  <a:lnTo>
                    <a:pt x="2941" y="279"/>
                  </a:lnTo>
                  <a:lnTo>
                    <a:pt x="2963" y="279"/>
                  </a:lnTo>
                  <a:lnTo>
                    <a:pt x="2963" y="276"/>
                  </a:lnTo>
                  <a:lnTo>
                    <a:pt x="2971" y="276"/>
                  </a:lnTo>
                  <a:lnTo>
                    <a:pt x="2986" y="276"/>
                  </a:lnTo>
                  <a:lnTo>
                    <a:pt x="2986" y="272"/>
                  </a:lnTo>
                  <a:lnTo>
                    <a:pt x="2993" y="272"/>
                  </a:lnTo>
                  <a:lnTo>
                    <a:pt x="2993" y="268"/>
                  </a:lnTo>
                  <a:lnTo>
                    <a:pt x="2997" y="268"/>
                  </a:lnTo>
                  <a:lnTo>
                    <a:pt x="2997" y="261"/>
                  </a:lnTo>
                  <a:lnTo>
                    <a:pt x="3008" y="261"/>
                  </a:lnTo>
                  <a:lnTo>
                    <a:pt x="3008" y="253"/>
                  </a:lnTo>
                  <a:lnTo>
                    <a:pt x="3012" y="253"/>
                  </a:lnTo>
                  <a:lnTo>
                    <a:pt x="3012" y="250"/>
                  </a:lnTo>
                  <a:lnTo>
                    <a:pt x="3030" y="250"/>
                  </a:lnTo>
                  <a:lnTo>
                    <a:pt x="3030" y="242"/>
                  </a:lnTo>
                  <a:lnTo>
                    <a:pt x="3060" y="242"/>
                  </a:lnTo>
                  <a:lnTo>
                    <a:pt x="3060" y="235"/>
                  </a:lnTo>
                  <a:lnTo>
                    <a:pt x="3071" y="235"/>
                  </a:lnTo>
                  <a:lnTo>
                    <a:pt x="3071" y="231"/>
                  </a:lnTo>
                  <a:lnTo>
                    <a:pt x="3094" y="231"/>
                  </a:lnTo>
                  <a:lnTo>
                    <a:pt x="3094" y="223"/>
                  </a:lnTo>
                  <a:lnTo>
                    <a:pt x="3146" y="223"/>
                  </a:lnTo>
                  <a:lnTo>
                    <a:pt x="3146" y="220"/>
                  </a:lnTo>
                  <a:lnTo>
                    <a:pt x="3161" y="220"/>
                  </a:lnTo>
                  <a:lnTo>
                    <a:pt x="3161" y="205"/>
                  </a:lnTo>
                  <a:lnTo>
                    <a:pt x="3172" y="205"/>
                  </a:lnTo>
                  <a:lnTo>
                    <a:pt x="3172" y="201"/>
                  </a:lnTo>
                  <a:lnTo>
                    <a:pt x="3176" y="201"/>
                  </a:lnTo>
                  <a:lnTo>
                    <a:pt x="3176" y="197"/>
                  </a:lnTo>
                  <a:lnTo>
                    <a:pt x="3202" y="197"/>
                  </a:lnTo>
                  <a:lnTo>
                    <a:pt x="3202" y="194"/>
                  </a:lnTo>
                  <a:lnTo>
                    <a:pt x="3258" y="194"/>
                  </a:lnTo>
                  <a:lnTo>
                    <a:pt x="3258" y="186"/>
                  </a:lnTo>
                  <a:lnTo>
                    <a:pt x="3269" y="186"/>
                  </a:lnTo>
                  <a:lnTo>
                    <a:pt x="3269" y="179"/>
                  </a:lnTo>
                  <a:lnTo>
                    <a:pt x="3284" y="179"/>
                  </a:lnTo>
                  <a:lnTo>
                    <a:pt x="3284" y="175"/>
                  </a:lnTo>
                  <a:lnTo>
                    <a:pt x="3291" y="175"/>
                  </a:lnTo>
                  <a:lnTo>
                    <a:pt x="3291" y="168"/>
                  </a:lnTo>
                  <a:lnTo>
                    <a:pt x="3299" y="168"/>
                  </a:lnTo>
                  <a:lnTo>
                    <a:pt x="3299" y="164"/>
                  </a:lnTo>
                  <a:lnTo>
                    <a:pt x="3347" y="164"/>
                  </a:lnTo>
                  <a:lnTo>
                    <a:pt x="3347" y="160"/>
                  </a:lnTo>
                  <a:lnTo>
                    <a:pt x="3388" y="160"/>
                  </a:lnTo>
                  <a:lnTo>
                    <a:pt x="3388" y="153"/>
                  </a:lnTo>
                  <a:lnTo>
                    <a:pt x="3396" y="153"/>
                  </a:lnTo>
                  <a:lnTo>
                    <a:pt x="3396" y="149"/>
                  </a:lnTo>
                  <a:lnTo>
                    <a:pt x="3403" y="149"/>
                  </a:lnTo>
                  <a:lnTo>
                    <a:pt x="3403" y="141"/>
                  </a:lnTo>
                  <a:lnTo>
                    <a:pt x="3422" y="141"/>
                  </a:lnTo>
                  <a:lnTo>
                    <a:pt x="3422" y="138"/>
                  </a:lnTo>
                  <a:lnTo>
                    <a:pt x="3444" y="138"/>
                  </a:lnTo>
                  <a:lnTo>
                    <a:pt x="3444" y="130"/>
                  </a:lnTo>
                  <a:lnTo>
                    <a:pt x="3455" y="130"/>
                  </a:lnTo>
                  <a:lnTo>
                    <a:pt x="3455" y="127"/>
                  </a:lnTo>
                  <a:lnTo>
                    <a:pt x="3463" y="127"/>
                  </a:lnTo>
                  <a:lnTo>
                    <a:pt x="3463" y="123"/>
                  </a:lnTo>
                  <a:lnTo>
                    <a:pt x="3485" y="123"/>
                  </a:lnTo>
                  <a:lnTo>
                    <a:pt x="3485" y="115"/>
                  </a:lnTo>
                  <a:lnTo>
                    <a:pt x="3522" y="115"/>
                  </a:lnTo>
                  <a:lnTo>
                    <a:pt x="3522" y="112"/>
                  </a:lnTo>
                  <a:lnTo>
                    <a:pt x="3563" y="112"/>
                  </a:lnTo>
                  <a:lnTo>
                    <a:pt x="3563" y="104"/>
                  </a:lnTo>
                  <a:lnTo>
                    <a:pt x="3604" y="104"/>
                  </a:lnTo>
                  <a:lnTo>
                    <a:pt x="3604" y="97"/>
                  </a:lnTo>
                  <a:lnTo>
                    <a:pt x="3612" y="97"/>
                  </a:lnTo>
                  <a:lnTo>
                    <a:pt x="3612" y="93"/>
                  </a:lnTo>
                  <a:lnTo>
                    <a:pt x="3619" y="93"/>
                  </a:lnTo>
                  <a:lnTo>
                    <a:pt x="3619" y="89"/>
                  </a:lnTo>
                  <a:lnTo>
                    <a:pt x="3705" y="89"/>
                  </a:lnTo>
                  <a:lnTo>
                    <a:pt x="3705" y="86"/>
                  </a:lnTo>
                  <a:lnTo>
                    <a:pt x="3720" y="86"/>
                  </a:lnTo>
                  <a:lnTo>
                    <a:pt x="3720" y="74"/>
                  </a:lnTo>
                  <a:lnTo>
                    <a:pt x="3768" y="74"/>
                  </a:lnTo>
                  <a:lnTo>
                    <a:pt x="3768" y="71"/>
                  </a:lnTo>
                  <a:lnTo>
                    <a:pt x="3783" y="71"/>
                  </a:lnTo>
                  <a:lnTo>
                    <a:pt x="3783" y="63"/>
                  </a:lnTo>
                  <a:lnTo>
                    <a:pt x="3850" y="63"/>
                  </a:lnTo>
                  <a:lnTo>
                    <a:pt x="3850" y="56"/>
                  </a:lnTo>
                  <a:lnTo>
                    <a:pt x="3858" y="56"/>
                  </a:lnTo>
                  <a:lnTo>
                    <a:pt x="3858" y="52"/>
                  </a:lnTo>
                  <a:lnTo>
                    <a:pt x="3865" y="52"/>
                  </a:lnTo>
                  <a:lnTo>
                    <a:pt x="3865" y="48"/>
                  </a:lnTo>
                  <a:lnTo>
                    <a:pt x="3869" y="48"/>
                  </a:lnTo>
                  <a:lnTo>
                    <a:pt x="3869" y="45"/>
                  </a:lnTo>
                  <a:lnTo>
                    <a:pt x="3877" y="45"/>
                  </a:lnTo>
                  <a:lnTo>
                    <a:pt x="3877" y="41"/>
                  </a:lnTo>
                  <a:lnTo>
                    <a:pt x="4000" y="41"/>
                  </a:lnTo>
                  <a:lnTo>
                    <a:pt x="4000" y="33"/>
                  </a:lnTo>
                  <a:lnTo>
                    <a:pt x="4007" y="33"/>
                  </a:lnTo>
                  <a:lnTo>
                    <a:pt x="4007" y="26"/>
                  </a:lnTo>
                  <a:lnTo>
                    <a:pt x="4026" y="26"/>
                  </a:lnTo>
                  <a:lnTo>
                    <a:pt x="4026" y="22"/>
                  </a:lnTo>
                  <a:lnTo>
                    <a:pt x="4041" y="22"/>
                  </a:lnTo>
                  <a:lnTo>
                    <a:pt x="4041" y="15"/>
                  </a:lnTo>
                  <a:lnTo>
                    <a:pt x="4059" y="15"/>
                  </a:lnTo>
                  <a:lnTo>
                    <a:pt x="4059" y="7"/>
                  </a:lnTo>
                  <a:lnTo>
                    <a:pt x="4082" y="7"/>
                  </a:lnTo>
                  <a:lnTo>
                    <a:pt x="4082" y="4"/>
                  </a:lnTo>
                  <a:lnTo>
                    <a:pt x="4130" y="4"/>
                  </a:lnTo>
                  <a:lnTo>
                    <a:pt x="4130" y="0"/>
                  </a:lnTo>
                  <a:lnTo>
                    <a:pt x="4138" y="0"/>
                  </a:lnTo>
                </a:path>
              </a:pathLst>
            </a:custGeom>
            <a:noFill/>
            <a:ln w="38100">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it-IT" sz="1350"/>
            </a:p>
          </p:txBody>
        </p:sp>
        <p:sp>
          <p:nvSpPr>
            <p:cNvPr id="8" name="Freeform 6"/>
            <p:cNvSpPr>
              <a:spLocks/>
            </p:cNvSpPr>
            <p:nvPr/>
          </p:nvSpPr>
          <p:spPr bwMode="auto">
            <a:xfrm>
              <a:off x="1204" y="2074"/>
              <a:ext cx="3963" cy="1564"/>
            </a:xfrm>
            <a:custGeom>
              <a:avLst/>
              <a:gdLst>
                <a:gd name="T0" fmla="*/ 58 w 4135"/>
                <a:gd name="T1" fmla="*/ 1538 h 1087"/>
                <a:gd name="T2" fmla="*/ 140 w 4135"/>
                <a:gd name="T3" fmla="*/ 1511 h 1087"/>
                <a:gd name="T4" fmla="*/ 190 w 4135"/>
                <a:gd name="T5" fmla="*/ 1473 h 1087"/>
                <a:gd name="T6" fmla="*/ 243 w 4135"/>
                <a:gd name="T7" fmla="*/ 1452 h 1087"/>
                <a:gd name="T8" fmla="*/ 318 w 4135"/>
                <a:gd name="T9" fmla="*/ 1409 h 1087"/>
                <a:gd name="T10" fmla="*/ 368 w 4135"/>
                <a:gd name="T11" fmla="*/ 1393 h 1087"/>
                <a:gd name="T12" fmla="*/ 401 w 4135"/>
                <a:gd name="T13" fmla="*/ 1355 h 1087"/>
                <a:gd name="T14" fmla="*/ 450 w 4135"/>
                <a:gd name="T15" fmla="*/ 1340 h 1087"/>
                <a:gd name="T16" fmla="*/ 479 w 4135"/>
                <a:gd name="T17" fmla="*/ 1312 h 1087"/>
                <a:gd name="T18" fmla="*/ 515 w 4135"/>
                <a:gd name="T19" fmla="*/ 1275 h 1087"/>
                <a:gd name="T20" fmla="*/ 572 w 4135"/>
                <a:gd name="T21" fmla="*/ 1259 h 1087"/>
                <a:gd name="T22" fmla="*/ 611 w 4135"/>
                <a:gd name="T23" fmla="*/ 1232 h 1087"/>
                <a:gd name="T24" fmla="*/ 665 w 4135"/>
                <a:gd name="T25" fmla="*/ 1211 h 1087"/>
                <a:gd name="T26" fmla="*/ 704 w 4135"/>
                <a:gd name="T27" fmla="*/ 1190 h 1087"/>
                <a:gd name="T28" fmla="*/ 733 w 4135"/>
                <a:gd name="T29" fmla="*/ 1173 h 1087"/>
                <a:gd name="T30" fmla="*/ 769 w 4135"/>
                <a:gd name="T31" fmla="*/ 1152 h 1087"/>
                <a:gd name="T32" fmla="*/ 822 w 4135"/>
                <a:gd name="T33" fmla="*/ 1141 h 1087"/>
                <a:gd name="T34" fmla="*/ 876 w 4135"/>
                <a:gd name="T35" fmla="*/ 1098 h 1087"/>
                <a:gd name="T36" fmla="*/ 951 w 4135"/>
                <a:gd name="T37" fmla="*/ 1076 h 1087"/>
                <a:gd name="T38" fmla="*/ 972 w 4135"/>
                <a:gd name="T39" fmla="*/ 1050 h 1087"/>
                <a:gd name="T40" fmla="*/ 1015 w 4135"/>
                <a:gd name="T41" fmla="*/ 1035 h 1087"/>
                <a:gd name="T42" fmla="*/ 1072 w 4135"/>
                <a:gd name="T43" fmla="*/ 1013 h 1087"/>
                <a:gd name="T44" fmla="*/ 1151 w 4135"/>
                <a:gd name="T45" fmla="*/ 991 h 1087"/>
                <a:gd name="T46" fmla="*/ 1201 w 4135"/>
                <a:gd name="T47" fmla="*/ 958 h 1087"/>
                <a:gd name="T48" fmla="*/ 1286 w 4135"/>
                <a:gd name="T49" fmla="*/ 932 h 1087"/>
                <a:gd name="T50" fmla="*/ 1358 w 4135"/>
                <a:gd name="T51" fmla="*/ 895 h 1087"/>
                <a:gd name="T52" fmla="*/ 1458 w 4135"/>
                <a:gd name="T53" fmla="*/ 862 h 1087"/>
                <a:gd name="T54" fmla="*/ 1526 w 4135"/>
                <a:gd name="T55" fmla="*/ 830 h 1087"/>
                <a:gd name="T56" fmla="*/ 1598 w 4135"/>
                <a:gd name="T57" fmla="*/ 814 h 1087"/>
                <a:gd name="T58" fmla="*/ 1654 w 4135"/>
                <a:gd name="T59" fmla="*/ 777 h 1087"/>
                <a:gd name="T60" fmla="*/ 1716 w 4135"/>
                <a:gd name="T61" fmla="*/ 755 h 1087"/>
                <a:gd name="T62" fmla="*/ 1744 w 4135"/>
                <a:gd name="T63" fmla="*/ 734 h 1087"/>
                <a:gd name="T64" fmla="*/ 1851 w 4135"/>
                <a:gd name="T65" fmla="*/ 702 h 1087"/>
                <a:gd name="T66" fmla="*/ 1929 w 4135"/>
                <a:gd name="T67" fmla="*/ 669 h 1087"/>
                <a:gd name="T68" fmla="*/ 2008 w 4135"/>
                <a:gd name="T69" fmla="*/ 647 h 1087"/>
                <a:gd name="T70" fmla="*/ 2094 w 4135"/>
                <a:gd name="T71" fmla="*/ 610 h 1087"/>
                <a:gd name="T72" fmla="*/ 2179 w 4135"/>
                <a:gd name="T73" fmla="*/ 594 h 1087"/>
                <a:gd name="T74" fmla="*/ 2208 w 4135"/>
                <a:gd name="T75" fmla="*/ 573 h 1087"/>
                <a:gd name="T76" fmla="*/ 2334 w 4135"/>
                <a:gd name="T77" fmla="*/ 547 h 1087"/>
                <a:gd name="T78" fmla="*/ 2419 w 4135"/>
                <a:gd name="T79" fmla="*/ 508 h 1087"/>
                <a:gd name="T80" fmla="*/ 2483 w 4135"/>
                <a:gd name="T81" fmla="*/ 488 h 1087"/>
                <a:gd name="T82" fmla="*/ 2545 w 4135"/>
                <a:gd name="T83" fmla="*/ 455 h 1087"/>
                <a:gd name="T84" fmla="*/ 2615 w 4135"/>
                <a:gd name="T85" fmla="*/ 433 h 1087"/>
                <a:gd name="T86" fmla="*/ 2655 w 4135"/>
                <a:gd name="T87" fmla="*/ 407 h 1087"/>
                <a:gd name="T88" fmla="*/ 2752 w 4135"/>
                <a:gd name="T89" fmla="*/ 386 h 1087"/>
                <a:gd name="T90" fmla="*/ 2801 w 4135"/>
                <a:gd name="T91" fmla="*/ 353 h 1087"/>
                <a:gd name="T92" fmla="*/ 2944 w 4135"/>
                <a:gd name="T93" fmla="*/ 327 h 1087"/>
                <a:gd name="T94" fmla="*/ 2991 w 4135"/>
                <a:gd name="T95" fmla="*/ 283 h 1087"/>
                <a:gd name="T96" fmla="*/ 3062 w 4135"/>
                <a:gd name="T97" fmla="*/ 268 h 1087"/>
                <a:gd name="T98" fmla="*/ 3162 w 4135"/>
                <a:gd name="T99" fmla="*/ 240 h 1087"/>
                <a:gd name="T100" fmla="*/ 3223 w 4135"/>
                <a:gd name="T101" fmla="*/ 224 h 1087"/>
                <a:gd name="T102" fmla="*/ 3323 w 4135"/>
                <a:gd name="T103" fmla="*/ 197 h 1087"/>
                <a:gd name="T104" fmla="*/ 3391 w 4135"/>
                <a:gd name="T105" fmla="*/ 181 h 1087"/>
                <a:gd name="T106" fmla="*/ 3488 w 4135"/>
                <a:gd name="T107" fmla="*/ 150 h 1087"/>
                <a:gd name="T108" fmla="*/ 3559 w 4135"/>
                <a:gd name="T109" fmla="*/ 134 h 1087"/>
                <a:gd name="T110" fmla="*/ 3627 w 4135"/>
                <a:gd name="T111" fmla="*/ 106 h 1087"/>
                <a:gd name="T112" fmla="*/ 3684 w 4135"/>
                <a:gd name="T113" fmla="*/ 91 h 1087"/>
                <a:gd name="T114" fmla="*/ 3763 w 4135"/>
                <a:gd name="T115" fmla="*/ 75 h 1087"/>
                <a:gd name="T116" fmla="*/ 3805 w 4135"/>
                <a:gd name="T117" fmla="*/ 53 h 1087"/>
                <a:gd name="T118" fmla="*/ 3856 w 4135"/>
                <a:gd name="T119" fmla="*/ 32 h 1087"/>
                <a:gd name="T120" fmla="*/ 3930 w 4135"/>
                <a:gd name="T121" fmla="*/ 16 h 108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4135"/>
                <a:gd name="T184" fmla="*/ 0 h 1087"/>
                <a:gd name="T185" fmla="*/ 4135 w 4135"/>
                <a:gd name="T186" fmla="*/ 1087 h 108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4135" h="1087">
                  <a:moveTo>
                    <a:pt x="0" y="1087"/>
                  </a:moveTo>
                  <a:lnTo>
                    <a:pt x="12" y="1087"/>
                  </a:lnTo>
                  <a:lnTo>
                    <a:pt x="12" y="1080"/>
                  </a:lnTo>
                  <a:lnTo>
                    <a:pt x="34" y="1080"/>
                  </a:lnTo>
                  <a:lnTo>
                    <a:pt x="34" y="1073"/>
                  </a:lnTo>
                  <a:lnTo>
                    <a:pt x="60" y="1073"/>
                  </a:lnTo>
                  <a:lnTo>
                    <a:pt x="60" y="1069"/>
                  </a:lnTo>
                  <a:lnTo>
                    <a:pt x="82" y="1069"/>
                  </a:lnTo>
                  <a:lnTo>
                    <a:pt x="82" y="1061"/>
                  </a:lnTo>
                  <a:lnTo>
                    <a:pt x="105" y="1061"/>
                  </a:lnTo>
                  <a:lnTo>
                    <a:pt x="105" y="1054"/>
                  </a:lnTo>
                  <a:lnTo>
                    <a:pt x="131" y="1054"/>
                  </a:lnTo>
                  <a:lnTo>
                    <a:pt x="131" y="1050"/>
                  </a:lnTo>
                  <a:lnTo>
                    <a:pt x="146" y="1050"/>
                  </a:lnTo>
                  <a:lnTo>
                    <a:pt x="146" y="1043"/>
                  </a:lnTo>
                  <a:lnTo>
                    <a:pt x="161" y="1043"/>
                  </a:lnTo>
                  <a:lnTo>
                    <a:pt x="161" y="1035"/>
                  </a:lnTo>
                  <a:lnTo>
                    <a:pt x="187" y="1035"/>
                  </a:lnTo>
                  <a:lnTo>
                    <a:pt x="187" y="1028"/>
                  </a:lnTo>
                  <a:lnTo>
                    <a:pt x="198" y="1028"/>
                  </a:lnTo>
                  <a:lnTo>
                    <a:pt x="198" y="1024"/>
                  </a:lnTo>
                  <a:lnTo>
                    <a:pt x="205" y="1024"/>
                  </a:lnTo>
                  <a:lnTo>
                    <a:pt x="205" y="1020"/>
                  </a:lnTo>
                  <a:lnTo>
                    <a:pt x="220" y="1020"/>
                  </a:lnTo>
                  <a:lnTo>
                    <a:pt x="220" y="1013"/>
                  </a:lnTo>
                  <a:lnTo>
                    <a:pt x="246" y="1013"/>
                  </a:lnTo>
                  <a:lnTo>
                    <a:pt x="246" y="1009"/>
                  </a:lnTo>
                  <a:lnTo>
                    <a:pt x="254" y="1009"/>
                  </a:lnTo>
                  <a:lnTo>
                    <a:pt x="254" y="998"/>
                  </a:lnTo>
                  <a:lnTo>
                    <a:pt x="280" y="998"/>
                  </a:lnTo>
                  <a:lnTo>
                    <a:pt x="280" y="994"/>
                  </a:lnTo>
                  <a:lnTo>
                    <a:pt x="310" y="994"/>
                  </a:lnTo>
                  <a:lnTo>
                    <a:pt x="310" y="983"/>
                  </a:lnTo>
                  <a:lnTo>
                    <a:pt x="332" y="983"/>
                  </a:lnTo>
                  <a:lnTo>
                    <a:pt x="332" y="979"/>
                  </a:lnTo>
                  <a:lnTo>
                    <a:pt x="336" y="979"/>
                  </a:lnTo>
                  <a:lnTo>
                    <a:pt x="336" y="976"/>
                  </a:lnTo>
                  <a:lnTo>
                    <a:pt x="351" y="976"/>
                  </a:lnTo>
                  <a:lnTo>
                    <a:pt x="351" y="972"/>
                  </a:lnTo>
                  <a:lnTo>
                    <a:pt x="381" y="972"/>
                  </a:lnTo>
                  <a:lnTo>
                    <a:pt x="381" y="968"/>
                  </a:lnTo>
                  <a:lnTo>
                    <a:pt x="384" y="968"/>
                  </a:lnTo>
                  <a:lnTo>
                    <a:pt x="384" y="961"/>
                  </a:lnTo>
                  <a:lnTo>
                    <a:pt x="392" y="961"/>
                  </a:lnTo>
                  <a:lnTo>
                    <a:pt x="392" y="957"/>
                  </a:lnTo>
                  <a:lnTo>
                    <a:pt x="403" y="957"/>
                  </a:lnTo>
                  <a:lnTo>
                    <a:pt x="403" y="950"/>
                  </a:lnTo>
                  <a:lnTo>
                    <a:pt x="418" y="950"/>
                  </a:lnTo>
                  <a:lnTo>
                    <a:pt x="418" y="942"/>
                  </a:lnTo>
                  <a:lnTo>
                    <a:pt x="433" y="942"/>
                  </a:lnTo>
                  <a:lnTo>
                    <a:pt x="433" y="938"/>
                  </a:lnTo>
                  <a:lnTo>
                    <a:pt x="444" y="938"/>
                  </a:lnTo>
                  <a:lnTo>
                    <a:pt x="444" y="935"/>
                  </a:lnTo>
                  <a:lnTo>
                    <a:pt x="451" y="935"/>
                  </a:lnTo>
                  <a:lnTo>
                    <a:pt x="451" y="931"/>
                  </a:lnTo>
                  <a:lnTo>
                    <a:pt x="470" y="931"/>
                  </a:lnTo>
                  <a:lnTo>
                    <a:pt x="470" y="927"/>
                  </a:lnTo>
                  <a:lnTo>
                    <a:pt x="470" y="924"/>
                  </a:lnTo>
                  <a:lnTo>
                    <a:pt x="481" y="924"/>
                  </a:lnTo>
                  <a:lnTo>
                    <a:pt x="481" y="916"/>
                  </a:lnTo>
                  <a:lnTo>
                    <a:pt x="492" y="916"/>
                  </a:lnTo>
                  <a:lnTo>
                    <a:pt x="492" y="912"/>
                  </a:lnTo>
                  <a:lnTo>
                    <a:pt x="500" y="912"/>
                  </a:lnTo>
                  <a:lnTo>
                    <a:pt x="500" y="909"/>
                  </a:lnTo>
                  <a:lnTo>
                    <a:pt x="507" y="909"/>
                  </a:lnTo>
                  <a:lnTo>
                    <a:pt x="507" y="901"/>
                  </a:lnTo>
                  <a:lnTo>
                    <a:pt x="522" y="901"/>
                  </a:lnTo>
                  <a:lnTo>
                    <a:pt x="522" y="894"/>
                  </a:lnTo>
                  <a:lnTo>
                    <a:pt x="537" y="894"/>
                  </a:lnTo>
                  <a:lnTo>
                    <a:pt x="537" y="886"/>
                  </a:lnTo>
                  <a:lnTo>
                    <a:pt x="560" y="886"/>
                  </a:lnTo>
                  <a:lnTo>
                    <a:pt x="560" y="883"/>
                  </a:lnTo>
                  <a:lnTo>
                    <a:pt x="563" y="883"/>
                  </a:lnTo>
                  <a:lnTo>
                    <a:pt x="563" y="879"/>
                  </a:lnTo>
                  <a:lnTo>
                    <a:pt x="586" y="879"/>
                  </a:lnTo>
                  <a:lnTo>
                    <a:pt x="586" y="875"/>
                  </a:lnTo>
                  <a:lnTo>
                    <a:pt x="597" y="875"/>
                  </a:lnTo>
                  <a:lnTo>
                    <a:pt x="597" y="868"/>
                  </a:lnTo>
                  <a:lnTo>
                    <a:pt x="615" y="868"/>
                  </a:lnTo>
                  <a:lnTo>
                    <a:pt x="615" y="864"/>
                  </a:lnTo>
                  <a:lnTo>
                    <a:pt x="619" y="864"/>
                  </a:lnTo>
                  <a:lnTo>
                    <a:pt x="619" y="860"/>
                  </a:lnTo>
                  <a:lnTo>
                    <a:pt x="638" y="860"/>
                  </a:lnTo>
                  <a:lnTo>
                    <a:pt x="638" y="856"/>
                  </a:lnTo>
                  <a:lnTo>
                    <a:pt x="642" y="856"/>
                  </a:lnTo>
                  <a:lnTo>
                    <a:pt x="642" y="853"/>
                  </a:lnTo>
                  <a:lnTo>
                    <a:pt x="660" y="853"/>
                  </a:lnTo>
                  <a:lnTo>
                    <a:pt x="660" y="845"/>
                  </a:lnTo>
                  <a:lnTo>
                    <a:pt x="686" y="845"/>
                  </a:lnTo>
                  <a:lnTo>
                    <a:pt x="686" y="842"/>
                  </a:lnTo>
                  <a:lnTo>
                    <a:pt x="694" y="842"/>
                  </a:lnTo>
                  <a:lnTo>
                    <a:pt x="694" y="838"/>
                  </a:lnTo>
                  <a:lnTo>
                    <a:pt x="712" y="838"/>
                  </a:lnTo>
                  <a:lnTo>
                    <a:pt x="712" y="834"/>
                  </a:lnTo>
                  <a:lnTo>
                    <a:pt x="720" y="834"/>
                  </a:lnTo>
                  <a:lnTo>
                    <a:pt x="735" y="834"/>
                  </a:lnTo>
                  <a:lnTo>
                    <a:pt x="735" y="827"/>
                  </a:lnTo>
                  <a:lnTo>
                    <a:pt x="735" y="823"/>
                  </a:lnTo>
                  <a:lnTo>
                    <a:pt x="742" y="823"/>
                  </a:lnTo>
                  <a:lnTo>
                    <a:pt x="742" y="819"/>
                  </a:lnTo>
                  <a:lnTo>
                    <a:pt x="761" y="819"/>
                  </a:lnTo>
                  <a:lnTo>
                    <a:pt x="761" y="815"/>
                  </a:lnTo>
                  <a:lnTo>
                    <a:pt x="765" y="815"/>
                  </a:lnTo>
                  <a:lnTo>
                    <a:pt x="765" y="812"/>
                  </a:lnTo>
                  <a:lnTo>
                    <a:pt x="768" y="812"/>
                  </a:lnTo>
                  <a:lnTo>
                    <a:pt x="768" y="808"/>
                  </a:lnTo>
                  <a:lnTo>
                    <a:pt x="776" y="808"/>
                  </a:lnTo>
                  <a:lnTo>
                    <a:pt x="780" y="804"/>
                  </a:lnTo>
                  <a:lnTo>
                    <a:pt x="802" y="804"/>
                  </a:lnTo>
                  <a:lnTo>
                    <a:pt x="802" y="801"/>
                  </a:lnTo>
                  <a:lnTo>
                    <a:pt x="809" y="801"/>
                  </a:lnTo>
                  <a:lnTo>
                    <a:pt x="809" y="797"/>
                  </a:lnTo>
                  <a:lnTo>
                    <a:pt x="835" y="797"/>
                  </a:lnTo>
                  <a:lnTo>
                    <a:pt x="847" y="797"/>
                  </a:lnTo>
                  <a:lnTo>
                    <a:pt x="847" y="793"/>
                  </a:lnTo>
                  <a:lnTo>
                    <a:pt x="858" y="793"/>
                  </a:lnTo>
                  <a:lnTo>
                    <a:pt x="858" y="786"/>
                  </a:lnTo>
                  <a:lnTo>
                    <a:pt x="873" y="786"/>
                  </a:lnTo>
                  <a:lnTo>
                    <a:pt x="873" y="778"/>
                  </a:lnTo>
                  <a:lnTo>
                    <a:pt x="884" y="778"/>
                  </a:lnTo>
                  <a:lnTo>
                    <a:pt x="884" y="771"/>
                  </a:lnTo>
                  <a:lnTo>
                    <a:pt x="914" y="771"/>
                  </a:lnTo>
                  <a:lnTo>
                    <a:pt x="914" y="763"/>
                  </a:lnTo>
                  <a:lnTo>
                    <a:pt x="932" y="763"/>
                  </a:lnTo>
                  <a:lnTo>
                    <a:pt x="932" y="760"/>
                  </a:lnTo>
                  <a:lnTo>
                    <a:pt x="936" y="760"/>
                  </a:lnTo>
                  <a:lnTo>
                    <a:pt x="936" y="756"/>
                  </a:lnTo>
                  <a:lnTo>
                    <a:pt x="958" y="756"/>
                  </a:lnTo>
                  <a:lnTo>
                    <a:pt x="958" y="748"/>
                  </a:lnTo>
                  <a:lnTo>
                    <a:pt x="992" y="748"/>
                  </a:lnTo>
                  <a:lnTo>
                    <a:pt x="992" y="745"/>
                  </a:lnTo>
                  <a:lnTo>
                    <a:pt x="1007" y="745"/>
                  </a:lnTo>
                  <a:lnTo>
                    <a:pt x="1007" y="737"/>
                  </a:lnTo>
                  <a:lnTo>
                    <a:pt x="1007" y="734"/>
                  </a:lnTo>
                  <a:lnTo>
                    <a:pt x="1014" y="734"/>
                  </a:lnTo>
                  <a:lnTo>
                    <a:pt x="1014" y="730"/>
                  </a:lnTo>
                  <a:lnTo>
                    <a:pt x="1037" y="730"/>
                  </a:lnTo>
                  <a:lnTo>
                    <a:pt x="1037" y="726"/>
                  </a:lnTo>
                  <a:lnTo>
                    <a:pt x="1040" y="726"/>
                  </a:lnTo>
                  <a:lnTo>
                    <a:pt x="1040" y="722"/>
                  </a:lnTo>
                  <a:lnTo>
                    <a:pt x="1052" y="722"/>
                  </a:lnTo>
                  <a:lnTo>
                    <a:pt x="1052" y="719"/>
                  </a:lnTo>
                  <a:lnTo>
                    <a:pt x="1059" y="719"/>
                  </a:lnTo>
                  <a:lnTo>
                    <a:pt x="1059" y="715"/>
                  </a:lnTo>
                  <a:lnTo>
                    <a:pt x="1089" y="715"/>
                  </a:lnTo>
                  <a:lnTo>
                    <a:pt x="1089" y="711"/>
                  </a:lnTo>
                  <a:lnTo>
                    <a:pt x="1093" y="711"/>
                  </a:lnTo>
                  <a:lnTo>
                    <a:pt x="1093" y="707"/>
                  </a:lnTo>
                  <a:lnTo>
                    <a:pt x="1119" y="707"/>
                  </a:lnTo>
                  <a:lnTo>
                    <a:pt x="1119" y="704"/>
                  </a:lnTo>
                  <a:lnTo>
                    <a:pt x="1122" y="704"/>
                  </a:lnTo>
                  <a:lnTo>
                    <a:pt x="1137" y="704"/>
                  </a:lnTo>
                  <a:lnTo>
                    <a:pt x="1137" y="696"/>
                  </a:lnTo>
                  <a:lnTo>
                    <a:pt x="1171" y="696"/>
                  </a:lnTo>
                  <a:lnTo>
                    <a:pt x="1171" y="689"/>
                  </a:lnTo>
                  <a:lnTo>
                    <a:pt x="1201" y="689"/>
                  </a:lnTo>
                  <a:lnTo>
                    <a:pt x="1201" y="685"/>
                  </a:lnTo>
                  <a:lnTo>
                    <a:pt x="1204" y="685"/>
                  </a:lnTo>
                  <a:lnTo>
                    <a:pt x="1204" y="681"/>
                  </a:lnTo>
                  <a:lnTo>
                    <a:pt x="1227" y="681"/>
                  </a:lnTo>
                  <a:lnTo>
                    <a:pt x="1227" y="674"/>
                  </a:lnTo>
                  <a:lnTo>
                    <a:pt x="1253" y="674"/>
                  </a:lnTo>
                  <a:lnTo>
                    <a:pt x="1253" y="666"/>
                  </a:lnTo>
                  <a:lnTo>
                    <a:pt x="1279" y="666"/>
                  </a:lnTo>
                  <a:lnTo>
                    <a:pt x="1279" y="659"/>
                  </a:lnTo>
                  <a:lnTo>
                    <a:pt x="1294" y="659"/>
                  </a:lnTo>
                  <a:lnTo>
                    <a:pt x="1294" y="655"/>
                  </a:lnTo>
                  <a:lnTo>
                    <a:pt x="1324" y="655"/>
                  </a:lnTo>
                  <a:lnTo>
                    <a:pt x="1324" y="648"/>
                  </a:lnTo>
                  <a:lnTo>
                    <a:pt x="1342" y="648"/>
                  </a:lnTo>
                  <a:lnTo>
                    <a:pt x="1342" y="640"/>
                  </a:lnTo>
                  <a:lnTo>
                    <a:pt x="1365" y="640"/>
                  </a:lnTo>
                  <a:lnTo>
                    <a:pt x="1365" y="633"/>
                  </a:lnTo>
                  <a:lnTo>
                    <a:pt x="1391" y="633"/>
                  </a:lnTo>
                  <a:lnTo>
                    <a:pt x="1391" y="625"/>
                  </a:lnTo>
                  <a:lnTo>
                    <a:pt x="1417" y="625"/>
                  </a:lnTo>
                  <a:lnTo>
                    <a:pt x="1417" y="622"/>
                  </a:lnTo>
                  <a:lnTo>
                    <a:pt x="1454" y="622"/>
                  </a:lnTo>
                  <a:lnTo>
                    <a:pt x="1454" y="614"/>
                  </a:lnTo>
                  <a:lnTo>
                    <a:pt x="1480" y="614"/>
                  </a:lnTo>
                  <a:lnTo>
                    <a:pt x="1480" y="607"/>
                  </a:lnTo>
                  <a:lnTo>
                    <a:pt x="1506" y="607"/>
                  </a:lnTo>
                  <a:lnTo>
                    <a:pt x="1506" y="599"/>
                  </a:lnTo>
                  <a:lnTo>
                    <a:pt x="1521" y="599"/>
                  </a:lnTo>
                  <a:lnTo>
                    <a:pt x="1521" y="592"/>
                  </a:lnTo>
                  <a:lnTo>
                    <a:pt x="1540" y="592"/>
                  </a:lnTo>
                  <a:lnTo>
                    <a:pt x="1540" y="588"/>
                  </a:lnTo>
                  <a:lnTo>
                    <a:pt x="1544" y="588"/>
                  </a:lnTo>
                  <a:lnTo>
                    <a:pt x="1544" y="584"/>
                  </a:lnTo>
                  <a:lnTo>
                    <a:pt x="1592" y="584"/>
                  </a:lnTo>
                  <a:lnTo>
                    <a:pt x="1592" y="577"/>
                  </a:lnTo>
                  <a:lnTo>
                    <a:pt x="1637" y="577"/>
                  </a:lnTo>
                  <a:lnTo>
                    <a:pt x="1637" y="573"/>
                  </a:lnTo>
                  <a:lnTo>
                    <a:pt x="1652" y="573"/>
                  </a:lnTo>
                  <a:lnTo>
                    <a:pt x="1652" y="570"/>
                  </a:lnTo>
                  <a:lnTo>
                    <a:pt x="1656" y="570"/>
                  </a:lnTo>
                  <a:lnTo>
                    <a:pt x="1656" y="566"/>
                  </a:lnTo>
                  <a:lnTo>
                    <a:pt x="1667" y="566"/>
                  </a:lnTo>
                  <a:lnTo>
                    <a:pt x="1667" y="555"/>
                  </a:lnTo>
                  <a:lnTo>
                    <a:pt x="1700" y="555"/>
                  </a:lnTo>
                  <a:lnTo>
                    <a:pt x="1700" y="551"/>
                  </a:lnTo>
                  <a:lnTo>
                    <a:pt x="1715" y="551"/>
                  </a:lnTo>
                  <a:lnTo>
                    <a:pt x="1715" y="543"/>
                  </a:lnTo>
                  <a:lnTo>
                    <a:pt x="1726" y="543"/>
                  </a:lnTo>
                  <a:lnTo>
                    <a:pt x="1726" y="540"/>
                  </a:lnTo>
                  <a:lnTo>
                    <a:pt x="1730" y="540"/>
                  </a:lnTo>
                  <a:lnTo>
                    <a:pt x="1730" y="536"/>
                  </a:lnTo>
                  <a:lnTo>
                    <a:pt x="1749" y="536"/>
                  </a:lnTo>
                  <a:lnTo>
                    <a:pt x="1749" y="529"/>
                  </a:lnTo>
                  <a:lnTo>
                    <a:pt x="1786" y="529"/>
                  </a:lnTo>
                  <a:lnTo>
                    <a:pt x="1786" y="525"/>
                  </a:lnTo>
                  <a:lnTo>
                    <a:pt x="1790" y="525"/>
                  </a:lnTo>
                  <a:lnTo>
                    <a:pt x="1790" y="521"/>
                  </a:lnTo>
                  <a:lnTo>
                    <a:pt x="1793" y="521"/>
                  </a:lnTo>
                  <a:lnTo>
                    <a:pt x="1793" y="517"/>
                  </a:lnTo>
                  <a:lnTo>
                    <a:pt x="1820" y="517"/>
                  </a:lnTo>
                  <a:lnTo>
                    <a:pt x="1820" y="514"/>
                  </a:lnTo>
                  <a:lnTo>
                    <a:pt x="1820" y="510"/>
                  </a:lnTo>
                  <a:lnTo>
                    <a:pt x="1861" y="510"/>
                  </a:lnTo>
                  <a:lnTo>
                    <a:pt x="1861" y="503"/>
                  </a:lnTo>
                  <a:lnTo>
                    <a:pt x="1894" y="503"/>
                  </a:lnTo>
                  <a:lnTo>
                    <a:pt x="1894" y="495"/>
                  </a:lnTo>
                  <a:lnTo>
                    <a:pt x="1916" y="495"/>
                  </a:lnTo>
                  <a:lnTo>
                    <a:pt x="1916" y="488"/>
                  </a:lnTo>
                  <a:lnTo>
                    <a:pt x="1931" y="488"/>
                  </a:lnTo>
                  <a:lnTo>
                    <a:pt x="1931" y="480"/>
                  </a:lnTo>
                  <a:lnTo>
                    <a:pt x="1965" y="480"/>
                  </a:lnTo>
                  <a:lnTo>
                    <a:pt x="1965" y="473"/>
                  </a:lnTo>
                  <a:lnTo>
                    <a:pt x="2010" y="473"/>
                  </a:lnTo>
                  <a:lnTo>
                    <a:pt x="2010" y="469"/>
                  </a:lnTo>
                  <a:lnTo>
                    <a:pt x="2013" y="469"/>
                  </a:lnTo>
                  <a:lnTo>
                    <a:pt x="2013" y="465"/>
                  </a:lnTo>
                  <a:lnTo>
                    <a:pt x="2032" y="465"/>
                  </a:lnTo>
                  <a:lnTo>
                    <a:pt x="2032" y="462"/>
                  </a:lnTo>
                  <a:lnTo>
                    <a:pt x="2077" y="462"/>
                  </a:lnTo>
                  <a:lnTo>
                    <a:pt x="2077" y="454"/>
                  </a:lnTo>
                  <a:lnTo>
                    <a:pt x="2088" y="454"/>
                  </a:lnTo>
                  <a:lnTo>
                    <a:pt x="2088" y="450"/>
                  </a:lnTo>
                  <a:lnTo>
                    <a:pt x="2095" y="450"/>
                  </a:lnTo>
                  <a:lnTo>
                    <a:pt x="2095" y="447"/>
                  </a:lnTo>
                  <a:lnTo>
                    <a:pt x="2129" y="447"/>
                  </a:lnTo>
                  <a:lnTo>
                    <a:pt x="2129" y="439"/>
                  </a:lnTo>
                  <a:lnTo>
                    <a:pt x="2155" y="439"/>
                  </a:lnTo>
                  <a:lnTo>
                    <a:pt x="2155" y="435"/>
                  </a:lnTo>
                  <a:lnTo>
                    <a:pt x="2185" y="435"/>
                  </a:lnTo>
                  <a:lnTo>
                    <a:pt x="2185" y="424"/>
                  </a:lnTo>
                  <a:lnTo>
                    <a:pt x="2200" y="424"/>
                  </a:lnTo>
                  <a:lnTo>
                    <a:pt x="2200" y="421"/>
                  </a:lnTo>
                  <a:lnTo>
                    <a:pt x="2204" y="421"/>
                  </a:lnTo>
                  <a:lnTo>
                    <a:pt x="2204" y="417"/>
                  </a:lnTo>
                  <a:lnTo>
                    <a:pt x="2271" y="417"/>
                  </a:lnTo>
                  <a:lnTo>
                    <a:pt x="2271" y="413"/>
                  </a:lnTo>
                  <a:lnTo>
                    <a:pt x="2274" y="413"/>
                  </a:lnTo>
                  <a:lnTo>
                    <a:pt x="2274" y="409"/>
                  </a:lnTo>
                  <a:lnTo>
                    <a:pt x="2282" y="409"/>
                  </a:lnTo>
                  <a:lnTo>
                    <a:pt x="2282" y="406"/>
                  </a:lnTo>
                  <a:lnTo>
                    <a:pt x="2297" y="406"/>
                  </a:lnTo>
                  <a:lnTo>
                    <a:pt x="2297" y="402"/>
                  </a:lnTo>
                  <a:lnTo>
                    <a:pt x="2304" y="402"/>
                  </a:lnTo>
                  <a:lnTo>
                    <a:pt x="2304" y="398"/>
                  </a:lnTo>
                  <a:lnTo>
                    <a:pt x="2330" y="398"/>
                  </a:lnTo>
                  <a:lnTo>
                    <a:pt x="2330" y="394"/>
                  </a:lnTo>
                  <a:lnTo>
                    <a:pt x="2371" y="394"/>
                  </a:lnTo>
                  <a:lnTo>
                    <a:pt x="2371" y="387"/>
                  </a:lnTo>
                  <a:lnTo>
                    <a:pt x="2416" y="387"/>
                  </a:lnTo>
                  <a:lnTo>
                    <a:pt x="2416" y="380"/>
                  </a:lnTo>
                  <a:lnTo>
                    <a:pt x="2435" y="380"/>
                  </a:lnTo>
                  <a:lnTo>
                    <a:pt x="2435" y="372"/>
                  </a:lnTo>
                  <a:lnTo>
                    <a:pt x="2464" y="372"/>
                  </a:lnTo>
                  <a:lnTo>
                    <a:pt x="2464" y="365"/>
                  </a:lnTo>
                  <a:lnTo>
                    <a:pt x="2491" y="365"/>
                  </a:lnTo>
                  <a:lnTo>
                    <a:pt x="2491" y="357"/>
                  </a:lnTo>
                  <a:lnTo>
                    <a:pt x="2524" y="357"/>
                  </a:lnTo>
                  <a:lnTo>
                    <a:pt x="2524" y="353"/>
                  </a:lnTo>
                  <a:lnTo>
                    <a:pt x="2528" y="353"/>
                  </a:lnTo>
                  <a:lnTo>
                    <a:pt x="2528" y="346"/>
                  </a:lnTo>
                  <a:lnTo>
                    <a:pt x="2535" y="346"/>
                  </a:lnTo>
                  <a:lnTo>
                    <a:pt x="2539" y="342"/>
                  </a:lnTo>
                  <a:lnTo>
                    <a:pt x="2576" y="342"/>
                  </a:lnTo>
                  <a:lnTo>
                    <a:pt x="2576" y="339"/>
                  </a:lnTo>
                  <a:lnTo>
                    <a:pt x="2591" y="339"/>
                  </a:lnTo>
                  <a:lnTo>
                    <a:pt x="2591" y="331"/>
                  </a:lnTo>
                  <a:lnTo>
                    <a:pt x="2595" y="331"/>
                  </a:lnTo>
                  <a:lnTo>
                    <a:pt x="2595" y="327"/>
                  </a:lnTo>
                  <a:lnTo>
                    <a:pt x="2599" y="327"/>
                  </a:lnTo>
                  <a:lnTo>
                    <a:pt x="2599" y="320"/>
                  </a:lnTo>
                  <a:lnTo>
                    <a:pt x="2655" y="320"/>
                  </a:lnTo>
                  <a:lnTo>
                    <a:pt x="2655" y="316"/>
                  </a:lnTo>
                  <a:lnTo>
                    <a:pt x="2681" y="316"/>
                  </a:lnTo>
                  <a:lnTo>
                    <a:pt x="2681" y="309"/>
                  </a:lnTo>
                  <a:lnTo>
                    <a:pt x="2699" y="309"/>
                  </a:lnTo>
                  <a:lnTo>
                    <a:pt x="2699" y="305"/>
                  </a:lnTo>
                  <a:lnTo>
                    <a:pt x="2703" y="305"/>
                  </a:lnTo>
                  <a:lnTo>
                    <a:pt x="2703" y="301"/>
                  </a:lnTo>
                  <a:lnTo>
                    <a:pt x="2729" y="301"/>
                  </a:lnTo>
                  <a:lnTo>
                    <a:pt x="2729" y="298"/>
                  </a:lnTo>
                  <a:lnTo>
                    <a:pt x="2748" y="298"/>
                  </a:lnTo>
                  <a:lnTo>
                    <a:pt x="2748" y="294"/>
                  </a:lnTo>
                  <a:lnTo>
                    <a:pt x="2752" y="294"/>
                  </a:lnTo>
                  <a:lnTo>
                    <a:pt x="2752" y="290"/>
                  </a:lnTo>
                  <a:lnTo>
                    <a:pt x="2770" y="290"/>
                  </a:lnTo>
                  <a:lnTo>
                    <a:pt x="2770" y="283"/>
                  </a:lnTo>
                  <a:lnTo>
                    <a:pt x="2789" y="283"/>
                  </a:lnTo>
                  <a:lnTo>
                    <a:pt x="2789" y="275"/>
                  </a:lnTo>
                  <a:lnTo>
                    <a:pt x="2841" y="275"/>
                  </a:lnTo>
                  <a:lnTo>
                    <a:pt x="2841" y="272"/>
                  </a:lnTo>
                  <a:lnTo>
                    <a:pt x="2845" y="272"/>
                  </a:lnTo>
                  <a:lnTo>
                    <a:pt x="2845" y="268"/>
                  </a:lnTo>
                  <a:lnTo>
                    <a:pt x="2871" y="268"/>
                  </a:lnTo>
                  <a:lnTo>
                    <a:pt x="2871" y="264"/>
                  </a:lnTo>
                  <a:lnTo>
                    <a:pt x="2875" y="264"/>
                  </a:lnTo>
                  <a:lnTo>
                    <a:pt x="2875" y="260"/>
                  </a:lnTo>
                  <a:lnTo>
                    <a:pt x="2908" y="260"/>
                  </a:lnTo>
                  <a:lnTo>
                    <a:pt x="2908" y="253"/>
                  </a:lnTo>
                  <a:lnTo>
                    <a:pt x="2923" y="253"/>
                  </a:lnTo>
                  <a:lnTo>
                    <a:pt x="2923" y="245"/>
                  </a:lnTo>
                  <a:lnTo>
                    <a:pt x="2942" y="245"/>
                  </a:lnTo>
                  <a:lnTo>
                    <a:pt x="2942" y="242"/>
                  </a:lnTo>
                  <a:lnTo>
                    <a:pt x="2979" y="242"/>
                  </a:lnTo>
                  <a:lnTo>
                    <a:pt x="2979" y="234"/>
                  </a:lnTo>
                  <a:lnTo>
                    <a:pt x="3031" y="234"/>
                  </a:lnTo>
                  <a:lnTo>
                    <a:pt x="3031" y="227"/>
                  </a:lnTo>
                  <a:lnTo>
                    <a:pt x="3072" y="227"/>
                  </a:lnTo>
                  <a:lnTo>
                    <a:pt x="3072" y="219"/>
                  </a:lnTo>
                  <a:lnTo>
                    <a:pt x="3087" y="219"/>
                  </a:lnTo>
                  <a:lnTo>
                    <a:pt x="3087" y="212"/>
                  </a:lnTo>
                  <a:lnTo>
                    <a:pt x="3109" y="212"/>
                  </a:lnTo>
                  <a:lnTo>
                    <a:pt x="3109" y="208"/>
                  </a:lnTo>
                  <a:lnTo>
                    <a:pt x="3121" y="208"/>
                  </a:lnTo>
                  <a:lnTo>
                    <a:pt x="3121" y="197"/>
                  </a:lnTo>
                  <a:lnTo>
                    <a:pt x="3150" y="197"/>
                  </a:lnTo>
                  <a:lnTo>
                    <a:pt x="3150" y="193"/>
                  </a:lnTo>
                  <a:lnTo>
                    <a:pt x="3154" y="193"/>
                  </a:lnTo>
                  <a:lnTo>
                    <a:pt x="3154" y="190"/>
                  </a:lnTo>
                  <a:lnTo>
                    <a:pt x="3191" y="190"/>
                  </a:lnTo>
                  <a:lnTo>
                    <a:pt x="3191" y="186"/>
                  </a:lnTo>
                  <a:lnTo>
                    <a:pt x="3195" y="186"/>
                  </a:lnTo>
                  <a:lnTo>
                    <a:pt x="3195" y="182"/>
                  </a:lnTo>
                  <a:lnTo>
                    <a:pt x="3214" y="182"/>
                  </a:lnTo>
                  <a:lnTo>
                    <a:pt x="3214" y="178"/>
                  </a:lnTo>
                  <a:lnTo>
                    <a:pt x="3251" y="178"/>
                  </a:lnTo>
                  <a:lnTo>
                    <a:pt x="3251" y="171"/>
                  </a:lnTo>
                  <a:lnTo>
                    <a:pt x="3299" y="171"/>
                  </a:lnTo>
                  <a:lnTo>
                    <a:pt x="3299" y="167"/>
                  </a:lnTo>
                  <a:lnTo>
                    <a:pt x="3303" y="167"/>
                  </a:lnTo>
                  <a:lnTo>
                    <a:pt x="3303" y="163"/>
                  </a:lnTo>
                  <a:lnTo>
                    <a:pt x="3314" y="163"/>
                  </a:lnTo>
                  <a:lnTo>
                    <a:pt x="3314" y="160"/>
                  </a:lnTo>
                  <a:lnTo>
                    <a:pt x="3355" y="160"/>
                  </a:lnTo>
                  <a:lnTo>
                    <a:pt x="3355" y="156"/>
                  </a:lnTo>
                  <a:lnTo>
                    <a:pt x="3363" y="156"/>
                  </a:lnTo>
                  <a:lnTo>
                    <a:pt x="3363" y="152"/>
                  </a:lnTo>
                  <a:lnTo>
                    <a:pt x="3389" y="152"/>
                  </a:lnTo>
                  <a:lnTo>
                    <a:pt x="3389" y="145"/>
                  </a:lnTo>
                  <a:lnTo>
                    <a:pt x="3464" y="145"/>
                  </a:lnTo>
                  <a:lnTo>
                    <a:pt x="3464" y="141"/>
                  </a:lnTo>
                  <a:lnTo>
                    <a:pt x="3467" y="141"/>
                  </a:lnTo>
                  <a:lnTo>
                    <a:pt x="3467" y="137"/>
                  </a:lnTo>
                  <a:lnTo>
                    <a:pt x="3482" y="137"/>
                  </a:lnTo>
                  <a:lnTo>
                    <a:pt x="3482" y="134"/>
                  </a:lnTo>
                  <a:lnTo>
                    <a:pt x="3486" y="134"/>
                  </a:lnTo>
                  <a:lnTo>
                    <a:pt x="3486" y="130"/>
                  </a:lnTo>
                  <a:lnTo>
                    <a:pt x="3534" y="130"/>
                  </a:lnTo>
                  <a:lnTo>
                    <a:pt x="3534" y="126"/>
                  </a:lnTo>
                  <a:lnTo>
                    <a:pt x="3538" y="126"/>
                  </a:lnTo>
                  <a:lnTo>
                    <a:pt x="3538" y="122"/>
                  </a:lnTo>
                  <a:lnTo>
                    <a:pt x="3542" y="122"/>
                  </a:lnTo>
                  <a:lnTo>
                    <a:pt x="3542" y="115"/>
                  </a:lnTo>
                  <a:lnTo>
                    <a:pt x="3598" y="115"/>
                  </a:lnTo>
                  <a:lnTo>
                    <a:pt x="3598" y="111"/>
                  </a:lnTo>
                  <a:lnTo>
                    <a:pt x="3639" y="111"/>
                  </a:lnTo>
                  <a:lnTo>
                    <a:pt x="3639" y="104"/>
                  </a:lnTo>
                  <a:lnTo>
                    <a:pt x="3646" y="104"/>
                  </a:lnTo>
                  <a:lnTo>
                    <a:pt x="3646" y="100"/>
                  </a:lnTo>
                  <a:lnTo>
                    <a:pt x="3683" y="100"/>
                  </a:lnTo>
                  <a:lnTo>
                    <a:pt x="3683" y="96"/>
                  </a:lnTo>
                  <a:lnTo>
                    <a:pt x="3702" y="96"/>
                  </a:lnTo>
                  <a:lnTo>
                    <a:pt x="3702" y="93"/>
                  </a:lnTo>
                  <a:lnTo>
                    <a:pt x="3713" y="93"/>
                  </a:lnTo>
                  <a:lnTo>
                    <a:pt x="3713" y="89"/>
                  </a:lnTo>
                  <a:lnTo>
                    <a:pt x="3743" y="89"/>
                  </a:lnTo>
                  <a:lnTo>
                    <a:pt x="3743" y="85"/>
                  </a:lnTo>
                  <a:lnTo>
                    <a:pt x="3751" y="85"/>
                  </a:lnTo>
                  <a:lnTo>
                    <a:pt x="3751" y="82"/>
                  </a:lnTo>
                  <a:lnTo>
                    <a:pt x="3784" y="82"/>
                  </a:lnTo>
                  <a:lnTo>
                    <a:pt x="3784" y="74"/>
                  </a:lnTo>
                  <a:lnTo>
                    <a:pt x="3806" y="74"/>
                  </a:lnTo>
                  <a:lnTo>
                    <a:pt x="3806" y="70"/>
                  </a:lnTo>
                  <a:lnTo>
                    <a:pt x="3806" y="67"/>
                  </a:lnTo>
                  <a:lnTo>
                    <a:pt x="3836" y="67"/>
                  </a:lnTo>
                  <a:lnTo>
                    <a:pt x="3836" y="63"/>
                  </a:lnTo>
                  <a:lnTo>
                    <a:pt x="3844" y="63"/>
                  </a:lnTo>
                  <a:lnTo>
                    <a:pt x="3844" y="59"/>
                  </a:lnTo>
                  <a:lnTo>
                    <a:pt x="3851" y="59"/>
                  </a:lnTo>
                  <a:lnTo>
                    <a:pt x="3851" y="55"/>
                  </a:lnTo>
                  <a:lnTo>
                    <a:pt x="3907" y="55"/>
                  </a:lnTo>
                  <a:lnTo>
                    <a:pt x="3907" y="52"/>
                  </a:lnTo>
                  <a:lnTo>
                    <a:pt x="3926" y="52"/>
                  </a:lnTo>
                  <a:lnTo>
                    <a:pt x="3937" y="52"/>
                  </a:lnTo>
                  <a:lnTo>
                    <a:pt x="3937" y="48"/>
                  </a:lnTo>
                  <a:lnTo>
                    <a:pt x="3944" y="48"/>
                  </a:lnTo>
                  <a:lnTo>
                    <a:pt x="3944" y="44"/>
                  </a:lnTo>
                  <a:lnTo>
                    <a:pt x="3967" y="44"/>
                  </a:lnTo>
                  <a:lnTo>
                    <a:pt x="3967" y="37"/>
                  </a:lnTo>
                  <a:lnTo>
                    <a:pt x="3970" y="37"/>
                  </a:lnTo>
                  <a:lnTo>
                    <a:pt x="3970" y="33"/>
                  </a:lnTo>
                  <a:lnTo>
                    <a:pt x="3989" y="33"/>
                  </a:lnTo>
                  <a:lnTo>
                    <a:pt x="3989" y="29"/>
                  </a:lnTo>
                  <a:lnTo>
                    <a:pt x="4008" y="29"/>
                  </a:lnTo>
                  <a:lnTo>
                    <a:pt x="4008" y="26"/>
                  </a:lnTo>
                  <a:lnTo>
                    <a:pt x="4023" y="26"/>
                  </a:lnTo>
                  <a:lnTo>
                    <a:pt x="4023" y="22"/>
                  </a:lnTo>
                  <a:lnTo>
                    <a:pt x="4079" y="22"/>
                  </a:lnTo>
                  <a:lnTo>
                    <a:pt x="4079" y="18"/>
                  </a:lnTo>
                  <a:lnTo>
                    <a:pt x="4086" y="18"/>
                  </a:lnTo>
                  <a:lnTo>
                    <a:pt x="4086" y="14"/>
                  </a:lnTo>
                  <a:lnTo>
                    <a:pt x="4094" y="14"/>
                  </a:lnTo>
                  <a:lnTo>
                    <a:pt x="4094" y="11"/>
                  </a:lnTo>
                  <a:lnTo>
                    <a:pt x="4101" y="11"/>
                  </a:lnTo>
                  <a:lnTo>
                    <a:pt x="4101" y="7"/>
                  </a:lnTo>
                  <a:lnTo>
                    <a:pt x="4120" y="7"/>
                  </a:lnTo>
                  <a:lnTo>
                    <a:pt x="4120" y="0"/>
                  </a:lnTo>
                  <a:lnTo>
                    <a:pt x="4127" y="0"/>
                  </a:lnTo>
                  <a:lnTo>
                    <a:pt x="4135" y="0"/>
                  </a:lnTo>
                </a:path>
              </a:pathLst>
            </a:cu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it-IT" sz="1350"/>
            </a:p>
          </p:txBody>
        </p:sp>
        <p:sp>
          <p:nvSpPr>
            <p:cNvPr id="9" name="Line 7"/>
            <p:cNvSpPr>
              <a:spLocks noChangeShapeType="1"/>
            </p:cNvSpPr>
            <p:nvPr/>
          </p:nvSpPr>
          <p:spPr bwMode="auto">
            <a:xfrm flipV="1">
              <a:off x="2190" y="3674"/>
              <a:ext cx="1" cy="68"/>
            </a:xfrm>
            <a:prstGeom prst="line">
              <a:avLst/>
            </a:prstGeom>
            <a:noFill/>
            <a:ln w="28575">
              <a:solidFill>
                <a:srgbClr val="FFFFFF"/>
              </a:solidFill>
              <a:round/>
              <a:headEnd/>
              <a:tailEnd/>
            </a:ln>
            <a:extLst>
              <a:ext uri="{909E8E84-426E-40DD-AFC4-6F175D3DCCD1}">
                <a14:hiddenFill xmlns:a14="http://schemas.microsoft.com/office/drawing/2010/main">
                  <a:noFill/>
                </a14:hiddenFill>
              </a:ext>
            </a:extLst>
          </p:spPr>
          <p:txBody>
            <a:bodyPr/>
            <a:lstStyle/>
            <a:p>
              <a:endParaRPr lang="it-IT" sz="1350"/>
            </a:p>
          </p:txBody>
        </p:sp>
        <p:sp>
          <p:nvSpPr>
            <p:cNvPr id="10" name="Line 8"/>
            <p:cNvSpPr>
              <a:spLocks noChangeShapeType="1"/>
            </p:cNvSpPr>
            <p:nvPr/>
          </p:nvSpPr>
          <p:spPr bwMode="auto">
            <a:xfrm flipV="1">
              <a:off x="3187" y="3674"/>
              <a:ext cx="1" cy="68"/>
            </a:xfrm>
            <a:prstGeom prst="line">
              <a:avLst/>
            </a:prstGeom>
            <a:noFill/>
            <a:ln w="28575">
              <a:solidFill>
                <a:srgbClr val="FFFFFF"/>
              </a:solidFill>
              <a:round/>
              <a:headEnd/>
              <a:tailEnd/>
            </a:ln>
            <a:extLst>
              <a:ext uri="{909E8E84-426E-40DD-AFC4-6F175D3DCCD1}">
                <a14:hiddenFill xmlns:a14="http://schemas.microsoft.com/office/drawing/2010/main">
                  <a:noFill/>
                </a14:hiddenFill>
              </a:ext>
            </a:extLst>
          </p:spPr>
          <p:txBody>
            <a:bodyPr/>
            <a:lstStyle/>
            <a:p>
              <a:endParaRPr lang="it-IT" sz="1350"/>
            </a:p>
          </p:txBody>
        </p:sp>
        <p:sp>
          <p:nvSpPr>
            <p:cNvPr id="11" name="Line 9"/>
            <p:cNvSpPr>
              <a:spLocks noChangeShapeType="1"/>
            </p:cNvSpPr>
            <p:nvPr/>
          </p:nvSpPr>
          <p:spPr bwMode="auto">
            <a:xfrm flipV="1">
              <a:off x="4176" y="3674"/>
              <a:ext cx="1" cy="68"/>
            </a:xfrm>
            <a:prstGeom prst="line">
              <a:avLst/>
            </a:prstGeom>
            <a:noFill/>
            <a:ln w="28575">
              <a:solidFill>
                <a:srgbClr val="FFFFFF"/>
              </a:solidFill>
              <a:round/>
              <a:headEnd/>
              <a:tailEnd/>
            </a:ln>
            <a:extLst>
              <a:ext uri="{909E8E84-426E-40DD-AFC4-6F175D3DCCD1}">
                <a14:hiddenFill xmlns:a14="http://schemas.microsoft.com/office/drawing/2010/main">
                  <a:noFill/>
                </a14:hiddenFill>
              </a:ext>
            </a:extLst>
          </p:spPr>
          <p:txBody>
            <a:bodyPr/>
            <a:lstStyle/>
            <a:p>
              <a:endParaRPr lang="it-IT" sz="1350"/>
            </a:p>
          </p:txBody>
        </p:sp>
        <p:sp>
          <p:nvSpPr>
            <p:cNvPr id="12" name="Line 10"/>
            <p:cNvSpPr>
              <a:spLocks noChangeShapeType="1"/>
            </p:cNvSpPr>
            <p:nvPr/>
          </p:nvSpPr>
          <p:spPr bwMode="auto">
            <a:xfrm flipV="1">
              <a:off x="5173" y="3674"/>
              <a:ext cx="1" cy="68"/>
            </a:xfrm>
            <a:prstGeom prst="line">
              <a:avLst/>
            </a:prstGeom>
            <a:noFill/>
            <a:ln w="28575">
              <a:solidFill>
                <a:srgbClr val="FFFFFF"/>
              </a:solidFill>
              <a:round/>
              <a:headEnd/>
              <a:tailEnd/>
            </a:ln>
            <a:extLst>
              <a:ext uri="{909E8E84-426E-40DD-AFC4-6F175D3DCCD1}">
                <a14:hiddenFill xmlns:a14="http://schemas.microsoft.com/office/drawing/2010/main">
                  <a:noFill/>
                </a14:hiddenFill>
              </a:ext>
            </a:extLst>
          </p:spPr>
          <p:txBody>
            <a:bodyPr/>
            <a:lstStyle/>
            <a:p>
              <a:endParaRPr lang="it-IT" sz="1350"/>
            </a:p>
          </p:txBody>
        </p:sp>
        <p:sp>
          <p:nvSpPr>
            <p:cNvPr id="13" name="Line 11"/>
            <p:cNvSpPr>
              <a:spLocks noChangeShapeType="1"/>
            </p:cNvSpPr>
            <p:nvPr/>
          </p:nvSpPr>
          <p:spPr bwMode="auto">
            <a:xfrm flipV="1">
              <a:off x="1191" y="3674"/>
              <a:ext cx="1" cy="68"/>
            </a:xfrm>
            <a:prstGeom prst="line">
              <a:avLst/>
            </a:prstGeom>
            <a:noFill/>
            <a:ln w="28575">
              <a:solidFill>
                <a:srgbClr val="FFFFFF"/>
              </a:solidFill>
              <a:round/>
              <a:headEnd/>
              <a:tailEnd/>
            </a:ln>
            <a:extLst>
              <a:ext uri="{909E8E84-426E-40DD-AFC4-6F175D3DCCD1}">
                <a14:hiddenFill xmlns:a14="http://schemas.microsoft.com/office/drawing/2010/main">
                  <a:noFill/>
                </a14:hiddenFill>
              </a:ext>
            </a:extLst>
          </p:spPr>
          <p:txBody>
            <a:bodyPr/>
            <a:lstStyle/>
            <a:p>
              <a:endParaRPr lang="it-IT" sz="1350"/>
            </a:p>
          </p:txBody>
        </p:sp>
        <p:sp>
          <p:nvSpPr>
            <p:cNvPr id="14" name="Rectangle 10"/>
            <p:cNvSpPr>
              <a:spLocks noChangeArrowheads="1"/>
            </p:cNvSpPr>
            <p:nvPr/>
          </p:nvSpPr>
          <p:spPr bwMode="auto">
            <a:xfrm>
              <a:off x="4504" y="1714"/>
              <a:ext cx="679" cy="174"/>
            </a:xfrm>
            <a:prstGeom prst="rect">
              <a:avLst/>
            </a:prstGeom>
            <a:solidFill>
              <a:srgbClr val="1D57A9"/>
            </a:solidFill>
            <a:ln w="9525">
              <a:noFill/>
              <a:miter lim="800000"/>
              <a:headEnd/>
              <a:tailEnd/>
            </a:ln>
          </p:spPr>
          <p:txBody>
            <a:bodyPr wrap="none" lIns="0" tIns="0" rIns="0" bIns="0">
              <a:spAutoFit/>
            </a:bodyPr>
            <a:lstStyle>
              <a:lvl1pPr algn="ctr">
                <a:lnSpc>
                  <a:spcPct val="90000"/>
                </a:lnSpc>
                <a:spcBef>
                  <a:spcPct val="20000"/>
                </a:spcBef>
                <a:spcAft>
                  <a:spcPct val="50000"/>
                </a:spcAft>
                <a:buClr>
                  <a:schemeClr val="accent1"/>
                </a:buClr>
                <a:buFont typeface="Wingdings" charset="2"/>
                <a:defRPr sz="2000">
                  <a:solidFill>
                    <a:schemeClr val="tx1"/>
                  </a:solidFill>
                  <a:latin typeface="Arial" charset="0"/>
                </a:defRPr>
              </a:lvl1pPr>
              <a:lvl2pPr marL="742950" indent="-285750" algn="ctr">
                <a:lnSpc>
                  <a:spcPct val="90000"/>
                </a:lnSpc>
                <a:spcBef>
                  <a:spcPct val="20000"/>
                </a:spcBef>
                <a:spcAft>
                  <a:spcPct val="50000"/>
                </a:spcAft>
                <a:buClr>
                  <a:schemeClr val="accent1"/>
                </a:buClr>
                <a:buFont typeface="Wingdings" charset="2"/>
                <a:defRPr sz="2000">
                  <a:solidFill>
                    <a:schemeClr val="tx1"/>
                  </a:solidFill>
                  <a:latin typeface="Arial" charset="0"/>
                </a:defRPr>
              </a:lvl2pPr>
              <a:lvl3pPr marL="11430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3pPr>
              <a:lvl4pPr marL="16002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4pPr>
              <a:lvl5pPr marL="20574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5pPr>
              <a:lvl6pPr marL="25146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6pPr>
              <a:lvl7pPr marL="29718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7pPr>
              <a:lvl8pPr marL="34290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8pPr>
              <a:lvl9pPr marL="38862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9pPr>
            </a:lstStyle>
            <a:p>
              <a:pPr algn="r">
                <a:lnSpc>
                  <a:spcPct val="100000"/>
                </a:lnSpc>
                <a:spcBef>
                  <a:spcPct val="0"/>
                </a:spcBef>
                <a:spcAft>
                  <a:spcPct val="0"/>
                </a:spcAft>
                <a:buClrTx/>
                <a:buFontTx/>
                <a:buNone/>
              </a:pPr>
              <a:r>
                <a:rPr lang="en-US" altLang="it-IT" sz="1350" dirty="0" err="1">
                  <a:solidFill>
                    <a:srgbClr val="FFFF00"/>
                  </a:solidFill>
                  <a:ea typeface="Times New Roman" charset="0"/>
                  <a:cs typeface="Times New Roman" charset="0"/>
                </a:rPr>
                <a:t>Ivabradine</a:t>
              </a:r>
              <a:endParaRPr lang="fr-FR" altLang="it-IT" sz="1350" dirty="0">
                <a:solidFill>
                  <a:srgbClr val="FFFF00"/>
                </a:solidFill>
              </a:endParaRPr>
            </a:p>
          </p:txBody>
        </p:sp>
        <p:sp>
          <p:nvSpPr>
            <p:cNvPr id="15" name="Rectangle 10"/>
            <p:cNvSpPr>
              <a:spLocks noChangeArrowheads="1"/>
            </p:cNvSpPr>
            <p:nvPr/>
          </p:nvSpPr>
          <p:spPr bwMode="auto">
            <a:xfrm>
              <a:off x="4658" y="2370"/>
              <a:ext cx="525" cy="17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lgn="ctr">
                <a:lnSpc>
                  <a:spcPct val="90000"/>
                </a:lnSpc>
                <a:spcBef>
                  <a:spcPct val="20000"/>
                </a:spcBef>
                <a:spcAft>
                  <a:spcPct val="50000"/>
                </a:spcAft>
                <a:buClr>
                  <a:schemeClr val="accent1"/>
                </a:buClr>
                <a:buFont typeface="Wingdings" charset="2"/>
                <a:defRPr sz="2000">
                  <a:solidFill>
                    <a:schemeClr val="tx1"/>
                  </a:solidFill>
                  <a:latin typeface="Arial" charset="0"/>
                </a:defRPr>
              </a:lvl1pPr>
              <a:lvl2pPr marL="742950" indent="-285750" algn="ctr">
                <a:lnSpc>
                  <a:spcPct val="90000"/>
                </a:lnSpc>
                <a:spcBef>
                  <a:spcPct val="20000"/>
                </a:spcBef>
                <a:spcAft>
                  <a:spcPct val="50000"/>
                </a:spcAft>
                <a:buClr>
                  <a:schemeClr val="accent1"/>
                </a:buClr>
                <a:buFont typeface="Wingdings" charset="2"/>
                <a:defRPr sz="2000">
                  <a:solidFill>
                    <a:schemeClr val="tx1"/>
                  </a:solidFill>
                  <a:latin typeface="Arial" charset="0"/>
                </a:defRPr>
              </a:lvl2pPr>
              <a:lvl3pPr marL="11430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3pPr>
              <a:lvl4pPr marL="16002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4pPr>
              <a:lvl5pPr marL="20574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5pPr>
              <a:lvl6pPr marL="25146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6pPr>
              <a:lvl7pPr marL="29718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7pPr>
              <a:lvl8pPr marL="34290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8pPr>
              <a:lvl9pPr marL="38862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9pPr>
            </a:lstStyle>
            <a:p>
              <a:pPr algn="r">
                <a:lnSpc>
                  <a:spcPct val="100000"/>
                </a:lnSpc>
                <a:spcBef>
                  <a:spcPct val="0"/>
                </a:spcBef>
                <a:spcAft>
                  <a:spcPct val="0"/>
                </a:spcAft>
                <a:buClrTx/>
                <a:buFontTx/>
                <a:buNone/>
              </a:pPr>
              <a:r>
                <a:rPr lang="en-US" altLang="it-IT" sz="1350">
                  <a:ea typeface="Times New Roman" charset="0"/>
                  <a:cs typeface="Times New Roman" charset="0"/>
                </a:rPr>
                <a:t>Placebo</a:t>
              </a:r>
            </a:p>
          </p:txBody>
        </p:sp>
        <p:sp>
          <p:nvSpPr>
            <p:cNvPr id="16" name="Text Box 14"/>
            <p:cNvSpPr txBox="1">
              <a:spLocks noChangeArrowheads="1"/>
            </p:cNvSpPr>
            <p:nvPr/>
          </p:nvSpPr>
          <p:spPr bwMode="auto">
            <a:xfrm>
              <a:off x="1476" y="2224"/>
              <a:ext cx="464"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lnSpc>
                  <a:spcPct val="90000"/>
                </a:lnSpc>
                <a:spcBef>
                  <a:spcPct val="20000"/>
                </a:spcBef>
                <a:spcAft>
                  <a:spcPct val="50000"/>
                </a:spcAft>
                <a:buClr>
                  <a:schemeClr val="accent1"/>
                </a:buClr>
                <a:buFont typeface="Wingdings" charset="2"/>
                <a:defRPr sz="2000">
                  <a:solidFill>
                    <a:schemeClr val="tx1"/>
                  </a:solidFill>
                  <a:latin typeface="Arial" charset="0"/>
                </a:defRPr>
              </a:lvl1pPr>
              <a:lvl2pPr marL="742950" indent="-285750" algn="ctr">
                <a:lnSpc>
                  <a:spcPct val="90000"/>
                </a:lnSpc>
                <a:spcBef>
                  <a:spcPct val="20000"/>
                </a:spcBef>
                <a:spcAft>
                  <a:spcPct val="50000"/>
                </a:spcAft>
                <a:buClr>
                  <a:schemeClr val="accent1"/>
                </a:buClr>
                <a:buFont typeface="Wingdings" charset="2"/>
                <a:defRPr sz="2000">
                  <a:solidFill>
                    <a:schemeClr val="tx1"/>
                  </a:solidFill>
                  <a:latin typeface="Arial" charset="0"/>
                </a:defRPr>
              </a:lvl2pPr>
              <a:lvl3pPr marL="11430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3pPr>
              <a:lvl4pPr marL="16002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4pPr>
              <a:lvl5pPr marL="20574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5pPr>
              <a:lvl6pPr marL="25146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6pPr>
              <a:lvl7pPr marL="29718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7pPr>
              <a:lvl8pPr marL="34290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8pPr>
              <a:lvl9pPr marL="38862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9pPr>
            </a:lstStyle>
            <a:p>
              <a:pPr algn="l" eaLnBrk="1" hangingPunct="1">
                <a:lnSpc>
                  <a:spcPct val="100000"/>
                </a:lnSpc>
                <a:spcBef>
                  <a:spcPct val="0"/>
                </a:spcBef>
                <a:spcAft>
                  <a:spcPct val="0"/>
                </a:spcAft>
                <a:buClrTx/>
                <a:buFontTx/>
                <a:buNone/>
              </a:pPr>
              <a:r>
                <a:rPr lang="en-GB" altLang="it-IT" sz="1350" i="1" dirty="0"/>
                <a:t>P</a:t>
              </a:r>
              <a:r>
                <a:rPr lang="en-US" altLang="it-IT" sz="1350" dirty="0"/>
                <a:t>=0.94</a:t>
              </a:r>
              <a:endParaRPr lang="en-GB" altLang="it-IT" sz="1350" dirty="0"/>
            </a:p>
          </p:txBody>
        </p:sp>
        <p:sp>
          <p:nvSpPr>
            <p:cNvPr id="17" name="Rectangle 15"/>
            <p:cNvSpPr>
              <a:spLocks noChangeArrowheads="1"/>
            </p:cNvSpPr>
            <p:nvPr/>
          </p:nvSpPr>
          <p:spPr bwMode="auto">
            <a:xfrm>
              <a:off x="1478" y="1969"/>
              <a:ext cx="2104"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0" tIns="0" rIns="0" bIns="0">
              <a:spAutoFit/>
            </a:bodyPr>
            <a:lstStyle>
              <a:lvl1pPr algn="ctr">
                <a:lnSpc>
                  <a:spcPct val="90000"/>
                </a:lnSpc>
                <a:spcBef>
                  <a:spcPct val="20000"/>
                </a:spcBef>
                <a:spcAft>
                  <a:spcPct val="50000"/>
                </a:spcAft>
                <a:buClr>
                  <a:schemeClr val="accent1"/>
                </a:buClr>
                <a:buFont typeface="Wingdings" charset="2"/>
                <a:defRPr sz="2000">
                  <a:solidFill>
                    <a:schemeClr val="tx1"/>
                  </a:solidFill>
                  <a:latin typeface="Arial" charset="0"/>
                </a:defRPr>
              </a:lvl1pPr>
              <a:lvl2pPr marL="742950" indent="-285750" algn="ctr">
                <a:lnSpc>
                  <a:spcPct val="90000"/>
                </a:lnSpc>
                <a:spcBef>
                  <a:spcPct val="20000"/>
                </a:spcBef>
                <a:spcAft>
                  <a:spcPct val="50000"/>
                </a:spcAft>
                <a:buClr>
                  <a:schemeClr val="accent1"/>
                </a:buClr>
                <a:buFont typeface="Wingdings" charset="2"/>
                <a:defRPr sz="2000">
                  <a:solidFill>
                    <a:schemeClr val="tx1"/>
                  </a:solidFill>
                  <a:latin typeface="Arial" charset="0"/>
                </a:defRPr>
              </a:lvl2pPr>
              <a:lvl3pPr marL="11430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3pPr>
              <a:lvl4pPr marL="16002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4pPr>
              <a:lvl5pPr marL="20574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5pPr>
              <a:lvl6pPr marL="25146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6pPr>
              <a:lvl7pPr marL="29718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7pPr>
              <a:lvl8pPr marL="34290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8pPr>
              <a:lvl9pPr marL="38862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9pPr>
            </a:lstStyle>
            <a:p>
              <a:pPr algn="l"/>
              <a:r>
                <a:rPr lang="en-GB" altLang="it-IT" sz="1350"/>
                <a:t>Hazard ratio = 1.00 (0.91 – 1.10)</a:t>
              </a:r>
            </a:p>
          </p:txBody>
        </p:sp>
        <p:sp>
          <p:nvSpPr>
            <p:cNvPr id="18" name="Rectangle 16"/>
            <p:cNvSpPr>
              <a:spLocks noChangeArrowheads="1"/>
            </p:cNvSpPr>
            <p:nvPr/>
          </p:nvSpPr>
          <p:spPr bwMode="auto">
            <a:xfrm>
              <a:off x="985" y="3599"/>
              <a:ext cx="81"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271463" indent="-271463" algn="ctr">
                <a:lnSpc>
                  <a:spcPct val="90000"/>
                </a:lnSpc>
                <a:spcBef>
                  <a:spcPct val="20000"/>
                </a:spcBef>
                <a:spcAft>
                  <a:spcPct val="50000"/>
                </a:spcAft>
                <a:buClr>
                  <a:schemeClr val="accent1"/>
                </a:buClr>
                <a:buFont typeface="Wingdings" charset="2"/>
                <a:defRPr sz="2000">
                  <a:solidFill>
                    <a:schemeClr val="tx1"/>
                  </a:solidFill>
                  <a:latin typeface="Arial" charset="0"/>
                </a:defRPr>
              </a:lvl1pPr>
              <a:lvl2pPr marL="742950" indent="-285750" algn="ctr">
                <a:lnSpc>
                  <a:spcPct val="90000"/>
                </a:lnSpc>
                <a:spcBef>
                  <a:spcPct val="20000"/>
                </a:spcBef>
                <a:spcAft>
                  <a:spcPct val="50000"/>
                </a:spcAft>
                <a:buClr>
                  <a:schemeClr val="accent1"/>
                </a:buClr>
                <a:buFont typeface="Wingdings" charset="2"/>
                <a:defRPr sz="2000">
                  <a:solidFill>
                    <a:schemeClr val="tx1"/>
                  </a:solidFill>
                  <a:latin typeface="Arial" charset="0"/>
                </a:defRPr>
              </a:lvl2pPr>
              <a:lvl3pPr marL="11430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3pPr>
              <a:lvl4pPr marL="16002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4pPr>
              <a:lvl5pPr marL="20574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5pPr>
              <a:lvl6pPr marL="25146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6pPr>
              <a:lvl7pPr marL="29718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7pPr>
              <a:lvl8pPr marL="34290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8pPr>
              <a:lvl9pPr marL="38862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9pPr>
            </a:lstStyle>
            <a:p>
              <a:pPr algn="r">
                <a:lnSpc>
                  <a:spcPct val="100000"/>
                </a:lnSpc>
                <a:spcBef>
                  <a:spcPct val="0"/>
                </a:spcBef>
                <a:spcAft>
                  <a:spcPct val="0"/>
                </a:spcAft>
              </a:pPr>
              <a:r>
                <a:rPr lang="fr-FR" altLang="it-IT" sz="1350">
                  <a:solidFill>
                    <a:srgbClr val="FFFFFF"/>
                  </a:solidFill>
                  <a:ea typeface="Arial Unicode MS" charset="0"/>
                </a:rPr>
                <a:t>0</a:t>
              </a:r>
              <a:endParaRPr lang="fr-FR" altLang="it-IT" sz="1350"/>
            </a:p>
          </p:txBody>
        </p:sp>
        <p:sp>
          <p:nvSpPr>
            <p:cNvPr id="19" name="Rectangle 17"/>
            <p:cNvSpPr>
              <a:spLocks noChangeArrowheads="1"/>
            </p:cNvSpPr>
            <p:nvPr/>
          </p:nvSpPr>
          <p:spPr bwMode="auto">
            <a:xfrm>
              <a:off x="985" y="3140"/>
              <a:ext cx="81"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271463" indent="-271463" algn="ctr">
                <a:lnSpc>
                  <a:spcPct val="90000"/>
                </a:lnSpc>
                <a:spcBef>
                  <a:spcPct val="20000"/>
                </a:spcBef>
                <a:spcAft>
                  <a:spcPct val="50000"/>
                </a:spcAft>
                <a:buClr>
                  <a:schemeClr val="accent1"/>
                </a:buClr>
                <a:buFont typeface="Wingdings" charset="2"/>
                <a:defRPr sz="2000">
                  <a:solidFill>
                    <a:schemeClr val="tx1"/>
                  </a:solidFill>
                  <a:latin typeface="Arial" charset="0"/>
                </a:defRPr>
              </a:lvl1pPr>
              <a:lvl2pPr marL="742950" indent="-285750" algn="ctr">
                <a:lnSpc>
                  <a:spcPct val="90000"/>
                </a:lnSpc>
                <a:spcBef>
                  <a:spcPct val="20000"/>
                </a:spcBef>
                <a:spcAft>
                  <a:spcPct val="50000"/>
                </a:spcAft>
                <a:buClr>
                  <a:schemeClr val="accent1"/>
                </a:buClr>
                <a:buFont typeface="Wingdings" charset="2"/>
                <a:defRPr sz="2000">
                  <a:solidFill>
                    <a:schemeClr val="tx1"/>
                  </a:solidFill>
                  <a:latin typeface="Arial" charset="0"/>
                </a:defRPr>
              </a:lvl2pPr>
              <a:lvl3pPr marL="11430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3pPr>
              <a:lvl4pPr marL="16002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4pPr>
              <a:lvl5pPr marL="20574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5pPr>
              <a:lvl6pPr marL="25146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6pPr>
              <a:lvl7pPr marL="29718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7pPr>
              <a:lvl8pPr marL="34290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8pPr>
              <a:lvl9pPr marL="38862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9pPr>
            </a:lstStyle>
            <a:p>
              <a:pPr algn="r">
                <a:lnSpc>
                  <a:spcPct val="100000"/>
                </a:lnSpc>
                <a:spcBef>
                  <a:spcPct val="0"/>
                </a:spcBef>
                <a:spcAft>
                  <a:spcPct val="0"/>
                </a:spcAft>
              </a:pPr>
              <a:r>
                <a:rPr lang="fr-FR" altLang="it-IT" sz="1350">
                  <a:ea typeface="Arial Unicode MS" charset="0"/>
                </a:rPr>
                <a:t>5</a:t>
              </a:r>
              <a:endParaRPr lang="fr-FR" altLang="it-IT" sz="1350"/>
            </a:p>
          </p:txBody>
        </p:sp>
        <p:sp>
          <p:nvSpPr>
            <p:cNvPr id="20" name="Rectangle 18"/>
            <p:cNvSpPr>
              <a:spLocks noChangeArrowheads="1"/>
            </p:cNvSpPr>
            <p:nvPr/>
          </p:nvSpPr>
          <p:spPr bwMode="auto">
            <a:xfrm>
              <a:off x="904" y="2681"/>
              <a:ext cx="162"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271463" indent="-271463" algn="ctr">
                <a:lnSpc>
                  <a:spcPct val="90000"/>
                </a:lnSpc>
                <a:spcBef>
                  <a:spcPct val="20000"/>
                </a:spcBef>
                <a:spcAft>
                  <a:spcPct val="50000"/>
                </a:spcAft>
                <a:buClr>
                  <a:schemeClr val="accent1"/>
                </a:buClr>
                <a:buFont typeface="Wingdings" charset="2"/>
                <a:defRPr sz="2000">
                  <a:solidFill>
                    <a:schemeClr val="tx1"/>
                  </a:solidFill>
                  <a:latin typeface="Arial" charset="0"/>
                </a:defRPr>
              </a:lvl1pPr>
              <a:lvl2pPr marL="742950" indent="-285750" algn="ctr">
                <a:lnSpc>
                  <a:spcPct val="90000"/>
                </a:lnSpc>
                <a:spcBef>
                  <a:spcPct val="20000"/>
                </a:spcBef>
                <a:spcAft>
                  <a:spcPct val="50000"/>
                </a:spcAft>
                <a:buClr>
                  <a:schemeClr val="accent1"/>
                </a:buClr>
                <a:buFont typeface="Wingdings" charset="2"/>
                <a:defRPr sz="2000">
                  <a:solidFill>
                    <a:schemeClr val="tx1"/>
                  </a:solidFill>
                  <a:latin typeface="Arial" charset="0"/>
                </a:defRPr>
              </a:lvl2pPr>
              <a:lvl3pPr marL="11430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3pPr>
              <a:lvl4pPr marL="16002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4pPr>
              <a:lvl5pPr marL="20574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5pPr>
              <a:lvl6pPr marL="25146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6pPr>
              <a:lvl7pPr marL="29718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7pPr>
              <a:lvl8pPr marL="34290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8pPr>
              <a:lvl9pPr marL="38862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9pPr>
            </a:lstStyle>
            <a:p>
              <a:pPr algn="r">
                <a:lnSpc>
                  <a:spcPct val="100000"/>
                </a:lnSpc>
                <a:spcBef>
                  <a:spcPct val="0"/>
                </a:spcBef>
                <a:spcAft>
                  <a:spcPct val="0"/>
                </a:spcAft>
              </a:pPr>
              <a:r>
                <a:rPr lang="fr-FR" altLang="it-IT" sz="1350">
                  <a:ea typeface="Arial Unicode MS" charset="0"/>
                </a:rPr>
                <a:t>10</a:t>
              </a:r>
              <a:endParaRPr lang="fr-FR" altLang="it-IT" sz="1350"/>
            </a:p>
          </p:txBody>
        </p:sp>
        <p:sp>
          <p:nvSpPr>
            <p:cNvPr id="21" name="Rectangle 19"/>
            <p:cNvSpPr>
              <a:spLocks noChangeArrowheads="1"/>
            </p:cNvSpPr>
            <p:nvPr/>
          </p:nvSpPr>
          <p:spPr bwMode="auto">
            <a:xfrm>
              <a:off x="904" y="2222"/>
              <a:ext cx="162"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271463" indent="-271463" algn="ctr">
                <a:lnSpc>
                  <a:spcPct val="90000"/>
                </a:lnSpc>
                <a:spcBef>
                  <a:spcPct val="20000"/>
                </a:spcBef>
                <a:spcAft>
                  <a:spcPct val="50000"/>
                </a:spcAft>
                <a:buClr>
                  <a:schemeClr val="accent1"/>
                </a:buClr>
                <a:buFont typeface="Wingdings" charset="2"/>
                <a:defRPr sz="2000">
                  <a:solidFill>
                    <a:schemeClr val="tx1"/>
                  </a:solidFill>
                  <a:latin typeface="Arial" charset="0"/>
                </a:defRPr>
              </a:lvl1pPr>
              <a:lvl2pPr marL="742950" indent="-285750" algn="ctr">
                <a:lnSpc>
                  <a:spcPct val="90000"/>
                </a:lnSpc>
                <a:spcBef>
                  <a:spcPct val="20000"/>
                </a:spcBef>
                <a:spcAft>
                  <a:spcPct val="50000"/>
                </a:spcAft>
                <a:buClr>
                  <a:schemeClr val="accent1"/>
                </a:buClr>
                <a:buFont typeface="Wingdings" charset="2"/>
                <a:defRPr sz="2000">
                  <a:solidFill>
                    <a:schemeClr val="tx1"/>
                  </a:solidFill>
                  <a:latin typeface="Arial" charset="0"/>
                </a:defRPr>
              </a:lvl2pPr>
              <a:lvl3pPr marL="11430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3pPr>
              <a:lvl4pPr marL="16002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4pPr>
              <a:lvl5pPr marL="20574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5pPr>
              <a:lvl6pPr marL="25146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6pPr>
              <a:lvl7pPr marL="29718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7pPr>
              <a:lvl8pPr marL="34290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8pPr>
              <a:lvl9pPr marL="38862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9pPr>
            </a:lstStyle>
            <a:p>
              <a:pPr algn="r">
                <a:lnSpc>
                  <a:spcPct val="100000"/>
                </a:lnSpc>
                <a:spcBef>
                  <a:spcPct val="0"/>
                </a:spcBef>
                <a:spcAft>
                  <a:spcPct val="0"/>
                </a:spcAft>
              </a:pPr>
              <a:r>
                <a:rPr lang="fr-FR" altLang="it-IT" sz="1350">
                  <a:ea typeface="Arial Unicode MS" charset="0"/>
                </a:rPr>
                <a:t>15</a:t>
              </a:r>
              <a:endParaRPr lang="fr-FR" altLang="it-IT" sz="1350"/>
            </a:p>
          </p:txBody>
        </p:sp>
        <p:sp>
          <p:nvSpPr>
            <p:cNvPr id="22" name="Rectangle 20"/>
            <p:cNvSpPr>
              <a:spLocks noChangeArrowheads="1"/>
            </p:cNvSpPr>
            <p:nvPr/>
          </p:nvSpPr>
          <p:spPr bwMode="auto">
            <a:xfrm>
              <a:off x="904" y="1763"/>
              <a:ext cx="162"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271463" indent="-271463" algn="ctr">
                <a:lnSpc>
                  <a:spcPct val="90000"/>
                </a:lnSpc>
                <a:spcBef>
                  <a:spcPct val="20000"/>
                </a:spcBef>
                <a:spcAft>
                  <a:spcPct val="50000"/>
                </a:spcAft>
                <a:buClr>
                  <a:schemeClr val="accent1"/>
                </a:buClr>
                <a:buFont typeface="Wingdings" charset="2"/>
                <a:defRPr sz="2000">
                  <a:solidFill>
                    <a:schemeClr val="tx1"/>
                  </a:solidFill>
                  <a:latin typeface="Arial" charset="0"/>
                </a:defRPr>
              </a:lvl1pPr>
              <a:lvl2pPr marL="742950" indent="-285750" algn="ctr">
                <a:lnSpc>
                  <a:spcPct val="90000"/>
                </a:lnSpc>
                <a:spcBef>
                  <a:spcPct val="20000"/>
                </a:spcBef>
                <a:spcAft>
                  <a:spcPct val="50000"/>
                </a:spcAft>
                <a:buClr>
                  <a:schemeClr val="accent1"/>
                </a:buClr>
                <a:buFont typeface="Wingdings" charset="2"/>
                <a:defRPr sz="2000">
                  <a:solidFill>
                    <a:schemeClr val="tx1"/>
                  </a:solidFill>
                  <a:latin typeface="Arial" charset="0"/>
                </a:defRPr>
              </a:lvl2pPr>
              <a:lvl3pPr marL="11430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3pPr>
              <a:lvl4pPr marL="16002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4pPr>
              <a:lvl5pPr marL="20574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5pPr>
              <a:lvl6pPr marL="25146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6pPr>
              <a:lvl7pPr marL="29718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7pPr>
              <a:lvl8pPr marL="34290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8pPr>
              <a:lvl9pPr marL="38862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9pPr>
            </a:lstStyle>
            <a:p>
              <a:pPr algn="r">
                <a:lnSpc>
                  <a:spcPct val="100000"/>
                </a:lnSpc>
                <a:spcBef>
                  <a:spcPct val="0"/>
                </a:spcBef>
                <a:spcAft>
                  <a:spcPct val="0"/>
                </a:spcAft>
              </a:pPr>
              <a:r>
                <a:rPr lang="fr-FR" altLang="it-IT" sz="1350">
                  <a:ea typeface="Arial Unicode MS" charset="0"/>
                </a:rPr>
                <a:t>20</a:t>
              </a:r>
              <a:endParaRPr lang="fr-FR" altLang="it-IT" sz="1350"/>
            </a:p>
          </p:txBody>
        </p:sp>
        <p:sp>
          <p:nvSpPr>
            <p:cNvPr id="23" name="Rectangle 21"/>
            <p:cNvSpPr>
              <a:spLocks noChangeArrowheads="1"/>
            </p:cNvSpPr>
            <p:nvPr/>
          </p:nvSpPr>
          <p:spPr bwMode="auto">
            <a:xfrm>
              <a:off x="904" y="1298"/>
              <a:ext cx="162"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271463" indent="-271463" algn="ctr">
                <a:lnSpc>
                  <a:spcPct val="90000"/>
                </a:lnSpc>
                <a:spcBef>
                  <a:spcPct val="20000"/>
                </a:spcBef>
                <a:spcAft>
                  <a:spcPct val="50000"/>
                </a:spcAft>
                <a:buClr>
                  <a:schemeClr val="accent1"/>
                </a:buClr>
                <a:buFont typeface="Wingdings" charset="2"/>
                <a:defRPr sz="2000">
                  <a:solidFill>
                    <a:schemeClr val="tx1"/>
                  </a:solidFill>
                  <a:latin typeface="Arial" charset="0"/>
                </a:defRPr>
              </a:lvl1pPr>
              <a:lvl2pPr marL="742950" indent="-285750" algn="ctr">
                <a:lnSpc>
                  <a:spcPct val="90000"/>
                </a:lnSpc>
                <a:spcBef>
                  <a:spcPct val="20000"/>
                </a:spcBef>
                <a:spcAft>
                  <a:spcPct val="50000"/>
                </a:spcAft>
                <a:buClr>
                  <a:schemeClr val="accent1"/>
                </a:buClr>
                <a:buFont typeface="Wingdings" charset="2"/>
                <a:defRPr sz="2000">
                  <a:solidFill>
                    <a:schemeClr val="tx1"/>
                  </a:solidFill>
                  <a:latin typeface="Arial" charset="0"/>
                </a:defRPr>
              </a:lvl2pPr>
              <a:lvl3pPr marL="11430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3pPr>
              <a:lvl4pPr marL="16002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4pPr>
              <a:lvl5pPr marL="20574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5pPr>
              <a:lvl6pPr marL="25146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6pPr>
              <a:lvl7pPr marL="29718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7pPr>
              <a:lvl8pPr marL="34290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8pPr>
              <a:lvl9pPr marL="38862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9pPr>
            </a:lstStyle>
            <a:p>
              <a:pPr algn="r">
                <a:lnSpc>
                  <a:spcPct val="100000"/>
                </a:lnSpc>
                <a:spcBef>
                  <a:spcPct val="0"/>
                </a:spcBef>
                <a:spcAft>
                  <a:spcPct val="0"/>
                </a:spcAft>
              </a:pPr>
              <a:r>
                <a:rPr lang="fr-FR" altLang="it-IT" sz="1350" dirty="0">
                  <a:ea typeface="Arial Unicode MS" charset="0"/>
                </a:rPr>
                <a:t>25</a:t>
              </a:r>
              <a:endParaRPr lang="fr-FR" altLang="it-IT" sz="1350" dirty="0"/>
            </a:p>
          </p:txBody>
        </p:sp>
        <p:sp>
          <p:nvSpPr>
            <p:cNvPr id="24" name="Freeform 22"/>
            <p:cNvSpPr>
              <a:spLocks/>
            </p:cNvSpPr>
            <p:nvPr/>
          </p:nvSpPr>
          <p:spPr bwMode="auto">
            <a:xfrm>
              <a:off x="1194" y="1376"/>
              <a:ext cx="3984" cy="2300"/>
            </a:xfrm>
            <a:custGeom>
              <a:avLst/>
              <a:gdLst>
                <a:gd name="T0" fmla="*/ 0 w 4157"/>
                <a:gd name="T1" fmla="*/ 0 h 1599"/>
                <a:gd name="T2" fmla="*/ 0 w 4157"/>
                <a:gd name="T3" fmla="*/ 2300 h 1599"/>
                <a:gd name="T4" fmla="*/ 3984 w 4157"/>
                <a:gd name="T5" fmla="*/ 2300 h 1599"/>
                <a:gd name="T6" fmla="*/ 0 60000 65536"/>
                <a:gd name="T7" fmla="*/ 0 60000 65536"/>
                <a:gd name="T8" fmla="*/ 0 60000 65536"/>
                <a:gd name="T9" fmla="*/ 0 w 4157"/>
                <a:gd name="T10" fmla="*/ 0 h 1599"/>
                <a:gd name="T11" fmla="*/ 4157 w 4157"/>
                <a:gd name="T12" fmla="*/ 1599 h 1599"/>
              </a:gdLst>
              <a:ahLst/>
              <a:cxnLst>
                <a:cxn ang="T6">
                  <a:pos x="T0" y="T1"/>
                </a:cxn>
                <a:cxn ang="T7">
                  <a:pos x="T2" y="T3"/>
                </a:cxn>
                <a:cxn ang="T8">
                  <a:pos x="T4" y="T5"/>
                </a:cxn>
              </a:cxnLst>
              <a:rect l="T9" t="T10" r="T11" b="T12"/>
              <a:pathLst>
                <a:path w="4157" h="1599">
                  <a:moveTo>
                    <a:pt x="0" y="0"/>
                  </a:moveTo>
                  <a:lnTo>
                    <a:pt x="0" y="1599"/>
                  </a:lnTo>
                  <a:lnTo>
                    <a:pt x="4157" y="1599"/>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350"/>
            </a:p>
          </p:txBody>
        </p:sp>
        <p:grpSp>
          <p:nvGrpSpPr>
            <p:cNvPr id="25" name="Group 23"/>
            <p:cNvGrpSpPr>
              <a:grpSpLocks/>
            </p:cNvGrpSpPr>
            <p:nvPr/>
          </p:nvGrpSpPr>
          <p:grpSpPr bwMode="auto">
            <a:xfrm>
              <a:off x="1161" y="3728"/>
              <a:ext cx="4061" cy="358"/>
              <a:chOff x="1161" y="3643"/>
              <a:chExt cx="4061" cy="358"/>
            </a:xfrm>
          </p:grpSpPr>
          <p:sp>
            <p:nvSpPr>
              <p:cNvPr id="33" name="Text Box 24"/>
              <p:cNvSpPr txBox="1">
                <a:spLocks noChangeArrowheads="1"/>
              </p:cNvSpPr>
              <p:nvPr/>
            </p:nvSpPr>
            <p:spPr bwMode="auto">
              <a:xfrm>
                <a:off x="2997" y="3827"/>
                <a:ext cx="366"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lnSpc>
                    <a:spcPct val="90000"/>
                  </a:lnSpc>
                  <a:spcBef>
                    <a:spcPct val="20000"/>
                  </a:spcBef>
                  <a:spcAft>
                    <a:spcPct val="50000"/>
                  </a:spcAft>
                  <a:buClr>
                    <a:schemeClr val="accent1"/>
                  </a:buClr>
                  <a:buFont typeface="Wingdings" charset="2"/>
                  <a:defRPr sz="2000">
                    <a:solidFill>
                      <a:schemeClr val="tx1"/>
                    </a:solidFill>
                    <a:latin typeface="Arial" charset="0"/>
                  </a:defRPr>
                </a:lvl1pPr>
                <a:lvl2pPr marL="742950" indent="-285750" algn="ctr">
                  <a:lnSpc>
                    <a:spcPct val="90000"/>
                  </a:lnSpc>
                  <a:spcBef>
                    <a:spcPct val="20000"/>
                  </a:spcBef>
                  <a:spcAft>
                    <a:spcPct val="50000"/>
                  </a:spcAft>
                  <a:buClr>
                    <a:schemeClr val="accent1"/>
                  </a:buClr>
                  <a:buFont typeface="Wingdings" charset="2"/>
                  <a:defRPr sz="2000">
                    <a:solidFill>
                      <a:schemeClr val="tx1"/>
                    </a:solidFill>
                    <a:latin typeface="Arial" charset="0"/>
                  </a:defRPr>
                </a:lvl2pPr>
                <a:lvl3pPr marL="11430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3pPr>
                <a:lvl4pPr marL="16002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4pPr>
                <a:lvl5pPr marL="20574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5pPr>
                <a:lvl6pPr marL="25146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6pPr>
                <a:lvl7pPr marL="29718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7pPr>
                <a:lvl8pPr marL="34290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8pPr>
                <a:lvl9pPr marL="38862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9pPr>
              </a:lstStyle>
              <a:p>
                <a:pPr algn="l" eaLnBrk="1" hangingPunct="1">
                  <a:lnSpc>
                    <a:spcPct val="100000"/>
                  </a:lnSpc>
                  <a:spcBef>
                    <a:spcPct val="0"/>
                  </a:spcBef>
                  <a:spcAft>
                    <a:spcPct val="0"/>
                  </a:spcAft>
                  <a:buClrTx/>
                  <a:buFontTx/>
                  <a:buNone/>
                </a:pPr>
                <a:r>
                  <a:rPr lang="en-GB" altLang="it-IT" sz="1350"/>
                  <a:t>Years</a:t>
                </a:r>
                <a:endParaRPr lang="en-US" altLang="it-IT" sz="1350"/>
              </a:p>
            </p:txBody>
          </p:sp>
          <p:grpSp>
            <p:nvGrpSpPr>
              <p:cNvPr id="34" name="Group 25"/>
              <p:cNvGrpSpPr>
                <a:grpSpLocks/>
              </p:cNvGrpSpPr>
              <p:nvPr/>
            </p:nvGrpSpPr>
            <p:grpSpPr bwMode="auto">
              <a:xfrm>
                <a:off x="1161" y="3643"/>
                <a:ext cx="4061" cy="174"/>
                <a:chOff x="1161" y="3643"/>
                <a:chExt cx="4061" cy="174"/>
              </a:xfrm>
            </p:grpSpPr>
            <p:sp>
              <p:nvSpPr>
                <p:cNvPr id="35" name="Rectangle 26"/>
                <p:cNvSpPr>
                  <a:spLocks noChangeArrowheads="1"/>
                </p:cNvSpPr>
                <p:nvPr/>
              </p:nvSpPr>
              <p:spPr bwMode="auto">
                <a:xfrm>
                  <a:off x="1161" y="3643"/>
                  <a:ext cx="81"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lnSpc>
                      <a:spcPct val="90000"/>
                    </a:lnSpc>
                    <a:spcBef>
                      <a:spcPct val="20000"/>
                    </a:spcBef>
                    <a:spcAft>
                      <a:spcPct val="50000"/>
                    </a:spcAft>
                    <a:buClr>
                      <a:schemeClr val="accent1"/>
                    </a:buClr>
                    <a:buFont typeface="Wingdings" charset="2"/>
                    <a:defRPr sz="2000">
                      <a:solidFill>
                        <a:schemeClr val="tx1"/>
                      </a:solidFill>
                      <a:latin typeface="Arial" charset="0"/>
                    </a:defRPr>
                  </a:lvl1pPr>
                  <a:lvl2pPr marL="742950" indent="-285750" algn="ctr">
                    <a:lnSpc>
                      <a:spcPct val="90000"/>
                    </a:lnSpc>
                    <a:spcBef>
                      <a:spcPct val="20000"/>
                    </a:spcBef>
                    <a:spcAft>
                      <a:spcPct val="50000"/>
                    </a:spcAft>
                    <a:buClr>
                      <a:schemeClr val="accent1"/>
                    </a:buClr>
                    <a:buFont typeface="Wingdings" charset="2"/>
                    <a:defRPr sz="2000">
                      <a:solidFill>
                        <a:schemeClr val="tx1"/>
                      </a:solidFill>
                      <a:latin typeface="Arial" charset="0"/>
                    </a:defRPr>
                  </a:lvl2pPr>
                  <a:lvl3pPr marL="11430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3pPr>
                  <a:lvl4pPr marL="16002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4pPr>
                  <a:lvl5pPr marL="20574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5pPr>
                  <a:lvl6pPr marL="25146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6pPr>
                  <a:lvl7pPr marL="29718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7pPr>
                  <a:lvl8pPr marL="34290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8pPr>
                  <a:lvl9pPr marL="38862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9pPr>
                </a:lstStyle>
                <a:p>
                  <a:pPr eaLnBrk="1" hangingPunct="1">
                    <a:lnSpc>
                      <a:spcPct val="100000"/>
                    </a:lnSpc>
                    <a:spcBef>
                      <a:spcPct val="0"/>
                    </a:spcBef>
                    <a:spcAft>
                      <a:spcPct val="0"/>
                    </a:spcAft>
                    <a:buClrTx/>
                    <a:buFontTx/>
                    <a:buNone/>
                  </a:pPr>
                  <a:r>
                    <a:rPr lang="fr-FR" altLang="it-IT" sz="1350"/>
                    <a:t>0</a:t>
                  </a:r>
                </a:p>
              </p:txBody>
            </p:sp>
            <p:sp>
              <p:nvSpPr>
                <p:cNvPr id="36" name="Rectangle 27"/>
                <p:cNvSpPr>
                  <a:spLocks noChangeArrowheads="1"/>
                </p:cNvSpPr>
                <p:nvPr/>
              </p:nvSpPr>
              <p:spPr bwMode="auto">
                <a:xfrm>
                  <a:off x="2086" y="3643"/>
                  <a:ext cx="202"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lnSpc>
                      <a:spcPct val="90000"/>
                    </a:lnSpc>
                    <a:spcBef>
                      <a:spcPct val="20000"/>
                    </a:spcBef>
                    <a:spcAft>
                      <a:spcPct val="50000"/>
                    </a:spcAft>
                    <a:buClr>
                      <a:schemeClr val="accent1"/>
                    </a:buClr>
                    <a:buFont typeface="Wingdings" charset="2"/>
                    <a:defRPr sz="2000">
                      <a:solidFill>
                        <a:schemeClr val="tx1"/>
                      </a:solidFill>
                      <a:latin typeface="Arial" charset="0"/>
                    </a:defRPr>
                  </a:lvl1pPr>
                  <a:lvl2pPr marL="742950" indent="-285750" algn="ctr">
                    <a:lnSpc>
                      <a:spcPct val="90000"/>
                    </a:lnSpc>
                    <a:spcBef>
                      <a:spcPct val="20000"/>
                    </a:spcBef>
                    <a:spcAft>
                      <a:spcPct val="50000"/>
                    </a:spcAft>
                    <a:buClr>
                      <a:schemeClr val="accent1"/>
                    </a:buClr>
                    <a:buFont typeface="Wingdings" charset="2"/>
                    <a:defRPr sz="2000">
                      <a:solidFill>
                        <a:schemeClr val="tx1"/>
                      </a:solidFill>
                      <a:latin typeface="Arial" charset="0"/>
                    </a:defRPr>
                  </a:lvl2pPr>
                  <a:lvl3pPr marL="11430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3pPr>
                  <a:lvl4pPr marL="16002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4pPr>
                  <a:lvl5pPr marL="20574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5pPr>
                  <a:lvl6pPr marL="25146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6pPr>
                  <a:lvl7pPr marL="29718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7pPr>
                  <a:lvl8pPr marL="34290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8pPr>
                  <a:lvl9pPr marL="38862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9pPr>
                </a:lstStyle>
                <a:p>
                  <a:pPr eaLnBrk="1" hangingPunct="1">
                    <a:lnSpc>
                      <a:spcPct val="100000"/>
                    </a:lnSpc>
                    <a:spcBef>
                      <a:spcPct val="0"/>
                    </a:spcBef>
                    <a:spcAft>
                      <a:spcPct val="0"/>
                    </a:spcAft>
                    <a:buClrTx/>
                    <a:buFontTx/>
                    <a:buNone/>
                  </a:pPr>
                  <a:r>
                    <a:rPr lang="fr-FR" altLang="it-IT" sz="1350"/>
                    <a:t>0.5</a:t>
                  </a:r>
                </a:p>
              </p:txBody>
            </p:sp>
            <p:sp>
              <p:nvSpPr>
                <p:cNvPr id="37" name="Rectangle 28"/>
                <p:cNvSpPr>
                  <a:spLocks noChangeArrowheads="1"/>
                </p:cNvSpPr>
                <p:nvPr/>
              </p:nvSpPr>
              <p:spPr bwMode="auto">
                <a:xfrm>
                  <a:off x="3140" y="3643"/>
                  <a:ext cx="81"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lnSpc>
                      <a:spcPct val="90000"/>
                    </a:lnSpc>
                    <a:spcBef>
                      <a:spcPct val="20000"/>
                    </a:spcBef>
                    <a:spcAft>
                      <a:spcPct val="50000"/>
                    </a:spcAft>
                    <a:buClr>
                      <a:schemeClr val="accent1"/>
                    </a:buClr>
                    <a:buFont typeface="Wingdings" charset="2"/>
                    <a:defRPr sz="2000">
                      <a:solidFill>
                        <a:schemeClr val="tx1"/>
                      </a:solidFill>
                      <a:latin typeface="Arial" charset="0"/>
                    </a:defRPr>
                  </a:lvl1pPr>
                  <a:lvl2pPr marL="742950" indent="-285750" algn="ctr">
                    <a:lnSpc>
                      <a:spcPct val="90000"/>
                    </a:lnSpc>
                    <a:spcBef>
                      <a:spcPct val="20000"/>
                    </a:spcBef>
                    <a:spcAft>
                      <a:spcPct val="50000"/>
                    </a:spcAft>
                    <a:buClr>
                      <a:schemeClr val="accent1"/>
                    </a:buClr>
                    <a:buFont typeface="Wingdings" charset="2"/>
                    <a:defRPr sz="2000">
                      <a:solidFill>
                        <a:schemeClr val="tx1"/>
                      </a:solidFill>
                      <a:latin typeface="Arial" charset="0"/>
                    </a:defRPr>
                  </a:lvl2pPr>
                  <a:lvl3pPr marL="11430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3pPr>
                  <a:lvl4pPr marL="16002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4pPr>
                  <a:lvl5pPr marL="20574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5pPr>
                  <a:lvl6pPr marL="25146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6pPr>
                  <a:lvl7pPr marL="29718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7pPr>
                  <a:lvl8pPr marL="34290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8pPr>
                  <a:lvl9pPr marL="38862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9pPr>
                </a:lstStyle>
                <a:p>
                  <a:pPr eaLnBrk="1" hangingPunct="1">
                    <a:lnSpc>
                      <a:spcPct val="100000"/>
                    </a:lnSpc>
                    <a:spcBef>
                      <a:spcPct val="0"/>
                    </a:spcBef>
                    <a:spcAft>
                      <a:spcPct val="0"/>
                    </a:spcAft>
                    <a:buClrTx/>
                    <a:buFontTx/>
                    <a:buNone/>
                  </a:pPr>
                  <a:r>
                    <a:rPr lang="fr-FR" altLang="it-IT" sz="1350"/>
                    <a:t>1</a:t>
                  </a:r>
                </a:p>
              </p:txBody>
            </p:sp>
            <p:sp>
              <p:nvSpPr>
                <p:cNvPr id="38" name="Rectangle 29"/>
                <p:cNvSpPr>
                  <a:spLocks noChangeArrowheads="1"/>
                </p:cNvSpPr>
                <p:nvPr/>
              </p:nvSpPr>
              <p:spPr bwMode="auto">
                <a:xfrm>
                  <a:off x="4086" y="3643"/>
                  <a:ext cx="202"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lnSpc>
                      <a:spcPct val="90000"/>
                    </a:lnSpc>
                    <a:spcBef>
                      <a:spcPct val="20000"/>
                    </a:spcBef>
                    <a:spcAft>
                      <a:spcPct val="50000"/>
                    </a:spcAft>
                    <a:buClr>
                      <a:schemeClr val="accent1"/>
                    </a:buClr>
                    <a:buFont typeface="Wingdings" charset="2"/>
                    <a:defRPr sz="2000">
                      <a:solidFill>
                        <a:schemeClr val="tx1"/>
                      </a:solidFill>
                      <a:latin typeface="Arial" charset="0"/>
                    </a:defRPr>
                  </a:lvl1pPr>
                  <a:lvl2pPr marL="742950" indent="-285750" algn="ctr">
                    <a:lnSpc>
                      <a:spcPct val="90000"/>
                    </a:lnSpc>
                    <a:spcBef>
                      <a:spcPct val="20000"/>
                    </a:spcBef>
                    <a:spcAft>
                      <a:spcPct val="50000"/>
                    </a:spcAft>
                    <a:buClr>
                      <a:schemeClr val="accent1"/>
                    </a:buClr>
                    <a:buFont typeface="Wingdings" charset="2"/>
                    <a:defRPr sz="2000">
                      <a:solidFill>
                        <a:schemeClr val="tx1"/>
                      </a:solidFill>
                      <a:latin typeface="Arial" charset="0"/>
                    </a:defRPr>
                  </a:lvl2pPr>
                  <a:lvl3pPr marL="11430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3pPr>
                  <a:lvl4pPr marL="16002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4pPr>
                  <a:lvl5pPr marL="20574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5pPr>
                  <a:lvl6pPr marL="25146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6pPr>
                  <a:lvl7pPr marL="29718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7pPr>
                  <a:lvl8pPr marL="34290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8pPr>
                  <a:lvl9pPr marL="38862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9pPr>
                </a:lstStyle>
                <a:p>
                  <a:pPr eaLnBrk="1" hangingPunct="1">
                    <a:lnSpc>
                      <a:spcPct val="100000"/>
                    </a:lnSpc>
                    <a:spcBef>
                      <a:spcPct val="0"/>
                    </a:spcBef>
                    <a:spcAft>
                      <a:spcPct val="0"/>
                    </a:spcAft>
                    <a:buClrTx/>
                    <a:buFontTx/>
                    <a:buNone/>
                  </a:pPr>
                  <a:r>
                    <a:rPr lang="fr-FR" altLang="it-IT" sz="1350"/>
                    <a:t>1.5</a:t>
                  </a:r>
                </a:p>
              </p:txBody>
            </p:sp>
            <p:sp>
              <p:nvSpPr>
                <p:cNvPr id="39" name="Rectangle 30"/>
                <p:cNvSpPr>
                  <a:spLocks noChangeArrowheads="1"/>
                </p:cNvSpPr>
                <p:nvPr/>
              </p:nvSpPr>
              <p:spPr bwMode="auto">
                <a:xfrm>
                  <a:off x="5141" y="3643"/>
                  <a:ext cx="81"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lnSpc>
                      <a:spcPct val="90000"/>
                    </a:lnSpc>
                    <a:spcBef>
                      <a:spcPct val="20000"/>
                    </a:spcBef>
                    <a:spcAft>
                      <a:spcPct val="50000"/>
                    </a:spcAft>
                    <a:buClr>
                      <a:schemeClr val="accent1"/>
                    </a:buClr>
                    <a:buFont typeface="Wingdings" charset="2"/>
                    <a:defRPr sz="2000">
                      <a:solidFill>
                        <a:schemeClr val="tx1"/>
                      </a:solidFill>
                      <a:latin typeface="Arial" charset="0"/>
                    </a:defRPr>
                  </a:lvl1pPr>
                  <a:lvl2pPr marL="742950" indent="-285750" algn="ctr">
                    <a:lnSpc>
                      <a:spcPct val="90000"/>
                    </a:lnSpc>
                    <a:spcBef>
                      <a:spcPct val="20000"/>
                    </a:spcBef>
                    <a:spcAft>
                      <a:spcPct val="50000"/>
                    </a:spcAft>
                    <a:buClr>
                      <a:schemeClr val="accent1"/>
                    </a:buClr>
                    <a:buFont typeface="Wingdings" charset="2"/>
                    <a:defRPr sz="2000">
                      <a:solidFill>
                        <a:schemeClr val="tx1"/>
                      </a:solidFill>
                      <a:latin typeface="Arial" charset="0"/>
                    </a:defRPr>
                  </a:lvl2pPr>
                  <a:lvl3pPr marL="11430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3pPr>
                  <a:lvl4pPr marL="16002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4pPr>
                  <a:lvl5pPr marL="20574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5pPr>
                  <a:lvl6pPr marL="25146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6pPr>
                  <a:lvl7pPr marL="29718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7pPr>
                  <a:lvl8pPr marL="34290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8pPr>
                  <a:lvl9pPr marL="38862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9pPr>
                </a:lstStyle>
                <a:p>
                  <a:pPr eaLnBrk="1" hangingPunct="1">
                    <a:lnSpc>
                      <a:spcPct val="100000"/>
                    </a:lnSpc>
                    <a:spcBef>
                      <a:spcPct val="0"/>
                    </a:spcBef>
                    <a:spcAft>
                      <a:spcPct val="0"/>
                    </a:spcAft>
                    <a:buClrTx/>
                    <a:buFontTx/>
                    <a:buNone/>
                  </a:pPr>
                  <a:r>
                    <a:rPr lang="fr-FR" altLang="it-IT" sz="1350"/>
                    <a:t>2</a:t>
                  </a:r>
                </a:p>
              </p:txBody>
            </p:sp>
          </p:grpSp>
        </p:grpSp>
        <p:grpSp>
          <p:nvGrpSpPr>
            <p:cNvPr id="26" name="Group 31"/>
            <p:cNvGrpSpPr>
              <a:grpSpLocks/>
            </p:cNvGrpSpPr>
            <p:nvPr/>
          </p:nvGrpSpPr>
          <p:grpSpPr bwMode="auto">
            <a:xfrm>
              <a:off x="1128" y="1386"/>
              <a:ext cx="68" cy="2293"/>
              <a:chOff x="1128" y="1386"/>
              <a:chExt cx="68" cy="2293"/>
            </a:xfrm>
          </p:grpSpPr>
          <p:sp>
            <p:nvSpPr>
              <p:cNvPr id="27" name="Line 32"/>
              <p:cNvSpPr>
                <a:spLocks noChangeShapeType="1"/>
              </p:cNvSpPr>
              <p:nvPr/>
            </p:nvSpPr>
            <p:spPr bwMode="auto">
              <a:xfrm>
                <a:off x="1128" y="3219"/>
                <a:ext cx="68" cy="2"/>
              </a:xfrm>
              <a:prstGeom prst="line">
                <a:avLst/>
              </a:prstGeom>
              <a:noFill/>
              <a:ln w="28575">
                <a:solidFill>
                  <a:srgbClr val="FFFFFF"/>
                </a:solidFill>
                <a:round/>
                <a:headEnd/>
                <a:tailEnd/>
              </a:ln>
              <a:extLst>
                <a:ext uri="{909E8E84-426E-40DD-AFC4-6F175D3DCCD1}">
                  <a14:hiddenFill xmlns:a14="http://schemas.microsoft.com/office/drawing/2010/main">
                    <a:noFill/>
                  </a14:hiddenFill>
                </a:ext>
              </a:extLst>
            </p:spPr>
            <p:txBody>
              <a:bodyPr/>
              <a:lstStyle/>
              <a:p>
                <a:endParaRPr lang="it-IT" sz="1350"/>
              </a:p>
            </p:txBody>
          </p:sp>
          <p:sp>
            <p:nvSpPr>
              <p:cNvPr id="28" name="Line 33"/>
              <p:cNvSpPr>
                <a:spLocks noChangeShapeType="1"/>
              </p:cNvSpPr>
              <p:nvPr/>
            </p:nvSpPr>
            <p:spPr bwMode="auto">
              <a:xfrm>
                <a:off x="1128" y="2760"/>
                <a:ext cx="68" cy="2"/>
              </a:xfrm>
              <a:prstGeom prst="line">
                <a:avLst/>
              </a:prstGeom>
              <a:noFill/>
              <a:ln w="28575">
                <a:solidFill>
                  <a:srgbClr val="FFFFFF"/>
                </a:solidFill>
                <a:round/>
                <a:headEnd/>
                <a:tailEnd/>
              </a:ln>
              <a:extLst>
                <a:ext uri="{909E8E84-426E-40DD-AFC4-6F175D3DCCD1}">
                  <a14:hiddenFill xmlns:a14="http://schemas.microsoft.com/office/drawing/2010/main">
                    <a:noFill/>
                  </a14:hiddenFill>
                </a:ext>
              </a:extLst>
            </p:spPr>
            <p:txBody>
              <a:bodyPr/>
              <a:lstStyle/>
              <a:p>
                <a:endParaRPr lang="it-IT" sz="1350"/>
              </a:p>
            </p:txBody>
          </p:sp>
          <p:sp>
            <p:nvSpPr>
              <p:cNvPr id="29" name="Line 34"/>
              <p:cNvSpPr>
                <a:spLocks noChangeShapeType="1"/>
              </p:cNvSpPr>
              <p:nvPr/>
            </p:nvSpPr>
            <p:spPr bwMode="auto">
              <a:xfrm>
                <a:off x="1128" y="2301"/>
                <a:ext cx="68" cy="2"/>
              </a:xfrm>
              <a:prstGeom prst="line">
                <a:avLst/>
              </a:prstGeom>
              <a:noFill/>
              <a:ln w="28575">
                <a:solidFill>
                  <a:srgbClr val="FFFFFF"/>
                </a:solidFill>
                <a:round/>
                <a:headEnd/>
                <a:tailEnd/>
              </a:ln>
              <a:extLst>
                <a:ext uri="{909E8E84-426E-40DD-AFC4-6F175D3DCCD1}">
                  <a14:hiddenFill xmlns:a14="http://schemas.microsoft.com/office/drawing/2010/main">
                    <a:noFill/>
                  </a14:hiddenFill>
                </a:ext>
              </a:extLst>
            </p:spPr>
            <p:txBody>
              <a:bodyPr/>
              <a:lstStyle/>
              <a:p>
                <a:endParaRPr lang="it-IT" sz="1350"/>
              </a:p>
            </p:txBody>
          </p:sp>
          <p:sp>
            <p:nvSpPr>
              <p:cNvPr id="30" name="Line 35"/>
              <p:cNvSpPr>
                <a:spLocks noChangeShapeType="1"/>
              </p:cNvSpPr>
              <p:nvPr/>
            </p:nvSpPr>
            <p:spPr bwMode="auto">
              <a:xfrm>
                <a:off x="1128" y="1843"/>
                <a:ext cx="68" cy="1"/>
              </a:xfrm>
              <a:prstGeom prst="line">
                <a:avLst/>
              </a:prstGeom>
              <a:noFill/>
              <a:ln w="28575">
                <a:solidFill>
                  <a:srgbClr val="FFFFFF"/>
                </a:solidFill>
                <a:round/>
                <a:headEnd/>
                <a:tailEnd/>
              </a:ln>
              <a:extLst>
                <a:ext uri="{909E8E84-426E-40DD-AFC4-6F175D3DCCD1}">
                  <a14:hiddenFill xmlns:a14="http://schemas.microsoft.com/office/drawing/2010/main">
                    <a:noFill/>
                  </a14:hiddenFill>
                </a:ext>
              </a:extLst>
            </p:spPr>
            <p:txBody>
              <a:bodyPr/>
              <a:lstStyle/>
              <a:p>
                <a:endParaRPr lang="it-IT" sz="1350"/>
              </a:p>
            </p:txBody>
          </p:sp>
          <p:sp>
            <p:nvSpPr>
              <p:cNvPr id="31" name="Line 36"/>
              <p:cNvSpPr>
                <a:spLocks noChangeShapeType="1"/>
              </p:cNvSpPr>
              <p:nvPr/>
            </p:nvSpPr>
            <p:spPr bwMode="auto">
              <a:xfrm>
                <a:off x="1128" y="1386"/>
                <a:ext cx="68" cy="1"/>
              </a:xfrm>
              <a:prstGeom prst="line">
                <a:avLst/>
              </a:prstGeom>
              <a:noFill/>
              <a:ln w="28575">
                <a:solidFill>
                  <a:srgbClr val="FFFFFF"/>
                </a:solidFill>
                <a:round/>
                <a:headEnd/>
                <a:tailEnd/>
              </a:ln>
              <a:extLst>
                <a:ext uri="{909E8E84-426E-40DD-AFC4-6F175D3DCCD1}">
                  <a14:hiddenFill xmlns:a14="http://schemas.microsoft.com/office/drawing/2010/main">
                    <a:noFill/>
                  </a14:hiddenFill>
                </a:ext>
              </a:extLst>
            </p:spPr>
            <p:txBody>
              <a:bodyPr/>
              <a:lstStyle/>
              <a:p>
                <a:endParaRPr lang="it-IT" sz="1350"/>
              </a:p>
            </p:txBody>
          </p:sp>
          <p:sp>
            <p:nvSpPr>
              <p:cNvPr id="32" name="Line 37"/>
              <p:cNvSpPr>
                <a:spLocks noChangeShapeType="1"/>
              </p:cNvSpPr>
              <p:nvPr/>
            </p:nvSpPr>
            <p:spPr bwMode="auto">
              <a:xfrm>
                <a:off x="1128" y="3678"/>
                <a:ext cx="68" cy="1"/>
              </a:xfrm>
              <a:prstGeom prst="line">
                <a:avLst/>
              </a:prstGeom>
              <a:noFill/>
              <a:ln w="28575">
                <a:solidFill>
                  <a:srgbClr val="FFFFFF"/>
                </a:solidFill>
                <a:round/>
                <a:headEnd/>
                <a:tailEnd/>
              </a:ln>
              <a:extLst>
                <a:ext uri="{909E8E84-426E-40DD-AFC4-6F175D3DCCD1}">
                  <a14:hiddenFill xmlns:a14="http://schemas.microsoft.com/office/drawing/2010/main">
                    <a:noFill/>
                  </a14:hiddenFill>
                </a:ext>
              </a:extLst>
            </p:spPr>
            <p:txBody>
              <a:bodyPr/>
              <a:lstStyle/>
              <a:p>
                <a:endParaRPr lang="it-IT" sz="1350"/>
              </a:p>
            </p:txBody>
          </p:sp>
        </p:grpSp>
      </p:grpSp>
      <p:sp>
        <p:nvSpPr>
          <p:cNvPr id="40" name="Text Box 38"/>
          <p:cNvSpPr txBox="1">
            <a:spLocks noChangeArrowheads="1"/>
          </p:cNvSpPr>
          <p:nvPr/>
        </p:nvSpPr>
        <p:spPr bwMode="auto">
          <a:xfrm>
            <a:off x="9225325" y="5495758"/>
            <a:ext cx="65"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lnSpc>
                <a:spcPct val="90000"/>
              </a:lnSpc>
              <a:spcBef>
                <a:spcPct val="20000"/>
              </a:spcBef>
              <a:spcAft>
                <a:spcPct val="50000"/>
              </a:spcAft>
              <a:buClr>
                <a:schemeClr val="accent1"/>
              </a:buClr>
              <a:buFont typeface="Wingdings" charset="2"/>
              <a:defRPr sz="2000">
                <a:solidFill>
                  <a:schemeClr val="tx1"/>
                </a:solidFill>
                <a:latin typeface="Arial" charset="0"/>
              </a:defRPr>
            </a:lvl1pPr>
            <a:lvl2pPr marL="742950" indent="-285750" algn="ctr">
              <a:lnSpc>
                <a:spcPct val="90000"/>
              </a:lnSpc>
              <a:spcBef>
                <a:spcPct val="20000"/>
              </a:spcBef>
              <a:spcAft>
                <a:spcPct val="50000"/>
              </a:spcAft>
              <a:buClr>
                <a:schemeClr val="accent1"/>
              </a:buClr>
              <a:buFont typeface="Wingdings" charset="2"/>
              <a:defRPr sz="2000">
                <a:solidFill>
                  <a:schemeClr val="tx1"/>
                </a:solidFill>
                <a:latin typeface="Arial" charset="0"/>
              </a:defRPr>
            </a:lvl2pPr>
            <a:lvl3pPr marL="11430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3pPr>
            <a:lvl4pPr marL="16002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4pPr>
            <a:lvl5pPr marL="20574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5pPr>
            <a:lvl6pPr marL="25146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6pPr>
            <a:lvl7pPr marL="29718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7pPr>
            <a:lvl8pPr marL="34290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8pPr>
            <a:lvl9pPr marL="38862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9pPr>
          </a:lstStyle>
          <a:p>
            <a:pPr algn="r" eaLnBrk="1" hangingPunct="1">
              <a:lnSpc>
                <a:spcPct val="100000"/>
              </a:lnSpc>
              <a:spcBef>
                <a:spcPct val="0"/>
              </a:spcBef>
              <a:spcAft>
                <a:spcPct val="0"/>
              </a:spcAft>
              <a:buClrTx/>
              <a:buFontTx/>
              <a:buNone/>
            </a:pPr>
            <a:endParaRPr lang="it-IT" altLang="it-IT" sz="1050">
              <a:solidFill>
                <a:srgbClr val="F3F3FF"/>
              </a:solidFill>
            </a:endParaRPr>
          </a:p>
        </p:txBody>
      </p:sp>
      <p:sp>
        <p:nvSpPr>
          <p:cNvPr id="41" name="Rectangle 41"/>
          <p:cNvSpPr>
            <a:spLocks noChangeArrowheads="1"/>
          </p:cNvSpPr>
          <p:nvPr/>
        </p:nvSpPr>
        <p:spPr bwMode="auto">
          <a:xfrm>
            <a:off x="6904784" y="5671371"/>
            <a:ext cx="1994137" cy="12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lIns="0" tIns="0" rIns="0" bIns="0">
            <a:spAutoFit/>
          </a:bodyPr>
          <a:lstStyle>
            <a:lvl1pPr algn="ctr">
              <a:lnSpc>
                <a:spcPct val="90000"/>
              </a:lnSpc>
              <a:spcBef>
                <a:spcPct val="20000"/>
              </a:spcBef>
              <a:spcAft>
                <a:spcPct val="50000"/>
              </a:spcAft>
              <a:buClr>
                <a:schemeClr val="accent1"/>
              </a:buClr>
              <a:buFont typeface="Wingdings" charset="2"/>
              <a:defRPr sz="2000">
                <a:solidFill>
                  <a:schemeClr val="tx1"/>
                </a:solidFill>
                <a:latin typeface="Arial" charset="0"/>
              </a:defRPr>
            </a:lvl1pPr>
            <a:lvl2pPr marL="742950" indent="-285750" algn="ctr">
              <a:lnSpc>
                <a:spcPct val="90000"/>
              </a:lnSpc>
              <a:spcBef>
                <a:spcPct val="20000"/>
              </a:spcBef>
              <a:spcAft>
                <a:spcPct val="50000"/>
              </a:spcAft>
              <a:buClr>
                <a:schemeClr val="accent1"/>
              </a:buClr>
              <a:buFont typeface="Wingdings" charset="2"/>
              <a:defRPr sz="2000">
                <a:solidFill>
                  <a:schemeClr val="tx1"/>
                </a:solidFill>
                <a:latin typeface="Arial" charset="0"/>
              </a:defRPr>
            </a:lvl2pPr>
            <a:lvl3pPr marL="11430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3pPr>
            <a:lvl4pPr marL="16002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4pPr>
            <a:lvl5pPr marL="2057400" indent="-228600" algn="ctr">
              <a:lnSpc>
                <a:spcPct val="90000"/>
              </a:lnSpc>
              <a:spcBef>
                <a:spcPct val="20000"/>
              </a:spcBef>
              <a:spcAft>
                <a:spcPct val="50000"/>
              </a:spcAft>
              <a:buClr>
                <a:schemeClr val="accent1"/>
              </a:buClr>
              <a:buFont typeface="Wingdings" charset="2"/>
              <a:defRPr sz="2000">
                <a:solidFill>
                  <a:schemeClr val="tx1"/>
                </a:solidFill>
                <a:latin typeface="Arial" charset="0"/>
              </a:defRPr>
            </a:lvl5pPr>
            <a:lvl6pPr marL="25146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6pPr>
            <a:lvl7pPr marL="29718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7pPr>
            <a:lvl8pPr marL="34290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8pPr>
            <a:lvl9pPr marL="3886200" indent="-228600" algn="ctr" eaLnBrk="0" fontAlgn="base" hangingPunct="0">
              <a:lnSpc>
                <a:spcPct val="90000"/>
              </a:lnSpc>
              <a:spcBef>
                <a:spcPct val="20000"/>
              </a:spcBef>
              <a:spcAft>
                <a:spcPct val="50000"/>
              </a:spcAft>
              <a:buClr>
                <a:schemeClr val="accent1"/>
              </a:buClr>
              <a:buFont typeface="Wingdings" charset="2"/>
              <a:defRPr sz="2000">
                <a:solidFill>
                  <a:schemeClr val="tx1"/>
                </a:solidFill>
                <a:latin typeface="Arial" charset="0"/>
              </a:defRPr>
            </a:lvl9pPr>
          </a:lstStyle>
          <a:p>
            <a:r>
              <a:rPr lang="en-GB" altLang="it-IT" sz="900">
                <a:solidFill>
                  <a:srgbClr val="002060"/>
                </a:solidFill>
              </a:rPr>
              <a:t>Fox K et al. </a:t>
            </a:r>
            <a:r>
              <a:rPr lang="en-GB" altLang="it-IT" sz="900" i="1" dirty="0">
                <a:solidFill>
                  <a:srgbClr val="002060"/>
                </a:solidFill>
              </a:rPr>
              <a:t>Lancet.</a:t>
            </a:r>
            <a:r>
              <a:rPr lang="en-GB" altLang="it-IT" sz="900" dirty="0">
                <a:solidFill>
                  <a:srgbClr val="002060"/>
                </a:solidFill>
              </a:rPr>
              <a:t> 2008;372:807-816.</a:t>
            </a:r>
            <a:endParaRPr lang="fr-FR" altLang="it-IT" sz="900" dirty="0">
              <a:solidFill>
                <a:srgbClr val="002060"/>
              </a:solidFill>
            </a:endParaRPr>
          </a:p>
        </p:txBody>
      </p:sp>
      <p:sp>
        <p:nvSpPr>
          <p:cNvPr id="2" name="CasellaDiTesto 1"/>
          <p:cNvSpPr txBox="1"/>
          <p:nvPr/>
        </p:nvSpPr>
        <p:spPr>
          <a:xfrm>
            <a:off x="1616487" y="3505253"/>
            <a:ext cx="322524" cy="323165"/>
          </a:xfrm>
          <a:prstGeom prst="rect">
            <a:avLst/>
          </a:prstGeom>
          <a:noFill/>
        </p:spPr>
        <p:txBody>
          <a:bodyPr wrap="none" rtlCol="0">
            <a:spAutoFit/>
          </a:bodyPr>
          <a:lstStyle/>
          <a:p>
            <a:r>
              <a:rPr lang="it-IT" sz="1500"/>
              <a:t>%</a:t>
            </a:r>
          </a:p>
        </p:txBody>
      </p:sp>
      <p:cxnSp>
        <p:nvCxnSpPr>
          <p:cNvPr id="44" name="Connettore 1 43"/>
          <p:cNvCxnSpPr/>
          <p:nvPr/>
        </p:nvCxnSpPr>
        <p:spPr>
          <a:xfrm flipV="1">
            <a:off x="840551" y="1729806"/>
            <a:ext cx="7479000" cy="0"/>
          </a:xfrm>
          <a:prstGeom prst="line">
            <a:avLst/>
          </a:prstGeom>
          <a:ln w="28575" cmpd="sng">
            <a:solidFill>
              <a:srgbClr val="00206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96837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832243" y="2572946"/>
            <a:ext cx="5829300" cy="1102519"/>
          </a:xfrm>
        </p:spPr>
        <p:txBody>
          <a:bodyPr anchor="ctr"/>
          <a:lstStyle/>
          <a:p>
            <a:endParaRPr lang="it-IT" altLang="it-IT" sz="3300"/>
          </a:p>
        </p:txBody>
      </p:sp>
      <p:sp>
        <p:nvSpPr>
          <p:cNvPr id="2051" name="Rectangle 3"/>
          <p:cNvSpPr>
            <a:spLocks noGrp="1" noChangeArrowheads="1"/>
          </p:cNvSpPr>
          <p:nvPr>
            <p:ph type="subTitle" idx="1"/>
          </p:nvPr>
        </p:nvSpPr>
        <p:spPr>
          <a:xfrm>
            <a:off x="1346593" y="3889776"/>
            <a:ext cx="4800600" cy="1314450"/>
          </a:xfrm>
        </p:spPr>
        <p:txBody>
          <a:bodyPr/>
          <a:lstStyle/>
          <a:p>
            <a:endParaRPr lang="it-IT" altLang="it-IT" sz="2400"/>
          </a:p>
        </p:txBody>
      </p:sp>
      <p:pic>
        <p:nvPicPr>
          <p:cNvPr id="2" name="Immagine 1"/>
          <p:cNvPicPr>
            <a:picLocks noChangeAspect="1"/>
          </p:cNvPicPr>
          <p:nvPr/>
        </p:nvPicPr>
        <p:blipFill rotWithShape="1">
          <a:blip r:embed="rId3">
            <a:extLst>
              <a:ext uri="{28A0092B-C50C-407E-A947-70E740481C1C}">
                <a14:useLocalDpi xmlns:a14="http://schemas.microsoft.com/office/drawing/2010/main" val="0"/>
              </a:ext>
            </a:extLst>
          </a:blip>
          <a:srcRect b="13738"/>
          <a:stretch/>
        </p:blipFill>
        <p:spPr>
          <a:xfrm>
            <a:off x="642247" y="1628985"/>
            <a:ext cx="6291000" cy="2025904"/>
          </a:xfrm>
          <a:prstGeom prst="rect">
            <a:avLst/>
          </a:prstGeom>
        </p:spPr>
      </p:pic>
      <p:pic>
        <p:nvPicPr>
          <p:cNvPr id="3" name="Immagine 2"/>
          <p:cNvPicPr>
            <a:picLocks noChangeAspect="1"/>
          </p:cNvPicPr>
          <p:nvPr/>
        </p:nvPicPr>
        <p:blipFill rotWithShape="1">
          <a:blip r:embed="rId4">
            <a:extLst>
              <a:ext uri="{28A0092B-C50C-407E-A947-70E740481C1C}">
                <a14:useLocalDpi xmlns:a14="http://schemas.microsoft.com/office/drawing/2010/main" val="0"/>
              </a:ext>
            </a:extLst>
          </a:blip>
          <a:srcRect b="13944"/>
          <a:stretch/>
        </p:blipFill>
        <p:spPr>
          <a:xfrm>
            <a:off x="709123" y="3708894"/>
            <a:ext cx="6170118" cy="1998222"/>
          </a:xfrm>
          <a:prstGeom prst="rect">
            <a:avLst/>
          </a:prstGeom>
        </p:spPr>
      </p:pic>
      <p:sp>
        <p:nvSpPr>
          <p:cNvPr id="4" name="CasellaDiTesto 3"/>
          <p:cNvSpPr txBox="1"/>
          <p:nvPr/>
        </p:nvSpPr>
        <p:spPr>
          <a:xfrm>
            <a:off x="6363485" y="5628440"/>
            <a:ext cx="1808508" cy="253916"/>
          </a:xfrm>
          <a:prstGeom prst="rect">
            <a:avLst/>
          </a:prstGeom>
          <a:noFill/>
        </p:spPr>
        <p:txBody>
          <a:bodyPr wrap="none" rtlCol="0">
            <a:spAutoFit/>
          </a:bodyPr>
          <a:lstStyle/>
          <a:p>
            <a:r>
              <a:rPr lang="it-IT" sz="1050" dirty="0" err="1">
                <a:solidFill>
                  <a:srgbClr val="002060"/>
                </a:solidFill>
              </a:rPr>
              <a:t>Eur</a:t>
            </a:r>
            <a:r>
              <a:rPr lang="it-IT" sz="1050" dirty="0">
                <a:solidFill>
                  <a:srgbClr val="002060"/>
                </a:solidFill>
              </a:rPr>
              <a:t> </a:t>
            </a:r>
            <a:r>
              <a:rPr lang="it-IT" sz="1050" dirty="0" err="1">
                <a:solidFill>
                  <a:srgbClr val="002060"/>
                </a:solidFill>
              </a:rPr>
              <a:t>Heart</a:t>
            </a:r>
            <a:r>
              <a:rPr lang="it-IT" sz="1050" dirty="0">
                <a:solidFill>
                  <a:srgbClr val="002060"/>
                </a:solidFill>
              </a:rPr>
              <a:t> </a:t>
            </a:r>
            <a:r>
              <a:rPr lang="it-IT" sz="1050" dirty="0" err="1">
                <a:solidFill>
                  <a:srgbClr val="002060"/>
                </a:solidFill>
              </a:rPr>
              <a:t>J</a:t>
            </a:r>
            <a:r>
              <a:rPr lang="it-IT" sz="1050" dirty="0">
                <a:solidFill>
                  <a:srgbClr val="002060"/>
                </a:solidFill>
              </a:rPr>
              <a:t> 2009; 30: 2337-45</a:t>
            </a:r>
          </a:p>
        </p:txBody>
      </p:sp>
      <p:sp>
        <p:nvSpPr>
          <p:cNvPr id="5" name="CasellaDiTesto 4"/>
          <p:cNvSpPr txBox="1"/>
          <p:nvPr/>
        </p:nvSpPr>
        <p:spPr>
          <a:xfrm>
            <a:off x="2171700" y="1013360"/>
            <a:ext cx="4631268" cy="415498"/>
          </a:xfrm>
          <a:prstGeom prst="rect">
            <a:avLst/>
          </a:prstGeom>
          <a:noFill/>
        </p:spPr>
        <p:txBody>
          <a:bodyPr wrap="none" rtlCol="0">
            <a:spAutoFit/>
          </a:bodyPr>
          <a:lstStyle/>
          <a:p>
            <a:r>
              <a:rPr lang="it-IT" sz="2100" dirty="0">
                <a:solidFill>
                  <a:srgbClr val="002060"/>
                </a:solidFill>
              </a:rPr>
              <a:t>Post Hoc Analysis in </a:t>
            </a:r>
            <a:r>
              <a:rPr lang="it-IT" sz="2100" dirty="0" err="1">
                <a:solidFill>
                  <a:srgbClr val="002060"/>
                </a:solidFill>
              </a:rPr>
              <a:t>patinets</a:t>
            </a:r>
            <a:r>
              <a:rPr lang="it-IT" sz="2100" dirty="0">
                <a:solidFill>
                  <a:srgbClr val="002060"/>
                </a:solidFill>
              </a:rPr>
              <a:t> with angina</a:t>
            </a:r>
          </a:p>
        </p:txBody>
      </p:sp>
      <p:cxnSp>
        <p:nvCxnSpPr>
          <p:cNvPr id="9" name="Connettore 1 8"/>
          <p:cNvCxnSpPr/>
          <p:nvPr/>
        </p:nvCxnSpPr>
        <p:spPr>
          <a:xfrm flipV="1">
            <a:off x="840551" y="1547637"/>
            <a:ext cx="7479000" cy="0"/>
          </a:xfrm>
          <a:prstGeom prst="line">
            <a:avLst/>
          </a:prstGeom>
          <a:ln w="28575" cmpd="sng">
            <a:solidFill>
              <a:srgbClr val="002060"/>
            </a:solidFill>
          </a:ln>
        </p:spPr>
        <p:style>
          <a:lnRef idx="2">
            <a:schemeClr val="accent1"/>
          </a:lnRef>
          <a:fillRef idx="0">
            <a:schemeClr val="accent1"/>
          </a:fillRef>
          <a:effectRef idx="1">
            <a:schemeClr val="accent1"/>
          </a:effectRef>
          <a:fontRef idx="minor">
            <a:schemeClr val="tx1"/>
          </a:fontRef>
        </p:style>
      </p:cxnSp>
      <p:sp>
        <p:nvSpPr>
          <p:cNvPr id="6" name="CasellaDiTesto 5"/>
          <p:cNvSpPr txBox="1"/>
          <p:nvPr/>
        </p:nvSpPr>
        <p:spPr>
          <a:xfrm>
            <a:off x="6937264" y="2733681"/>
            <a:ext cx="1986826" cy="2031325"/>
          </a:xfrm>
          <a:prstGeom prst="rect">
            <a:avLst/>
          </a:prstGeom>
          <a:noFill/>
          <a:ln>
            <a:solidFill>
              <a:srgbClr val="FF0000"/>
            </a:solidFill>
          </a:ln>
        </p:spPr>
        <p:txBody>
          <a:bodyPr wrap="none" rtlCol="0">
            <a:spAutoFit/>
          </a:bodyPr>
          <a:lstStyle/>
          <a:p>
            <a:pPr>
              <a:lnSpc>
                <a:spcPct val="150000"/>
              </a:lnSpc>
            </a:pPr>
            <a:r>
              <a:rPr lang="it-IT" sz="2100" b="1" dirty="0">
                <a:solidFill>
                  <a:srgbClr val="002060"/>
                </a:solidFill>
              </a:rPr>
              <a:t>3 </a:t>
            </a:r>
            <a:r>
              <a:rPr lang="it-IT" sz="2100" b="1" dirty="0" err="1">
                <a:solidFill>
                  <a:srgbClr val="002060"/>
                </a:solidFill>
              </a:rPr>
              <a:t>markers</a:t>
            </a:r>
            <a:endParaRPr lang="it-IT" sz="2100" b="1" dirty="0">
              <a:solidFill>
                <a:srgbClr val="002060"/>
              </a:solidFill>
            </a:endParaRPr>
          </a:p>
          <a:p>
            <a:pPr marL="214313" indent="-214313">
              <a:lnSpc>
                <a:spcPct val="150000"/>
              </a:lnSpc>
              <a:buFont typeface="Arial" charset="0"/>
              <a:buChar char="•"/>
            </a:pPr>
            <a:r>
              <a:rPr lang="it-IT" sz="2100" dirty="0" err="1">
                <a:solidFill>
                  <a:srgbClr val="002060"/>
                </a:solidFill>
              </a:rPr>
              <a:t>Symptoms</a:t>
            </a:r>
            <a:endParaRPr lang="it-IT" sz="2100" dirty="0">
              <a:solidFill>
                <a:srgbClr val="002060"/>
              </a:solidFill>
            </a:endParaRPr>
          </a:p>
          <a:p>
            <a:pPr marL="214313" indent="-214313">
              <a:lnSpc>
                <a:spcPct val="150000"/>
              </a:lnSpc>
              <a:buFont typeface="Arial" charset="0"/>
              <a:buChar char="•"/>
            </a:pPr>
            <a:r>
              <a:rPr lang="it-IT" sz="2100" dirty="0">
                <a:solidFill>
                  <a:srgbClr val="002060"/>
                </a:solidFill>
              </a:rPr>
              <a:t>LV </a:t>
            </a:r>
            <a:r>
              <a:rPr lang="it-IT" sz="2100" dirty="0" err="1">
                <a:solidFill>
                  <a:srgbClr val="002060"/>
                </a:solidFill>
              </a:rPr>
              <a:t>dysfunction</a:t>
            </a:r>
            <a:endParaRPr lang="it-IT" sz="2100" dirty="0">
              <a:solidFill>
                <a:srgbClr val="002060"/>
              </a:solidFill>
            </a:endParaRPr>
          </a:p>
          <a:p>
            <a:pPr marL="214313" indent="-214313">
              <a:lnSpc>
                <a:spcPct val="150000"/>
              </a:lnSpc>
              <a:buFont typeface="Arial" charset="0"/>
              <a:buChar char="•"/>
            </a:pPr>
            <a:r>
              <a:rPr lang="it-IT" sz="2100" dirty="0" err="1">
                <a:solidFill>
                  <a:srgbClr val="002060"/>
                </a:solidFill>
              </a:rPr>
              <a:t>Elevated</a:t>
            </a:r>
            <a:r>
              <a:rPr lang="it-IT" sz="2100" dirty="0">
                <a:solidFill>
                  <a:srgbClr val="002060"/>
                </a:solidFill>
              </a:rPr>
              <a:t> HR</a:t>
            </a:r>
          </a:p>
        </p:txBody>
      </p:sp>
    </p:spTree>
    <p:extLst>
      <p:ext uri="{BB962C8B-B14F-4D97-AF65-F5344CB8AC3E}">
        <p14:creationId xmlns:p14="http://schemas.microsoft.com/office/powerpoint/2010/main" val="12769528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657350" y="2455070"/>
            <a:ext cx="5829300" cy="1102519"/>
          </a:xfrm>
        </p:spPr>
        <p:txBody>
          <a:bodyPr anchor="ctr"/>
          <a:lstStyle/>
          <a:p>
            <a:r>
              <a:rPr lang="it-IT" altLang="it-IT" sz="3300"/>
              <a:t> </a:t>
            </a:r>
          </a:p>
        </p:txBody>
      </p:sp>
      <p:sp>
        <p:nvSpPr>
          <p:cNvPr id="2051" name="Rectangle 3"/>
          <p:cNvSpPr>
            <a:spLocks noGrp="1" noChangeArrowheads="1"/>
          </p:cNvSpPr>
          <p:nvPr>
            <p:ph type="subTitle" idx="1"/>
          </p:nvPr>
        </p:nvSpPr>
        <p:spPr>
          <a:xfrm>
            <a:off x="2171700" y="3771900"/>
            <a:ext cx="4800600" cy="1314450"/>
          </a:xfrm>
        </p:spPr>
        <p:txBody>
          <a:bodyPr/>
          <a:lstStyle/>
          <a:p>
            <a:endParaRPr lang="it-IT" altLang="it-IT" sz="2400"/>
          </a:p>
        </p:txBody>
      </p:sp>
      <p:pic>
        <p:nvPicPr>
          <p:cNvPr id="2" name="Immagin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0275" y="2564904"/>
            <a:ext cx="4743450" cy="2905125"/>
          </a:xfrm>
          <a:prstGeom prst="rect">
            <a:avLst/>
          </a:prstGeom>
          <a:solidFill>
            <a:schemeClr val="accent2"/>
          </a:solidFill>
          <a:ln w="25400">
            <a:solidFill>
              <a:schemeClr val="tx1"/>
            </a:solidFill>
          </a:ln>
        </p:spPr>
      </p:pic>
      <p:sp>
        <p:nvSpPr>
          <p:cNvPr id="3" name="CasellaDiTesto 2"/>
          <p:cNvSpPr txBox="1"/>
          <p:nvPr/>
        </p:nvSpPr>
        <p:spPr>
          <a:xfrm>
            <a:off x="760810" y="1581655"/>
            <a:ext cx="5807869" cy="923330"/>
          </a:xfrm>
          <a:prstGeom prst="rect">
            <a:avLst/>
          </a:prstGeom>
          <a:noFill/>
        </p:spPr>
        <p:txBody>
          <a:bodyPr wrap="square" rtlCol="0">
            <a:spAutoFit/>
          </a:bodyPr>
          <a:lstStyle/>
          <a:p>
            <a:r>
              <a:rPr lang="it-IT" sz="1350" dirty="0" err="1">
                <a:solidFill>
                  <a:srgbClr val="002060"/>
                </a:solidFill>
              </a:rPr>
              <a:t>N</a:t>
            </a:r>
            <a:r>
              <a:rPr lang="it-IT" sz="1350" dirty="0">
                <a:solidFill>
                  <a:srgbClr val="002060"/>
                </a:solidFill>
              </a:rPr>
              <a:t> </a:t>
            </a:r>
            <a:r>
              <a:rPr lang="it-IT" sz="1350" dirty="0">
                <a:solidFill>
                  <a:srgbClr val="002060"/>
                </a:solidFill>
                <a:sym typeface="Wingdings"/>
              </a:rPr>
              <a:t> 19000 with </a:t>
            </a:r>
            <a:r>
              <a:rPr lang="it-IT" sz="1350" dirty="0" err="1">
                <a:solidFill>
                  <a:srgbClr val="002060"/>
                </a:solidFill>
                <a:sym typeface="Wingdings"/>
              </a:rPr>
              <a:t>stable</a:t>
            </a:r>
            <a:r>
              <a:rPr lang="it-IT" sz="1350" dirty="0">
                <a:solidFill>
                  <a:srgbClr val="002060"/>
                </a:solidFill>
                <a:sym typeface="Wingdings"/>
              </a:rPr>
              <a:t> CAD and no </a:t>
            </a:r>
            <a:r>
              <a:rPr lang="it-IT" sz="1350" dirty="0" err="1">
                <a:solidFill>
                  <a:srgbClr val="002060"/>
                </a:solidFill>
                <a:sym typeface="Wingdings"/>
              </a:rPr>
              <a:t>signs</a:t>
            </a:r>
            <a:r>
              <a:rPr lang="it-IT" sz="1350" dirty="0">
                <a:solidFill>
                  <a:srgbClr val="002060"/>
                </a:solidFill>
                <a:sym typeface="Wingdings"/>
              </a:rPr>
              <a:t> of HF and HR </a:t>
            </a:r>
            <a:r>
              <a:rPr lang="it-IT" sz="1350" dirty="0">
                <a:solidFill>
                  <a:srgbClr val="002060"/>
                </a:solidFill>
                <a:sym typeface="Symbol" charset="2"/>
              </a:rPr>
              <a:t></a:t>
            </a:r>
            <a:r>
              <a:rPr lang="it-IT" sz="1350" dirty="0">
                <a:solidFill>
                  <a:srgbClr val="002060"/>
                </a:solidFill>
              </a:rPr>
              <a:t>70/</a:t>
            </a:r>
            <a:r>
              <a:rPr lang="it-IT" sz="1350" dirty="0" err="1">
                <a:solidFill>
                  <a:srgbClr val="002060"/>
                </a:solidFill>
              </a:rPr>
              <a:t>min</a:t>
            </a:r>
            <a:endParaRPr lang="it-IT" sz="1350" dirty="0">
              <a:solidFill>
                <a:srgbClr val="002060"/>
              </a:solidFill>
            </a:endParaRPr>
          </a:p>
          <a:p>
            <a:r>
              <a:rPr lang="it-IT" sz="1350" dirty="0">
                <a:solidFill>
                  <a:srgbClr val="002060"/>
                </a:solidFill>
              </a:rPr>
              <a:t>12000 with angina CCS &gt;= 2</a:t>
            </a:r>
          </a:p>
          <a:p>
            <a:r>
              <a:rPr lang="it-IT" sz="1350" dirty="0">
                <a:solidFill>
                  <a:srgbClr val="002060"/>
                </a:solidFill>
              </a:rPr>
              <a:t>EF &lt; 40% </a:t>
            </a:r>
            <a:r>
              <a:rPr lang="it-IT" sz="1350" dirty="0">
                <a:solidFill>
                  <a:srgbClr val="002060"/>
                </a:solidFill>
                <a:sym typeface="Wingdings"/>
              </a:rPr>
              <a:t> </a:t>
            </a:r>
            <a:r>
              <a:rPr lang="it-IT" sz="1350" dirty="0" err="1">
                <a:solidFill>
                  <a:srgbClr val="002060"/>
                </a:solidFill>
                <a:sym typeface="Wingdings"/>
              </a:rPr>
              <a:t>exclusion</a:t>
            </a:r>
            <a:r>
              <a:rPr lang="it-IT" sz="1350" dirty="0">
                <a:solidFill>
                  <a:srgbClr val="002060"/>
                </a:solidFill>
                <a:sym typeface="Wingdings"/>
              </a:rPr>
              <a:t> </a:t>
            </a:r>
            <a:r>
              <a:rPr lang="it-IT" sz="1350" dirty="0" err="1" smtClean="0">
                <a:solidFill>
                  <a:srgbClr val="002060"/>
                </a:solidFill>
                <a:sym typeface="Wingdings"/>
              </a:rPr>
              <a:t>criteria</a:t>
            </a:r>
            <a:r>
              <a:rPr lang="it-IT" sz="1350" dirty="0" smtClean="0">
                <a:solidFill>
                  <a:srgbClr val="002060"/>
                </a:solidFill>
                <a:sym typeface="Wingdings"/>
              </a:rPr>
              <a:t> !!!!!</a:t>
            </a:r>
            <a:endParaRPr lang="it-IT" sz="1350" dirty="0">
              <a:solidFill>
                <a:srgbClr val="002060"/>
              </a:solidFill>
            </a:endParaRPr>
          </a:p>
          <a:p>
            <a:r>
              <a:rPr lang="it-IT" sz="1350" dirty="0">
                <a:solidFill>
                  <a:srgbClr val="002060"/>
                </a:solidFill>
              </a:rPr>
              <a:t>PEP </a:t>
            </a:r>
            <a:r>
              <a:rPr lang="it-IT" sz="1350" dirty="0">
                <a:solidFill>
                  <a:srgbClr val="002060"/>
                </a:solidFill>
                <a:sym typeface="Wingdings"/>
              </a:rPr>
              <a:t> CV </a:t>
            </a:r>
            <a:r>
              <a:rPr lang="it-IT" sz="1350" dirty="0" err="1">
                <a:solidFill>
                  <a:srgbClr val="002060"/>
                </a:solidFill>
                <a:sym typeface="Wingdings"/>
              </a:rPr>
              <a:t>death</a:t>
            </a:r>
            <a:r>
              <a:rPr lang="it-IT" sz="1350" dirty="0">
                <a:solidFill>
                  <a:srgbClr val="002060"/>
                </a:solidFill>
                <a:sym typeface="Wingdings"/>
              </a:rPr>
              <a:t>, non-</a:t>
            </a:r>
            <a:r>
              <a:rPr lang="it-IT" sz="1350" dirty="0" err="1">
                <a:solidFill>
                  <a:srgbClr val="002060"/>
                </a:solidFill>
                <a:sym typeface="Wingdings"/>
              </a:rPr>
              <a:t>fatal</a:t>
            </a:r>
            <a:r>
              <a:rPr lang="it-IT" sz="1350" dirty="0">
                <a:solidFill>
                  <a:srgbClr val="002060"/>
                </a:solidFill>
                <a:sym typeface="Wingdings"/>
              </a:rPr>
              <a:t> MI</a:t>
            </a:r>
            <a:endParaRPr lang="it-IT" sz="1350" dirty="0">
              <a:solidFill>
                <a:srgbClr val="002060"/>
              </a:solidFill>
            </a:endParaRPr>
          </a:p>
        </p:txBody>
      </p:sp>
      <p:sp>
        <p:nvSpPr>
          <p:cNvPr id="4" name="CasellaDiTesto 3"/>
          <p:cNvSpPr txBox="1"/>
          <p:nvPr/>
        </p:nvSpPr>
        <p:spPr>
          <a:xfrm>
            <a:off x="6937755" y="5597516"/>
            <a:ext cx="1627369" cy="230832"/>
          </a:xfrm>
          <a:prstGeom prst="rect">
            <a:avLst/>
          </a:prstGeom>
          <a:noFill/>
        </p:spPr>
        <p:txBody>
          <a:bodyPr wrap="none" rtlCol="0">
            <a:spAutoFit/>
          </a:bodyPr>
          <a:lstStyle/>
          <a:p>
            <a:r>
              <a:rPr lang="it-IT" sz="900" dirty="0" err="1">
                <a:solidFill>
                  <a:srgbClr val="002060"/>
                </a:solidFill>
              </a:rPr>
              <a:t>N</a:t>
            </a:r>
            <a:r>
              <a:rPr lang="it-IT" sz="900" dirty="0">
                <a:solidFill>
                  <a:srgbClr val="002060"/>
                </a:solidFill>
              </a:rPr>
              <a:t> </a:t>
            </a:r>
            <a:r>
              <a:rPr lang="it-IT" sz="900" dirty="0" err="1">
                <a:solidFill>
                  <a:srgbClr val="002060"/>
                </a:solidFill>
              </a:rPr>
              <a:t>Eng</a:t>
            </a:r>
            <a:r>
              <a:rPr lang="it-IT" sz="900" dirty="0">
                <a:solidFill>
                  <a:srgbClr val="002060"/>
                </a:solidFill>
              </a:rPr>
              <a:t> </a:t>
            </a:r>
            <a:r>
              <a:rPr lang="it-IT" sz="900" dirty="0" err="1">
                <a:solidFill>
                  <a:srgbClr val="002060"/>
                </a:solidFill>
              </a:rPr>
              <a:t>J</a:t>
            </a:r>
            <a:r>
              <a:rPr lang="it-IT" sz="900" dirty="0">
                <a:solidFill>
                  <a:srgbClr val="002060"/>
                </a:solidFill>
              </a:rPr>
              <a:t> </a:t>
            </a:r>
            <a:r>
              <a:rPr lang="it-IT" sz="900" dirty="0" err="1">
                <a:solidFill>
                  <a:srgbClr val="002060"/>
                </a:solidFill>
              </a:rPr>
              <a:t>Med</a:t>
            </a:r>
            <a:r>
              <a:rPr lang="it-IT" sz="900" dirty="0">
                <a:solidFill>
                  <a:srgbClr val="002060"/>
                </a:solidFill>
              </a:rPr>
              <a:t> 2014; 371: 1091-9</a:t>
            </a:r>
          </a:p>
        </p:txBody>
      </p:sp>
      <p:sp>
        <p:nvSpPr>
          <p:cNvPr id="9" name="CasellaDiTesto 8"/>
          <p:cNvSpPr txBox="1"/>
          <p:nvPr/>
        </p:nvSpPr>
        <p:spPr>
          <a:xfrm>
            <a:off x="3543302" y="1013360"/>
            <a:ext cx="1718740" cy="415498"/>
          </a:xfrm>
          <a:prstGeom prst="rect">
            <a:avLst/>
          </a:prstGeom>
          <a:noFill/>
        </p:spPr>
        <p:txBody>
          <a:bodyPr wrap="none" rtlCol="0">
            <a:spAutoFit/>
          </a:bodyPr>
          <a:lstStyle/>
          <a:p>
            <a:r>
              <a:rPr lang="it-IT" sz="2100" dirty="0">
                <a:solidFill>
                  <a:srgbClr val="002060"/>
                </a:solidFill>
              </a:rPr>
              <a:t>SIGNIFY </a:t>
            </a:r>
            <a:r>
              <a:rPr lang="it-IT" sz="2100" dirty="0" err="1">
                <a:solidFill>
                  <a:srgbClr val="002060"/>
                </a:solidFill>
              </a:rPr>
              <a:t>Study</a:t>
            </a:r>
            <a:endParaRPr lang="it-IT" sz="2100" dirty="0">
              <a:solidFill>
                <a:srgbClr val="002060"/>
              </a:solidFill>
            </a:endParaRPr>
          </a:p>
        </p:txBody>
      </p:sp>
      <p:cxnSp>
        <p:nvCxnSpPr>
          <p:cNvPr id="10" name="Connettore 1 9"/>
          <p:cNvCxnSpPr/>
          <p:nvPr/>
        </p:nvCxnSpPr>
        <p:spPr>
          <a:xfrm flipV="1">
            <a:off x="840551" y="1547637"/>
            <a:ext cx="7479000" cy="0"/>
          </a:xfrm>
          <a:prstGeom prst="line">
            <a:avLst/>
          </a:prstGeom>
          <a:ln w="28575" cmpd="sng">
            <a:solidFill>
              <a:srgbClr val="00206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416755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0131" y="1921087"/>
            <a:ext cx="5098319" cy="3888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ttangolo 3"/>
          <p:cNvSpPr/>
          <p:nvPr/>
        </p:nvSpPr>
        <p:spPr bwMode="auto">
          <a:xfrm>
            <a:off x="5010800" y="1977589"/>
            <a:ext cx="101261" cy="135015"/>
          </a:xfrm>
          <a:prstGeom prst="rect">
            <a:avLst/>
          </a:prstGeom>
          <a:solidFill>
            <a:schemeClr val="bg1"/>
          </a:solidFill>
          <a:ln w="12699" cap="flat" cmpd="sng" algn="ctr">
            <a:noFill/>
            <a:prstDash val="solid"/>
            <a:round/>
            <a:headEnd type="none" w="med" len="med"/>
            <a:tailEnd type="none" w="med" len="med"/>
          </a:ln>
          <a:effectLst/>
        </p:spPr>
        <p:txBody>
          <a:bodyPr vert="horz" wrap="none" lIns="68580" tIns="34290" rIns="68580" bIns="34290" numCol="1" rtlCol="0" anchor="ctr" anchorCtr="0" compatLnSpc="1">
            <a:prstTxWarp prst="textNoShape">
              <a:avLst/>
            </a:prstTxWarp>
          </a:bodyPr>
          <a:lstStyle/>
          <a:p>
            <a:pPr algn="ctr" fontAlgn="base">
              <a:spcBef>
                <a:spcPct val="0"/>
              </a:spcBef>
              <a:spcAft>
                <a:spcPct val="0"/>
              </a:spcAft>
            </a:pPr>
            <a:endParaRPr sz="1200">
              <a:solidFill>
                <a:srgbClr val="A2C1FE"/>
              </a:solidFill>
              <a:latin typeface="Verdana" pitchFamily="34" charset="0"/>
              <a:ea typeface="Verdana" pitchFamily="34" charset="0"/>
              <a:cs typeface="Verdana" pitchFamily="34" charset="0"/>
            </a:endParaRPr>
          </a:p>
        </p:txBody>
      </p:sp>
      <p:sp>
        <p:nvSpPr>
          <p:cNvPr id="6" name="Segnaposto testo 5"/>
          <p:cNvSpPr txBox="1">
            <a:spLocks/>
          </p:cNvSpPr>
          <p:nvPr/>
        </p:nvSpPr>
        <p:spPr>
          <a:xfrm>
            <a:off x="4970677" y="5535235"/>
            <a:ext cx="3881681" cy="202522"/>
          </a:xfrm>
          <a:prstGeom prst="rect">
            <a:avLst/>
          </a:prstGeom>
        </p:spPr>
        <p:txBody>
          <a:bodyPr anchor="b">
            <a:noAutofit/>
          </a:bodyPr>
          <a:lstStyle>
            <a:lvl1pPr marL="0" indent="0" algn="l" rtl="0" eaLnBrk="1" fontAlgn="base" hangingPunct="1">
              <a:spcBef>
                <a:spcPct val="20000"/>
              </a:spcBef>
              <a:spcAft>
                <a:spcPct val="0"/>
              </a:spcAft>
              <a:buNone/>
              <a:defRPr sz="1200" i="1">
                <a:solidFill>
                  <a:schemeClr val="tx1"/>
                </a:solidFill>
                <a:latin typeface="+mn-lt"/>
                <a:ea typeface="+mn-ea"/>
                <a:cs typeface="+mn-cs"/>
              </a:defRPr>
            </a:lvl1pPr>
            <a:lvl2pPr marL="457200" indent="0" algn="l" rtl="0" eaLnBrk="1" fontAlgn="base" hangingPunct="1">
              <a:spcBef>
                <a:spcPct val="20000"/>
              </a:spcBef>
              <a:spcAft>
                <a:spcPct val="0"/>
              </a:spcAft>
              <a:buNone/>
              <a:defRPr sz="1100" i="1">
                <a:solidFill>
                  <a:schemeClr val="bg1"/>
                </a:solidFill>
                <a:latin typeface="+mn-lt"/>
              </a:defRPr>
            </a:lvl2pPr>
            <a:lvl3pPr marL="914400" indent="0" algn="l" rtl="0" eaLnBrk="1" fontAlgn="base" hangingPunct="1">
              <a:spcBef>
                <a:spcPct val="20000"/>
              </a:spcBef>
              <a:spcAft>
                <a:spcPct val="0"/>
              </a:spcAft>
              <a:buNone/>
              <a:defRPr sz="1050" i="1">
                <a:solidFill>
                  <a:schemeClr val="bg1"/>
                </a:solidFill>
                <a:latin typeface="+mn-lt"/>
              </a:defRPr>
            </a:lvl3pPr>
            <a:lvl4pPr marL="1371600" indent="0" algn="l" rtl="0" eaLnBrk="1" fontAlgn="base" hangingPunct="1">
              <a:spcBef>
                <a:spcPct val="20000"/>
              </a:spcBef>
              <a:spcAft>
                <a:spcPct val="0"/>
              </a:spcAft>
              <a:buNone/>
              <a:defRPr sz="1000" i="1">
                <a:solidFill>
                  <a:schemeClr val="bg1"/>
                </a:solidFill>
                <a:latin typeface="+mn-lt"/>
              </a:defRPr>
            </a:lvl4pPr>
            <a:lvl5pPr marL="1828800" indent="0" algn="l" rtl="0" eaLnBrk="1" fontAlgn="base" hangingPunct="1">
              <a:spcBef>
                <a:spcPct val="20000"/>
              </a:spcBef>
              <a:spcAft>
                <a:spcPct val="0"/>
              </a:spcAft>
              <a:buNone/>
              <a:defRPr sz="1000" i="1">
                <a:solidFill>
                  <a:schemeClr val="bg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lgn="r"/>
            <a:r>
              <a:rPr lang="en-US" sz="825" i="0" dirty="0">
                <a:solidFill>
                  <a:srgbClr val="002060"/>
                </a:solidFill>
                <a:latin typeface="Verdana" pitchFamily="34" charset="0"/>
                <a:ea typeface="Verdana" pitchFamily="34" charset="0"/>
                <a:cs typeface="Verdana" pitchFamily="34" charset="0"/>
              </a:rPr>
              <a:t> Am J </a:t>
            </a:r>
            <a:r>
              <a:rPr lang="en-US" sz="825" i="0" dirty="0" err="1">
                <a:solidFill>
                  <a:srgbClr val="002060"/>
                </a:solidFill>
                <a:latin typeface="Verdana" pitchFamily="34" charset="0"/>
                <a:ea typeface="Verdana" pitchFamily="34" charset="0"/>
                <a:cs typeface="Verdana" pitchFamily="34" charset="0"/>
              </a:rPr>
              <a:t>Physiol</a:t>
            </a:r>
            <a:r>
              <a:rPr lang="en-US" sz="825" i="0" dirty="0">
                <a:solidFill>
                  <a:srgbClr val="002060"/>
                </a:solidFill>
                <a:latin typeface="Verdana" pitchFamily="34" charset="0"/>
                <a:ea typeface="Verdana" pitchFamily="34" charset="0"/>
                <a:cs typeface="Verdana" pitchFamily="34" charset="0"/>
              </a:rPr>
              <a:t> Heart </a:t>
            </a:r>
            <a:r>
              <a:rPr lang="en-US" sz="825" i="0" dirty="0" err="1">
                <a:solidFill>
                  <a:srgbClr val="002060"/>
                </a:solidFill>
                <a:latin typeface="Verdana" pitchFamily="34" charset="0"/>
                <a:ea typeface="Verdana" pitchFamily="34" charset="0"/>
                <a:cs typeface="Verdana" pitchFamily="34" charset="0"/>
              </a:rPr>
              <a:t>Circ</a:t>
            </a:r>
            <a:r>
              <a:rPr lang="en-US" sz="825" i="0" dirty="0">
                <a:solidFill>
                  <a:srgbClr val="002060"/>
                </a:solidFill>
                <a:latin typeface="Verdana" pitchFamily="34" charset="0"/>
                <a:ea typeface="Verdana" pitchFamily="34" charset="0"/>
                <a:cs typeface="Verdana" pitchFamily="34" charset="0"/>
              </a:rPr>
              <a:t> Physiol. 2003;284:H676-H682</a:t>
            </a:r>
          </a:p>
        </p:txBody>
      </p:sp>
      <p:sp>
        <p:nvSpPr>
          <p:cNvPr id="7" name="Rettangolo 6"/>
          <p:cNvSpPr/>
          <p:nvPr/>
        </p:nvSpPr>
        <p:spPr>
          <a:xfrm>
            <a:off x="7711100" y="5825517"/>
            <a:ext cx="289901" cy="175234"/>
          </a:xfrm>
          <a:prstGeom prst="rect">
            <a:avLst/>
          </a:prstGeom>
          <a:noFill/>
          <a:ln w="25400" cap="flat" cmpd="sng" algn="ctr">
            <a:noFill/>
            <a:prstDash val="solid"/>
          </a:ln>
          <a:effectLst/>
        </p:spPr>
        <p:txBody>
          <a:bodyPr rtlCol="0" anchor="ctr"/>
          <a:lstStyle/>
          <a:p>
            <a:pPr algn="ctr">
              <a:defRPr/>
            </a:pPr>
            <a:r>
              <a:rPr sz="750" kern="0" dirty="0">
                <a:solidFill>
                  <a:srgbClr val="FFFFFF"/>
                </a:solidFill>
                <a:latin typeface="Verdana" pitchFamily="34" charset="0"/>
                <a:ea typeface="Verdana" pitchFamily="34" charset="0"/>
                <a:cs typeface="Verdana" pitchFamily="34" charset="0"/>
              </a:rPr>
              <a:t>38</a:t>
            </a:r>
          </a:p>
        </p:txBody>
      </p:sp>
      <p:cxnSp>
        <p:nvCxnSpPr>
          <p:cNvPr id="8" name="Connettore 1 7"/>
          <p:cNvCxnSpPr/>
          <p:nvPr/>
        </p:nvCxnSpPr>
        <p:spPr bwMode="auto">
          <a:xfrm flipV="1">
            <a:off x="1196626" y="5791762"/>
            <a:ext cx="6244444" cy="107"/>
          </a:xfrm>
          <a:prstGeom prst="line">
            <a:avLst/>
          </a:prstGeom>
          <a:solidFill>
            <a:schemeClr val="accent1"/>
          </a:solidFill>
          <a:ln w="12699" cap="flat" cmpd="sng" algn="ctr">
            <a:solidFill>
              <a:schemeClr val="bg1">
                <a:lumMod val="75000"/>
              </a:schemeClr>
            </a:solidFill>
            <a:prstDash val="solid"/>
            <a:round/>
            <a:headEnd type="none" w="med" len="med"/>
            <a:tailEnd type="none" w="med" len="med"/>
          </a:ln>
          <a:effectLst/>
        </p:spPr>
      </p:cxnSp>
      <p:sp>
        <p:nvSpPr>
          <p:cNvPr id="9" name="Rettangolo 8"/>
          <p:cNvSpPr/>
          <p:nvPr/>
        </p:nvSpPr>
        <p:spPr bwMode="auto">
          <a:xfrm>
            <a:off x="5095184" y="2247619"/>
            <a:ext cx="151892" cy="135015"/>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eaLnBrk="0" fontAlgn="base" hangingPunct="0">
              <a:spcBef>
                <a:spcPct val="0"/>
              </a:spcBef>
              <a:spcAft>
                <a:spcPct val="0"/>
              </a:spcAft>
            </a:pPr>
            <a:endParaRPr>
              <a:solidFill>
                <a:prstClr val="black"/>
              </a:solidFill>
              <a:latin typeface="Verdana" pitchFamily="34" charset="0"/>
            </a:endParaRPr>
          </a:p>
        </p:txBody>
      </p:sp>
      <p:sp>
        <p:nvSpPr>
          <p:cNvPr id="11" name="CasellaDiTesto 10"/>
          <p:cNvSpPr txBox="1"/>
          <p:nvPr/>
        </p:nvSpPr>
        <p:spPr>
          <a:xfrm>
            <a:off x="2638491" y="1143076"/>
            <a:ext cx="3794437" cy="461665"/>
          </a:xfrm>
          <a:prstGeom prst="rect">
            <a:avLst/>
          </a:prstGeom>
          <a:noFill/>
        </p:spPr>
        <p:txBody>
          <a:bodyPr wrap="none" rtlCol="0">
            <a:spAutoFit/>
          </a:bodyPr>
          <a:lstStyle/>
          <a:p>
            <a:r>
              <a:rPr lang="it-IT" sz="2400" b="1" dirty="0" err="1">
                <a:solidFill>
                  <a:srgbClr val="002060"/>
                </a:solidFill>
              </a:rPr>
              <a:t>Ivrabadine</a:t>
            </a:r>
            <a:r>
              <a:rPr lang="it-IT" sz="2400" b="1" dirty="0">
                <a:solidFill>
                  <a:srgbClr val="002060"/>
                </a:solidFill>
              </a:rPr>
              <a:t> plus beta </a:t>
            </a:r>
            <a:r>
              <a:rPr lang="it-IT" sz="2400" b="1" dirty="0" err="1">
                <a:solidFill>
                  <a:srgbClr val="002060"/>
                </a:solidFill>
              </a:rPr>
              <a:t>blocker</a:t>
            </a:r>
            <a:endParaRPr lang="it-IT" sz="2400" b="1" dirty="0">
              <a:solidFill>
                <a:srgbClr val="002060"/>
              </a:solidFill>
            </a:endParaRPr>
          </a:p>
        </p:txBody>
      </p:sp>
      <p:cxnSp>
        <p:nvCxnSpPr>
          <p:cNvPr id="12" name="Connettore 1 11"/>
          <p:cNvCxnSpPr/>
          <p:nvPr/>
        </p:nvCxnSpPr>
        <p:spPr>
          <a:xfrm flipV="1">
            <a:off x="840551" y="1704047"/>
            <a:ext cx="7479000" cy="0"/>
          </a:xfrm>
          <a:prstGeom prst="line">
            <a:avLst/>
          </a:prstGeom>
          <a:ln w="28575" cmpd="sng">
            <a:solidFill>
              <a:srgbClr val="002060"/>
            </a:solidFill>
          </a:ln>
        </p:spPr>
        <p:style>
          <a:lnRef idx="2">
            <a:schemeClr val="accent1"/>
          </a:lnRef>
          <a:fillRef idx="0">
            <a:schemeClr val="accent1"/>
          </a:fillRef>
          <a:effectRef idx="1">
            <a:schemeClr val="accent1"/>
          </a:effectRef>
          <a:fontRef idx="minor">
            <a:schemeClr val="tx1"/>
          </a:fontRef>
        </p:style>
      </p:cxnSp>
      <p:sp>
        <p:nvSpPr>
          <p:cNvPr id="2" name="Rettangolo 1"/>
          <p:cNvSpPr/>
          <p:nvPr/>
        </p:nvSpPr>
        <p:spPr>
          <a:xfrm>
            <a:off x="697829" y="1921085"/>
            <a:ext cx="5130000" cy="388800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spTree>
    <p:extLst>
      <p:ext uri="{BB962C8B-B14F-4D97-AF65-F5344CB8AC3E}">
        <p14:creationId xmlns:p14="http://schemas.microsoft.com/office/powerpoint/2010/main" val="2977825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43762" y="2032997"/>
            <a:ext cx="4403623" cy="3257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ttangolo 4"/>
          <p:cNvSpPr/>
          <p:nvPr/>
        </p:nvSpPr>
        <p:spPr>
          <a:xfrm>
            <a:off x="1824826" y="5315425"/>
            <a:ext cx="5292588" cy="369332"/>
          </a:xfrm>
          <a:prstGeom prst="rect">
            <a:avLst/>
          </a:prstGeom>
        </p:spPr>
        <p:txBody>
          <a:bodyPr wrap="square">
            <a:spAutoFit/>
          </a:bodyPr>
          <a:lstStyle/>
          <a:p>
            <a:r>
              <a:rPr lang="en-US" sz="900" dirty="0">
                <a:solidFill>
                  <a:srgbClr val="002060"/>
                </a:solidFill>
                <a:latin typeface="Verdana" pitchFamily="34" charset="0"/>
                <a:ea typeface="Verdana" pitchFamily="34" charset="0"/>
                <a:cs typeface="Verdana" pitchFamily="34" charset="0"/>
              </a:rPr>
              <a:t>Changes in exercise tolerance test criteria between baseline and M2 visit and between baseline and end of study (M4) in the full </a:t>
            </a:r>
            <a:r>
              <a:rPr sz="900" dirty="0" err="1">
                <a:solidFill>
                  <a:srgbClr val="002060"/>
                </a:solidFill>
                <a:latin typeface="Verdana" pitchFamily="34" charset="0"/>
                <a:ea typeface="Verdana" pitchFamily="34" charset="0"/>
                <a:cs typeface="Verdana" pitchFamily="34" charset="0"/>
              </a:rPr>
              <a:t>analysis</a:t>
            </a:r>
            <a:r>
              <a:rPr sz="900" dirty="0">
                <a:solidFill>
                  <a:srgbClr val="002060"/>
                </a:solidFill>
                <a:latin typeface="Verdana" pitchFamily="34" charset="0"/>
                <a:ea typeface="Verdana" pitchFamily="34" charset="0"/>
                <a:cs typeface="Verdana" pitchFamily="34" charset="0"/>
              </a:rPr>
              <a:t> set.</a:t>
            </a:r>
          </a:p>
        </p:txBody>
      </p:sp>
      <p:sp>
        <p:nvSpPr>
          <p:cNvPr id="8" name="Segnaposto testo 5"/>
          <p:cNvSpPr txBox="1">
            <a:spLocks/>
          </p:cNvSpPr>
          <p:nvPr/>
        </p:nvSpPr>
        <p:spPr bwMode="auto">
          <a:xfrm>
            <a:off x="4147085" y="5634382"/>
            <a:ext cx="3395246" cy="18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har char="•"/>
              <a:defRPr sz="17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17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17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17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1700">
                <a:solidFill>
                  <a:schemeClr val="tx1"/>
                </a:solidFill>
                <a:latin typeface="+mn-lt"/>
                <a:ea typeface="ＭＳ Ｐゴシック" charset="0"/>
              </a:defRPr>
            </a:lvl5pPr>
            <a:lvl6pPr marL="2514600" indent="-228600" algn="l" rtl="0" fontAlgn="base">
              <a:spcBef>
                <a:spcPct val="20000"/>
              </a:spcBef>
              <a:spcAft>
                <a:spcPct val="0"/>
              </a:spcAft>
              <a:buChar char="»"/>
              <a:defRPr sz="1700">
                <a:solidFill>
                  <a:schemeClr val="tx1"/>
                </a:solidFill>
                <a:latin typeface="+mn-lt"/>
              </a:defRPr>
            </a:lvl6pPr>
            <a:lvl7pPr marL="2971800" indent="-228600" algn="l" rtl="0" fontAlgn="base">
              <a:spcBef>
                <a:spcPct val="20000"/>
              </a:spcBef>
              <a:spcAft>
                <a:spcPct val="0"/>
              </a:spcAft>
              <a:buChar char="»"/>
              <a:defRPr sz="1700">
                <a:solidFill>
                  <a:schemeClr val="tx1"/>
                </a:solidFill>
                <a:latin typeface="+mn-lt"/>
              </a:defRPr>
            </a:lvl7pPr>
            <a:lvl8pPr marL="3429000" indent="-228600" algn="l" rtl="0" fontAlgn="base">
              <a:spcBef>
                <a:spcPct val="20000"/>
              </a:spcBef>
              <a:spcAft>
                <a:spcPct val="0"/>
              </a:spcAft>
              <a:buChar char="»"/>
              <a:defRPr sz="1700">
                <a:solidFill>
                  <a:schemeClr val="tx1"/>
                </a:solidFill>
                <a:latin typeface="+mn-lt"/>
              </a:defRPr>
            </a:lvl8pPr>
            <a:lvl9pPr marL="3886200" indent="-228600" algn="l" rtl="0" fontAlgn="base">
              <a:spcBef>
                <a:spcPct val="20000"/>
              </a:spcBef>
              <a:spcAft>
                <a:spcPct val="0"/>
              </a:spcAft>
              <a:buChar char="»"/>
              <a:defRPr sz="1700">
                <a:solidFill>
                  <a:schemeClr val="tx1"/>
                </a:solidFill>
                <a:latin typeface="+mn-lt"/>
              </a:defRPr>
            </a:lvl9pPr>
          </a:lstStyle>
          <a:p>
            <a:pPr marL="0" indent="0" algn="r">
              <a:buNone/>
            </a:pPr>
            <a:r>
              <a:rPr lang="en-US" sz="900">
                <a:solidFill>
                  <a:srgbClr val="002060"/>
                </a:solidFill>
                <a:latin typeface="Verdana" pitchFamily="34" charset="0"/>
                <a:ea typeface="Verdana" pitchFamily="34" charset="0"/>
                <a:cs typeface="Verdana" pitchFamily="34" charset="0"/>
              </a:rPr>
              <a:t>Eur</a:t>
            </a:r>
            <a:r>
              <a:rPr lang="en-US" sz="900" dirty="0">
                <a:solidFill>
                  <a:srgbClr val="002060"/>
                </a:solidFill>
                <a:latin typeface="Verdana" pitchFamily="34" charset="0"/>
                <a:ea typeface="Verdana" pitchFamily="34" charset="0"/>
                <a:cs typeface="Verdana" pitchFamily="34" charset="0"/>
              </a:rPr>
              <a:t>. Heart J. (2009) 30,540-548</a:t>
            </a:r>
            <a:endParaRPr sz="900" dirty="0">
              <a:solidFill>
                <a:srgbClr val="002060"/>
              </a:solidFill>
              <a:latin typeface="Verdana" pitchFamily="34" charset="0"/>
              <a:ea typeface="Verdana" pitchFamily="34" charset="0"/>
              <a:cs typeface="Verdana" pitchFamily="34" charset="0"/>
            </a:endParaRPr>
          </a:p>
        </p:txBody>
      </p:sp>
      <p:sp>
        <p:nvSpPr>
          <p:cNvPr id="6" name="CasellaDiTesto 5"/>
          <p:cNvSpPr txBox="1"/>
          <p:nvPr/>
        </p:nvSpPr>
        <p:spPr>
          <a:xfrm>
            <a:off x="2782869" y="1058856"/>
            <a:ext cx="3794437" cy="461665"/>
          </a:xfrm>
          <a:prstGeom prst="rect">
            <a:avLst/>
          </a:prstGeom>
          <a:noFill/>
        </p:spPr>
        <p:txBody>
          <a:bodyPr wrap="none" rtlCol="0">
            <a:spAutoFit/>
          </a:bodyPr>
          <a:lstStyle/>
          <a:p>
            <a:r>
              <a:rPr lang="it-IT" sz="2400" b="1" dirty="0" err="1">
                <a:solidFill>
                  <a:srgbClr val="002060"/>
                </a:solidFill>
              </a:rPr>
              <a:t>Ivrabadine</a:t>
            </a:r>
            <a:r>
              <a:rPr lang="it-IT" sz="2400" b="1" dirty="0">
                <a:solidFill>
                  <a:srgbClr val="002060"/>
                </a:solidFill>
              </a:rPr>
              <a:t> plus beta </a:t>
            </a:r>
            <a:r>
              <a:rPr lang="it-IT" sz="2400" b="1" dirty="0" err="1">
                <a:solidFill>
                  <a:srgbClr val="002060"/>
                </a:solidFill>
              </a:rPr>
              <a:t>blocker</a:t>
            </a:r>
            <a:endParaRPr lang="it-IT" sz="2400" b="1" dirty="0">
              <a:solidFill>
                <a:srgbClr val="002060"/>
              </a:solidFill>
            </a:endParaRPr>
          </a:p>
        </p:txBody>
      </p:sp>
      <p:cxnSp>
        <p:nvCxnSpPr>
          <p:cNvPr id="7" name="Connettore 1 6"/>
          <p:cNvCxnSpPr/>
          <p:nvPr/>
        </p:nvCxnSpPr>
        <p:spPr>
          <a:xfrm flipV="1">
            <a:off x="840551" y="1643889"/>
            <a:ext cx="7479000" cy="0"/>
          </a:xfrm>
          <a:prstGeom prst="line">
            <a:avLst/>
          </a:prstGeom>
          <a:ln w="28575" cmpd="sng">
            <a:solidFill>
              <a:srgbClr val="00206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36745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96517" y="944724"/>
            <a:ext cx="8529638" cy="857250"/>
          </a:xfrm>
        </p:spPr>
        <p:txBody>
          <a:bodyPr>
            <a:normAutofit/>
          </a:bodyPr>
          <a:lstStyle/>
          <a:p>
            <a:r>
              <a:rPr lang="it-IT" sz="2100" b="1" dirty="0" err="1">
                <a:solidFill>
                  <a:srgbClr val="002060"/>
                </a:solidFill>
                <a:latin typeface="Arial" charset="0"/>
                <a:ea typeface="Arial" charset="0"/>
                <a:cs typeface="Arial" charset="0"/>
              </a:rPr>
              <a:t>Normal</a:t>
            </a:r>
            <a:r>
              <a:rPr lang="it-IT" sz="2100" b="1" dirty="0">
                <a:solidFill>
                  <a:srgbClr val="002060"/>
                </a:solidFill>
                <a:latin typeface="Arial" charset="0"/>
                <a:ea typeface="Arial" charset="0"/>
                <a:cs typeface="Arial" charset="0"/>
              </a:rPr>
              <a:t> </a:t>
            </a:r>
            <a:r>
              <a:rPr lang="it-IT" sz="2100" b="1" dirty="0" err="1">
                <a:solidFill>
                  <a:srgbClr val="002060"/>
                </a:solidFill>
                <a:latin typeface="Arial" charset="0"/>
                <a:ea typeface="Arial" charset="0"/>
                <a:cs typeface="Arial" charset="0"/>
              </a:rPr>
              <a:t>as</a:t>
            </a:r>
            <a:r>
              <a:rPr lang="it-IT" sz="2100" b="1" dirty="0">
                <a:solidFill>
                  <a:srgbClr val="002060"/>
                </a:solidFill>
                <a:latin typeface="Arial" charset="0"/>
                <a:ea typeface="Arial" charset="0"/>
                <a:cs typeface="Arial" charset="0"/>
              </a:rPr>
              <a:t> </a:t>
            </a:r>
            <a:r>
              <a:rPr lang="it-IT" sz="2100" b="1" dirty="0" err="1">
                <a:solidFill>
                  <a:srgbClr val="002060"/>
                </a:solidFill>
                <a:latin typeface="Arial" charset="0"/>
                <a:ea typeface="Arial" charset="0"/>
                <a:cs typeface="Arial" charset="0"/>
              </a:rPr>
              <a:t>compared</a:t>
            </a:r>
            <a:r>
              <a:rPr lang="it-IT" sz="2100" b="1" dirty="0">
                <a:solidFill>
                  <a:srgbClr val="002060"/>
                </a:solidFill>
                <a:latin typeface="Arial" charset="0"/>
                <a:ea typeface="Arial" charset="0"/>
                <a:cs typeface="Arial" charset="0"/>
              </a:rPr>
              <a:t> to </a:t>
            </a:r>
            <a:r>
              <a:rPr lang="it-IT" sz="2100" b="1" dirty="0" err="1">
                <a:solidFill>
                  <a:srgbClr val="002060"/>
                </a:solidFill>
                <a:latin typeface="Arial" charset="0"/>
                <a:ea typeface="Arial" charset="0"/>
                <a:cs typeface="Arial" charset="0"/>
              </a:rPr>
              <a:t>pathologically</a:t>
            </a:r>
            <a:r>
              <a:rPr lang="it-IT" sz="2100" b="1" dirty="0">
                <a:solidFill>
                  <a:srgbClr val="002060"/>
                </a:solidFill>
                <a:latin typeface="Arial" charset="0"/>
                <a:ea typeface="Arial" charset="0"/>
                <a:cs typeface="Arial" charset="0"/>
              </a:rPr>
              <a:t> </a:t>
            </a:r>
            <a:r>
              <a:rPr lang="it-IT" sz="2100" b="1" dirty="0" err="1">
                <a:solidFill>
                  <a:srgbClr val="002060"/>
                </a:solidFill>
                <a:latin typeface="Arial" charset="0"/>
                <a:ea typeface="Arial" charset="0"/>
                <a:cs typeface="Arial" charset="0"/>
              </a:rPr>
              <a:t>elevated</a:t>
            </a:r>
            <a:r>
              <a:rPr lang="it-IT" sz="2100" b="1" dirty="0">
                <a:solidFill>
                  <a:srgbClr val="002060"/>
                </a:solidFill>
                <a:latin typeface="Arial" charset="0"/>
                <a:ea typeface="Arial" charset="0"/>
                <a:cs typeface="Arial" charset="0"/>
              </a:rPr>
              <a:t> late Na </a:t>
            </a:r>
            <a:r>
              <a:rPr lang="it-IT" sz="2100" b="1" dirty="0" err="1">
                <a:solidFill>
                  <a:srgbClr val="002060"/>
                </a:solidFill>
                <a:latin typeface="Arial" charset="0"/>
                <a:ea typeface="Arial" charset="0"/>
                <a:cs typeface="Arial" charset="0"/>
              </a:rPr>
              <a:t>current</a:t>
            </a:r>
            <a:endParaRPr lang="it-IT" sz="2100" b="1" dirty="0">
              <a:solidFill>
                <a:srgbClr val="002060"/>
              </a:solidFill>
              <a:latin typeface="Arial" charset="0"/>
              <a:ea typeface="Arial" charset="0"/>
              <a:cs typeface="Arial" charset="0"/>
            </a:endParaRPr>
          </a:p>
        </p:txBody>
      </p:sp>
      <p:cxnSp>
        <p:nvCxnSpPr>
          <p:cNvPr id="6" name="Connettore 1 5"/>
          <p:cNvCxnSpPr/>
          <p:nvPr/>
        </p:nvCxnSpPr>
        <p:spPr>
          <a:xfrm>
            <a:off x="1601670" y="1862826"/>
            <a:ext cx="5994666" cy="0"/>
          </a:xfrm>
          <a:prstGeom prst="line">
            <a:avLst/>
          </a:prstGeom>
          <a:ln w="28575" cmpd="sng">
            <a:solidFill>
              <a:srgbClr val="002060"/>
            </a:solidFill>
          </a:ln>
        </p:spPr>
        <p:style>
          <a:lnRef idx="2">
            <a:schemeClr val="accent1"/>
          </a:lnRef>
          <a:fillRef idx="0">
            <a:schemeClr val="accent1"/>
          </a:fillRef>
          <a:effectRef idx="1">
            <a:schemeClr val="accent1"/>
          </a:effectRef>
          <a:fontRef idx="minor">
            <a:schemeClr val="tx1"/>
          </a:fontRef>
        </p:style>
      </p:cxnSp>
      <p:pic>
        <p:nvPicPr>
          <p:cNvPr id="10" name="Immagine 9" descr="Schermata 04-2457115 alle 19.19.32.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709682" y="1970838"/>
            <a:ext cx="3719343" cy="3726414"/>
          </a:xfrm>
          <a:prstGeom prst="rect">
            <a:avLst/>
          </a:prstGeom>
          <a:ln>
            <a:solidFill>
              <a:srgbClr val="002060"/>
            </a:solidFill>
          </a:ln>
        </p:spPr>
      </p:pic>
      <p:sp>
        <p:nvSpPr>
          <p:cNvPr id="11" name="CasellaDiTesto 10"/>
          <p:cNvSpPr txBox="1"/>
          <p:nvPr/>
        </p:nvSpPr>
        <p:spPr>
          <a:xfrm>
            <a:off x="-1993900" y="4883150"/>
            <a:ext cx="184731" cy="300082"/>
          </a:xfrm>
          <a:prstGeom prst="rect">
            <a:avLst/>
          </a:prstGeom>
          <a:noFill/>
        </p:spPr>
        <p:txBody>
          <a:bodyPr wrap="none" rtlCol="0">
            <a:spAutoFit/>
          </a:bodyPr>
          <a:lstStyle/>
          <a:p>
            <a:endParaRPr lang="it-IT" sz="1350" dirty="0">
              <a:solidFill>
                <a:srgbClr val="002060"/>
              </a:solidFill>
              <a:latin typeface="Arial" charset="0"/>
              <a:ea typeface="Arial" charset="0"/>
              <a:cs typeface="Arial" charset="0"/>
            </a:endParaRPr>
          </a:p>
        </p:txBody>
      </p:sp>
      <p:sp>
        <p:nvSpPr>
          <p:cNvPr id="12" name="CasellaDiTesto 11"/>
          <p:cNvSpPr txBox="1"/>
          <p:nvPr/>
        </p:nvSpPr>
        <p:spPr>
          <a:xfrm>
            <a:off x="5710542" y="5697253"/>
            <a:ext cx="2582758" cy="230832"/>
          </a:xfrm>
          <a:prstGeom prst="rect">
            <a:avLst/>
          </a:prstGeom>
          <a:noFill/>
        </p:spPr>
        <p:txBody>
          <a:bodyPr wrap="none" rtlCol="0">
            <a:spAutoFit/>
          </a:bodyPr>
          <a:lstStyle/>
          <a:p>
            <a:r>
              <a:rPr lang="it-IT" sz="900" dirty="0" err="1">
                <a:solidFill>
                  <a:srgbClr val="002060"/>
                </a:solidFill>
                <a:latin typeface="Arial" charset="0"/>
                <a:ea typeface="Arial" charset="0"/>
                <a:cs typeface="Arial" charset="0"/>
              </a:rPr>
              <a:t>Sossalla</a:t>
            </a:r>
            <a:r>
              <a:rPr lang="it-IT" sz="900" dirty="0">
                <a:solidFill>
                  <a:srgbClr val="002060"/>
                </a:solidFill>
                <a:latin typeface="Arial" charset="0"/>
                <a:ea typeface="Arial" charset="0"/>
                <a:cs typeface="Arial" charset="0"/>
              </a:rPr>
              <a:t> </a:t>
            </a:r>
            <a:r>
              <a:rPr lang="it-IT" sz="900" dirty="0" err="1">
                <a:solidFill>
                  <a:srgbClr val="002060"/>
                </a:solidFill>
                <a:latin typeface="Arial" charset="0"/>
                <a:ea typeface="Arial" charset="0"/>
                <a:cs typeface="Arial" charset="0"/>
              </a:rPr>
              <a:t>S</a:t>
            </a:r>
            <a:r>
              <a:rPr lang="it-IT" sz="900" dirty="0">
                <a:solidFill>
                  <a:srgbClr val="002060"/>
                </a:solidFill>
                <a:latin typeface="Arial" charset="0"/>
                <a:ea typeface="Arial" charset="0"/>
                <a:cs typeface="Arial" charset="0"/>
              </a:rPr>
              <a:t> </a:t>
            </a:r>
            <a:r>
              <a:rPr lang="it-IT" sz="900" dirty="0" err="1">
                <a:solidFill>
                  <a:srgbClr val="002060"/>
                </a:solidFill>
                <a:latin typeface="Arial" charset="0"/>
                <a:ea typeface="Arial" charset="0"/>
                <a:cs typeface="Arial" charset="0"/>
              </a:rPr>
              <a:t>Pharmc</a:t>
            </a:r>
            <a:r>
              <a:rPr lang="it-IT" sz="900" dirty="0">
                <a:solidFill>
                  <a:srgbClr val="002060"/>
                </a:solidFill>
                <a:latin typeface="Arial" charset="0"/>
                <a:ea typeface="Arial" charset="0"/>
                <a:cs typeface="Arial" charset="0"/>
              </a:rPr>
              <a:t> and </a:t>
            </a:r>
            <a:r>
              <a:rPr lang="it-IT" sz="900" dirty="0" err="1">
                <a:solidFill>
                  <a:srgbClr val="002060"/>
                </a:solidFill>
                <a:latin typeface="Arial" charset="0"/>
                <a:ea typeface="Arial" charset="0"/>
                <a:cs typeface="Arial" charset="0"/>
              </a:rPr>
              <a:t>Therap</a:t>
            </a:r>
            <a:r>
              <a:rPr lang="it-IT" sz="900" dirty="0">
                <a:solidFill>
                  <a:srgbClr val="002060"/>
                </a:solidFill>
                <a:latin typeface="Arial" charset="0"/>
                <a:ea typeface="Arial" charset="0"/>
                <a:cs typeface="Arial" charset="0"/>
              </a:rPr>
              <a:t> 2012; 133: 311</a:t>
            </a:r>
          </a:p>
        </p:txBody>
      </p:sp>
      <p:sp>
        <p:nvSpPr>
          <p:cNvPr id="13" name="CasellaDiTesto 12"/>
          <p:cNvSpPr txBox="1"/>
          <p:nvPr/>
        </p:nvSpPr>
        <p:spPr>
          <a:xfrm>
            <a:off x="5598115" y="2005244"/>
            <a:ext cx="1997983" cy="1338828"/>
          </a:xfrm>
          <a:prstGeom prst="rect">
            <a:avLst/>
          </a:prstGeom>
          <a:noFill/>
          <a:ln>
            <a:solidFill>
              <a:schemeClr val="bg1"/>
            </a:solidFill>
          </a:ln>
        </p:spPr>
        <p:txBody>
          <a:bodyPr wrap="none" rtlCol="0">
            <a:spAutoFit/>
          </a:bodyPr>
          <a:lstStyle/>
          <a:p>
            <a:r>
              <a:rPr lang="it-IT" sz="1350" dirty="0" err="1">
                <a:solidFill>
                  <a:srgbClr val="002060"/>
                </a:solidFill>
                <a:latin typeface="Arial" charset="0"/>
                <a:ea typeface="Arial" charset="0"/>
                <a:cs typeface="Arial" charset="0"/>
              </a:rPr>
              <a:t>Increased</a:t>
            </a:r>
            <a:r>
              <a:rPr lang="it-IT" sz="1350" dirty="0">
                <a:solidFill>
                  <a:srgbClr val="002060"/>
                </a:solidFill>
                <a:latin typeface="Arial" charset="0"/>
                <a:ea typeface="Arial" charset="0"/>
                <a:cs typeface="Arial" charset="0"/>
              </a:rPr>
              <a:t> late </a:t>
            </a:r>
            <a:r>
              <a:rPr lang="it-IT" sz="1350" dirty="0" err="1">
                <a:solidFill>
                  <a:srgbClr val="002060"/>
                </a:solidFill>
                <a:latin typeface="Arial" charset="0"/>
                <a:ea typeface="Arial" charset="0"/>
                <a:cs typeface="Arial" charset="0"/>
              </a:rPr>
              <a:t>INa</a:t>
            </a:r>
            <a:endParaRPr lang="it-IT" sz="1350" dirty="0">
              <a:solidFill>
                <a:srgbClr val="002060"/>
              </a:solidFill>
              <a:latin typeface="Arial" charset="0"/>
              <a:ea typeface="Arial" charset="0"/>
              <a:cs typeface="Arial" charset="0"/>
            </a:endParaRPr>
          </a:p>
          <a:p>
            <a:pPr marL="214313" indent="-214313">
              <a:buFont typeface="Arial"/>
              <a:buChar char="•"/>
            </a:pPr>
            <a:r>
              <a:rPr lang="it-IT" sz="1350" dirty="0" err="1">
                <a:solidFill>
                  <a:srgbClr val="002060"/>
                </a:solidFill>
                <a:latin typeface="Arial" charset="0"/>
                <a:ea typeface="Arial" charset="0"/>
                <a:cs typeface="Arial" charset="0"/>
              </a:rPr>
              <a:t>Hypoxia</a:t>
            </a:r>
            <a:endParaRPr lang="it-IT" sz="1350" dirty="0">
              <a:solidFill>
                <a:srgbClr val="002060"/>
              </a:solidFill>
              <a:latin typeface="Arial" charset="0"/>
              <a:ea typeface="Arial" charset="0"/>
              <a:cs typeface="Arial" charset="0"/>
            </a:endParaRPr>
          </a:p>
          <a:p>
            <a:pPr marL="214313" indent="-214313">
              <a:buFont typeface="Arial"/>
              <a:buChar char="•"/>
            </a:pPr>
            <a:r>
              <a:rPr lang="it-IT" sz="1350" dirty="0" err="1">
                <a:solidFill>
                  <a:srgbClr val="002060"/>
                </a:solidFill>
                <a:latin typeface="Arial" charset="0"/>
                <a:ea typeface="Arial" charset="0"/>
                <a:cs typeface="Arial" charset="0"/>
              </a:rPr>
              <a:t>Ischaemia</a:t>
            </a:r>
            <a:endParaRPr lang="it-IT" sz="1350" dirty="0">
              <a:solidFill>
                <a:srgbClr val="002060"/>
              </a:solidFill>
              <a:latin typeface="Arial" charset="0"/>
              <a:ea typeface="Arial" charset="0"/>
              <a:cs typeface="Arial" charset="0"/>
            </a:endParaRPr>
          </a:p>
          <a:p>
            <a:pPr marL="214313" indent="-214313">
              <a:buFont typeface="Arial"/>
              <a:buChar char="•"/>
            </a:pPr>
            <a:r>
              <a:rPr lang="it-IT" sz="1350" dirty="0" err="1">
                <a:solidFill>
                  <a:srgbClr val="002060"/>
                </a:solidFill>
                <a:latin typeface="Arial" charset="0"/>
                <a:ea typeface="Arial" charset="0"/>
                <a:cs typeface="Arial" charset="0"/>
              </a:rPr>
              <a:t>Heart</a:t>
            </a:r>
            <a:r>
              <a:rPr lang="it-IT" sz="1350" dirty="0">
                <a:solidFill>
                  <a:srgbClr val="002060"/>
                </a:solidFill>
                <a:latin typeface="Arial" charset="0"/>
                <a:ea typeface="Arial" charset="0"/>
                <a:cs typeface="Arial" charset="0"/>
              </a:rPr>
              <a:t> </a:t>
            </a:r>
            <a:r>
              <a:rPr lang="it-IT" sz="1350" dirty="0" err="1">
                <a:solidFill>
                  <a:srgbClr val="002060"/>
                </a:solidFill>
                <a:latin typeface="Arial" charset="0"/>
                <a:ea typeface="Arial" charset="0"/>
                <a:cs typeface="Arial" charset="0"/>
              </a:rPr>
              <a:t>failure</a:t>
            </a:r>
            <a:endParaRPr lang="it-IT" sz="1350" dirty="0">
              <a:solidFill>
                <a:srgbClr val="002060"/>
              </a:solidFill>
              <a:latin typeface="Arial" charset="0"/>
              <a:ea typeface="Arial" charset="0"/>
              <a:cs typeface="Arial" charset="0"/>
            </a:endParaRPr>
          </a:p>
          <a:p>
            <a:pPr marL="214313" indent="-214313">
              <a:buFont typeface="Arial"/>
              <a:buChar char="•"/>
            </a:pPr>
            <a:r>
              <a:rPr lang="it-IT" sz="1350" dirty="0" err="1">
                <a:solidFill>
                  <a:srgbClr val="002060"/>
                </a:solidFill>
                <a:latin typeface="Arial" charset="0"/>
                <a:ea typeface="Arial" charset="0"/>
                <a:cs typeface="Arial" charset="0"/>
              </a:rPr>
              <a:t>Myocardial</a:t>
            </a:r>
            <a:r>
              <a:rPr lang="it-IT" sz="1350" dirty="0">
                <a:solidFill>
                  <a:srgbClr val="002060"/>
                </a:solidFill>
                <a:latin typeface="Arial" charset="0"/>
                <a:ea typeface="Arial" charset="0"/>
                <a:cs typeface="Arial" charset="0"/>
              </a:rPr>
              <a:t> </a:t>
            </a:r>
            <a:r>
              <a:rPr lang="it-IT" sz="1350" dirty="0" err="1">
                <a:solidFill>
                  <a:srgbClr val="002060"/>
                </a:solidFill>
                <a:latin typeface="Arial" charset="0"/>
                <a:ea typeface="Arial" charset="0"/>
                <a:cs typeface="Arial" charset="0"/>
              </a:rPr>
              <a:t>Infarction</a:t>
            </a:r>
            <a:endParaRPr lang="it-IT" sz="1350" dirty="0">
              <a:solidFill>
                <a:srgbClr val="002060"/>
              </a:solidFill>
              <a:latin typeface="Arial" charset="0"/>
              <a:ea typeface="Arial" charset="0"/>
              <a:cs typeface="Arial" charset="0"/>
            </a:endParaRPr>
          </a:p>
          <a:p>
            <a:pPr marL="214313" indent="-214313">
              <a:buFont typeface="Arial"/>
              <a:buChar char="•"/>
            </a:pPr>
            <a:r>
              <a:rPr lang="it-IT" sz="1350" dirty="0">
                <a:solidFill>
                  <a:srgbClr val="002060"/>
                </a:solidFill>
                <a:latin typeface="Arial" charset="0"/>
                <a:ea typeface="Arial" charset="0"/>
                <a:cs typeface="Arial" charset="0"/>
              </a:rPr>
              <a:t>LQT3</a:t>
            </a:r>
          </a:p>
        </p:txBody>
      </p:sp>
      <p:sp>
        <p:nvSpPr>
          <p:cNvPr id="14" name="Rectangle 7"/>
          <p:cNvSpPr>
            <a:spLocks noChangeArrowheads="1"/>
          </p:cNvSpPr>
          <p:nvPr/>
        </p:nvSpPr>
        <p:spPr bwMode="auto">
          <a:xfrm>
            <a:off x="5625945" y="3490912"/>
            <a:ext cx="1916386" cy="2044322"/>
          </a:xfrm>
          <a:prstGeom prst="rect">
            <a:avLst/>
          </a:prstGeom>
          <a:noFill/>
          <a:ln w="9525">
            <a:solidFill>
              <a:srgbClr val="FFFFFF"/>
            </a:solidFill>
            <a:miter lim="800000"/>
            <a:headEnd/>
            <a:tailEnd/>
          </a:ln>
        </p:spPr>
        <p:txBody>
          <a:bodyPr/>
          <a:lstStyle/>
          <a:p>
            <a:pPr>
              <a:spcBef>
                <a:spcPct val="20000"/>
              </a:spcBef>
              <a:buClr>
                <a:schemeClr val="hlink"/>
              </a:buClr>
              <a:buSzPct val="70000"/>
            </a:pPr>
            <a:r>
              <a:rPr lang="en-US" sz="1200" dirty="0">
                <a:solidFill>
                  <a:srgbClr val="002060"/>
                </a:solidFill>
                <a:latin typeface="Arial" charset="0"/>
                <a:ea typeface="Arial" charset="0"/>
                <a:cs typeface="Arial" charset="0"/>
              </a:rPr>
              <a:t>Calcium overload causes diastolic relaxation failure, which:</a:t>
            </a:r>
          </a:p>
          <a:p>
            <a:pPr marL="214313" indent="-214313">
              <a:spcBef>
                <a:spcPct val="20000"/>
              </a:spcBef>
              <a:buClr>
                <a:schemeClr val="hlink"/>
              </a:buClr>
              <a:buSzPct val="70000"/>
              <a:buFont typeface="Arial"/>
              <a:buChar char="•"/>
            </a:pPr>
            <a:r>
              <a:rPr lang="en-US" sz="1200" dirty="0">
                <a:solidFill>
                  <a:srgbClr val="002060"/>
                </a:solidFill>
                <a:latin typeface="Arial" charset="0"/>
                <a:ea typeface="Arial" charset="0"/>
                <a:cs typeface="Arial" charset="0"/>
              </a:rPr>
              <a:t>Increases myocardial oxygen consumption</a:t>
            </a:r>
          </a:p>
          <a:p>
            <a:pPr marL="214313" indent="-214313">
              <a:spcBef>
                <a:spcPct val="20000"/>
              </a:spcBef>
              <a:buClr>
                <a:schemeClr val="hlink"/>
              </a:buClr>
              <a:buSzPct val="70000"/>
              <a:buFont typeface="Arial"/>
              <a:buChar char="•"/>
            </a:pPr>
            <a:r>
              <a:rPr lang="en-US" sz="1200" dirty="0">
                <a:solidFill>
                  <a:srgbClr val="002060"/>
                </a:solidFill>
                <a:latin typeface="Arial" charset="0"/>
                <a:ea typeface="Arial" charset="0"/>
                <a:cs typeface="Arial" charset="0"/>
              </a:rPr>
              <a:t>Diastolic dysfunction</a:t>
            </a:r>
          </a:p>
          <a:p>
            <a:pPr marL="214313" indent="-214313">
              <a:spcBef>
                <a:spcPct val="20000"/>
              </a:spcBef>
              <a:buClr>
                <a:schemeClr val="hlink"/>
              </a:buClr>
              <a:buSzPct val="70000"/>
              <a:buFont typeface="Arial"/>
              <a:buChar char="•"/>
            </a:pPr>
            <a:r>
              <a:rPr lang="en-US" sz="1200" dirty="0">
                <a:solidFill>
                  <a:srgbClr val="002060"/>
                </a:solidFill>
                <a:latin typeface="Arial" charset="0"/>
                <a:ea typeface="Arial" charset="0"/>
                <a:cs typeface="Arial" charset="0"/>
              </a:rPr>
              <a:t>Electrophysiological instability (EAD, DAD)</a:t>
            </a:r>
          </a:p>
          <a:p>
            <a:pPr marL="257175" indent="-257175">
              <a:spcBef>
                <a:spcPct val="20000"/>
              </a:spcBef>
              <a:buClr>
                <a:schemeClr val="hlink"/>
              </a:buClr>
              <a:buSzPct val="70000"/>
              <a:buFont typeface="Wingdings" pitchFamily="2" charset="2"/>
              <a:buChar char="n"/>
            </a:pPr>
            <a:endParaRPr lang="en-US" sz="1200" dirty="0">
              <a:solidFill>
                <a:srgbClr val="002060"/>
              </a:solidFill>
              <a:latin typeface="Arial" charset="0"/>
              <a:ea typeface="Arial" charset="0"/>
              <a:cs typeface="Arial" charset="0"/>
            </a:endParaRPr>
          </a:p>
          <a:p>
            <a:pPr marL="257175" indent="-257175">
              <a:spcBef>
                <a:spcPct val="20000"/>
              </a:spcBef>
              <a:buClr>
                <a:schemeClr val="hlink"/>
              </a:buClr>
              <a:buSzPct val="70000"/>
              <a:buFont typeface="Wingdings" pitchFamily="2" charset="2"/>
              <a:buChar char="n"/>
            </a:pPr>
            <a:endParaRPr lang="en-US" sz="1200" dirty="0">
              <a:solidFill>
                <a:srgbClr val="002060"/>
              </a:solidFill>
              <a:latin typeface="Arial" charset="0"/>
              <a:ea typeface="Arial" charset="0"/>
              <a:cs typeface="Arial" charset="0"/>
            </a:endParaRPr>
          </a:p>
          <a:p>
            <a:pPr marL="257175" indent="-257175">
              <a:spcBef>
                <a:spcPct val="20000"/>
              </a:spcBef>
              <a:buClr>
                <a:schemeClr val="hlink"/>
              </a:buClr>
              <a:buSzPct val="70000"/>
              <a:buFont typeface="Wingdings" pitchFamily="2" charset="2"/>
              <a:buChar char="n"/>
            </a:pPr>
            <a:endParaRPr lang="en-US" sz="1200" dirty="0">
              <a:solidFill>
                <a:srgbClr val="002060"/>
              </a:solidFill>
              <a:latin typeface="Arial" charset="0"/>
              <a:ea typeface="Arial" charset="0"/>
              <a:cs typeface="Arial" charset="0"/>
            </a:endParaRPr>
          </a:p>
        </p:txBody>
      </p:sp>
    </p:spTree>
    <p:extLst>
      <p:ext uri="{BB962C8B-B14F-4D97-AF65-F5344CB8AC3E}">
        <p14:creationId xmlns:p14="http://schemas.microsoft.com/office/powerpoint/2010/main" val="11621049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61534" y="2044517"/>
            <a:ext cx="5096189" cy="372647"/>
          </a:xfrm>
        </p:spPr>
        <p:txBody>
          <a:bodyPr>
            <a:normAutofit fontScale="90000"/>
          </a:bodyPr>
          <a:lstStyle/>
          <a:p>
            <a:r>
              <a:rPr lang="it-IT" sz="1350" b="1" dirty="0" err="1">
                <a:solidFill>
                  <a:srgbClr val="002060"/>
                </a:solidFill>
                <a:latin typeface="Times New Roman"/>
                <a:cs typeface="Times New Roman"/>
              </a:rPr>
              <a:t>Increased</a:t>
            </a:r>
            <a:r>
              <a:rPr lang="it-IT" sz="1350" b="1" dirty="0">
                <a:solidFill>
                  <a:srgbClr val="002060"/>
                </a:solidFill>
                <a:latin typeface="Times New Roman"/>
                <a:cs typeface="Times New Roman"/>
              </a:rPr>
              <a:t> </a:t>
            </a:r>
            <a:r>
              <a:rPr lang="it-IT" sz="1350" b="1" dirty="0" err="1">
                <a:solidFill>
                  <a:srgbClr val="002060"/>
                </a:solidFill>
                <a:latin typeface="Times New Roman"/>
                <a:cs typeface="Times New Roman"/>
              </a:rPr>
              <a:t>Cardiac</a:t>
            </a:r>
            <a:r>
              <a:rPr lang="it-IT" sz="1350" b="1" dirty="0">
                <a:solidFill>
                  <a:srgbClr val="002060"/>
                </a:solidFill>
                <a:latin typeface="Times New Roman"/>
                <a:cs typeface="Times New Roman"/>
              </a:rPr>
              <a:t> Death </a:t>
            </a:r>
            <a:r>
              <a:rPr lang="it-IT" sz="1350" b="1" dirty="0" err="1">
                <a:solidFill>
                  <a:srgbClr val="002060"/>
                </a:solidFill>
                <a:latin typeface="Times New Roman"/>
                <a:cs typeface="Times New Roman"/>
              </a:rPr>
              <a:t>frequency</a:t>
            </a:r>
            <a:r>
              <a:rPr lang="it-IT" sz="1350" b="1" dirty="0">
                <a:solidFill>
                  <a:srgbClr val="002060"/>
                </a:solidFill>
                <a:latin typeface="Times New Roman"/>
                <a:cs typeface="Times New Roman"/>
              </a:rPr>
              <a:t> </a:t>
            </a:r>
            <a:r>
              <a:rPr lang="it-IT" sz="1350" b="1" dirty="0" err="1">
                <a:solidFill>
                  <a:srgbClr val="002060"/>
                </a:solidFill>
                <a:latin typeface="Times New Roman"/>
                <a:cs typeface="Times New Roman"/>
              </a:rPr>
              <a:t>as</a:t>
            </a:r>
            <a:r>
              <a:rPr lang="it-IT" sz="1350" b="1" dirty="0">
                <a:solidFill>
                  <a:srgbClr val="002060"/>
                </a:solidFill>
                <a:latin typeface="Times New Roman"/>
                <a:cs typeface="Times New Roman"/>
              </a:rPr>
              <a:t> a </a:t>
            </a:r>
            <a:r>
              <a:rPr lang="it-IT" sz="1350" b="1" dirty="0" err="1">
                <a:solidFill>
                  <a:srgbClr val="002060"/>
                </a:solidFill>
                <a:latin typeface="Times New Roman"/>
                <a:cs typeface="Times New Roman"/>
              </a:rPr>
              <a:t>function</a:t>
            </a:r>
            <a:r>
              <a:rPr lang="it-IT" sz="1350" b="1" dirty="0">
                <a:solidFill>
                  <a:srgbClr val="002060"/>
                </a:solidFill>
                <a:latin typeface="Times New Roman"/>
                <a:cs typeface="Times New Roman"/>
              </a:rPr>
              <a:t> of </a:t>
            </a:r>
            <a:r>
              <a:rPr lang="it-IT" sz="1350" b="1" dirty="0" err="1">
                <a:solidFill>
                  <a:srgbClr val="002060"/>
                </a:solidFill>
                <a:latin typeface="Times New Roman"/>
                <a:cs typeface="Times New Roman"/>
              </a:rPr>
              <a:t>inducible</a:t>
            </a:r>
            <a:r>
              <a:rPr lang="it-IT" sz="1350" b="1" dirty="0">
                <a:solidFill>
                  <a:srgbClr val="002060"/>
                </a:solidFill>
                <a:latin typeface="Times New Roman"/>
                <a:cs typeface="Times New Roman"/>
              </a:rPr>
              <a:t> ischemia </a:t>
            </a:r>
          </a:p>
        </p:txBody>
      </p:sp>
      <p:graphicFrame>
        <p:nvGraphicFramePr>
          <p:cNvPr id="4" name="Segnaposto contenuto 3"/>
          <p:cNvGraphicFramePr>
            <a:graphicFrameLocks noGrp="1"/>
          </p:cNvGraphicFramePr>
          <p:nvPr>
            <p:ph idx="1"/>
            <p:extLst/>
          </p:nvPr>
        </p:nvGraphicFramePr>
        <p:xfrm>
          <a:off x="1655676" y="2418201"/>
          <a:ext cx="5845262" cy="3104110"/>
        </p:xfrm>
        <a:graphic>
          <a:graphicData uri="http://schemas.openxmlformats.org/drawingml/2006/chart">
            <c:chart xmlns:c="http://schemas.openxmlformats.org/drawingml/2006/chart" xmlns:r="http://schemas.openxmlformats.org/officeDocument/2006/relationships" r:id="rId3"/>
          </a:graphicData>
        </a:graphic>
      </p:graphicFrame>
      <p:sp>
        <p:nvSpPr>
          <p:cNvPr id="6" name="CasellaDiTesto 5"/>
          <p:cNvSpPr txBox="1"/>
          <p:nvPr/>
        </p:nvSpPr>
        <p:spPr>
          <a:xfrm rot="16200000">
            <a:off x="693821" y="3836143"/>
            <a:ext cx="1444626" cy="300082"/>
          </a:xfrm>
          <a:prstGeom prst="rect">
            <a:avLst/>
          </a:prstGeom>
          <a:noFill/>
        </p:spPr>
        <p:txBody>
          <a:bodyPr wrap="none" rtlCol="0">
            <a:spAutoFit/>
          </a:bodyPr>
          <a:lstStyle/>
          <a:p>
            <a:r>
              <a:rPr lang="it-IT" sz="1350" dirty="0" err="1">
                <a:solidFill>
                  <a:srgbClr val="002060"/>
                </a:solidFill>
                <a:latin typeface="Times New Roman"/>
                <a:ea typeface="MS PGothic" pitchFamily="34" charset="-128"/>
                <a:cs typeface="Times New Roman"/>
              </a:rPr>
              <a:t>Cardiac</a:t>
            </a:r>
            <a:r>
              <a:rPr lang="it-IT" sz="1350" dirty="0">
                <a:solidFill>
                  <a:srgbClr val="002060"/>
                </a:solidFill>
                <a:latin typeface="Times New Roman"/>
                <a:ea typeface="MS PGothic" pitchFamily="34" charset="-128"/>
                <a:cs typeface="Times New Roman"/>
              </a:rPr>
              <a:t> </a:t>
            </a:r>
            <a:r>
              <a:rPr lang="it-IT" sz="1350" dirty="0" err="1">
                <a:solidFill>
                  <a:srgbClr val="002060"/>
                </a:solidFill>
                <a:latin typeface="Times New Roman"/>
                <a:ea typeface="MS PGothic" pitchFamily="34" charset="-128"/>
                <a:cs typeface="Times New Roman"/>
              </a:rPr>
              <a:t>death</a:t>
            </a:r>
            <a:r>
              <a:rPr lang="it-IT" sz="1350" dirty="0">
                <a:solidFill>
                  <a:srgbClr val="002060"/>
                </a:solidFill>
                <a:latin typeface="Times New Roman"/>
                <a:ea typeface="MS PGothic" pitchFamily="34" charset="-128"/>
                <a:cs typeface="Times New Roman"/>
              </a:rPr>
              <a:t> rate</a:t>
            </a:r>
          </a:p>
        </p:txBody>
      </p:sp>
      <p:sp>
        <p:nvSpPr>
          <p:cNvPr id="7" name="CasellaDiTesto 6"/>
          <p:cNvSpPr txBox="1"/>
          <p:nvPr/>
        </p:nvSpPr>
        <p:spPr>
          <a:xfrm>
            <a:off x="3500704" y="5591449"/>
            <a:ext cx="2328843" cy="300082"/>
          </a:xfrm>
          <a:prstGeom prst="rect">
            <a:avLst/>
          </a:prstGeom>
          <a:noFill/>
        </p:spPr>
        <p:txBody>
          <a:bodyPr wrap="none" rtlCol="0">
            <a:spAutoFit/>
          </a:bodyPr>
          <a:lstStyle/>
          <a:p>
            <a:r>
              <a:rPr lang="it-IT" sz="1350" dirty="0">
                <a:solidFill>
                  <a:srgbClr val="002060"/>
                </a:solidFill>
                <a:latin typeface="Times New Roman"/>
                <a:ea typeface="MS PGothic" pitchFamily="34" charset="-128"/>
                <a:cs typeface="Times New Roman"/>
              </a:rPr>
              <a:t>% Total </a:t>
            </a:r>
            <a:r>
              <a:rPr lang="it-IT" sz="1350" dirty="0" err="1">
                <a:solidFill>
                  <a:srgbClr val="002060"/>
                </a:solidFill>
                <a:latin typeface="Times New Roman"/>
                <a:ea typeface="MS PGothic" pitchFamily="34" charset="-128"/>
                <a:cs typeface="Times New Roman"/>
              </a:rPr>
              <a:t>Myocardium</a:t>
            </a:r>
            <a:r>
              <a:rPr lang="it-IT" sz="1350" dirty="0">
                <a:solidFill>
                  <a:srgbClr val="002060"/>
                </a:solidFill>
                <a:latin typeface="Times New Roman"/>
                <a:ea typeface="MS PGothic" pitchFamily="34" charset="-128"/>
                <a:cs typeface="Times New Roman"/>
              </a:rPr>
              <a:t> </a:t>
            </a:r>
            <a:r>
              <a:rPr lang="it-IT" sz="1350" dirty="0" err="1">
                <a:solidFill>
                  <a:srgbClr val="002060"/>
                </a:solidFill>
                <a:latin typeface="Times New Roman"/>
                <a:ea typeface="MS PGothic" pitchFamily="34" charset="-128"/>
                <a:cs typeface="Times New Roman"/>
              </a:rPr>
              <a:t>Ischemic</a:t>
            </a:r>
            <a:endParaRPr lang="it-IT" sz="1350" dirty="0">
              <a:solidFill>
                <a:srgbClr val="002060"/>
              </a:solidFill>
              <a:latin typeface="Times New Roman"/>
              <a:ea typeface="MS PGothic" pitchFamily="34" charset="-128"/>
              <a:cs typeface="Times New Roman"/>
            </a:endParaRPr>
          </a:p>
        </p:txBody>
      </p:sp>
      <p:cxnSp>
        <p:nvCxnSpPr>
          <p:cNvPr id="8" name="Connettore 1 7"/>
          <p:cNvCxnSpPr/>
          <p:nvPr/>
        </p:nvCxnSpPr>
        <p:spPr>
          <a:xfrm flipV="1">
            <a:off x="926277" y="1543049"/>
            <a:ext cx="7479000" cy="0"/>
          </a:xfrm>
          <a:prstGeom prst="line">
            <a:avLst/>
          </a:prstGeom>
          <a:ln w="28575" cmpd="sng">
            <a:solidFill>
              <a:srgbClr val="002060"/>
            </a:solidFill>
          </a:ln>
        </p:spPr>
        <p:style>
          <a:lnRef idx="2">
            <a:schemeClr val="accent1"/>
          </a:lnRef>
          <a:fillRef idx="0">
            <a:schemeClr val="accent1"/>
          </a:fillRef>
          <a:effectRef idx="1">
            <a:schemeClr val="accent1"/>
          </a:effectRef>
          <a:fontRef idx="minor">
            <a:schemeClr val="tx1"/>
          </a:fontRef>
        </p:style>
      </p:cxnSp>
      <p:sp>
        <p:nvSpPr>
          <p:cNvPr id="9" name="CasellaDiTesto 8"/>
          <p:cNvSpPr txBox="1"/>
          <p:nvPr/>
        </p:nvSpPr>
        <p:spPr>
          <a:xfrm>
            <a:off x="7147402" y="5685007"/>
            <a:ext cx="1614545" cy="230832"/>
          </a:xfrm>
          <a:prstGeom prst="rect">
            <a:avLst/>
          </a:prstGeom>
          <a:noFill/>
        </p:spPr>
        <p:txBody>
          <a:bodyPr wrap="none" rtlCol="0">
            <a:spAutoFit/>
          </a:bodyPr>
          <a:lstStyle/>
          <a:p>
            <a:r>
              <a:rPr lang="it-IT" sz="900" dirty="0" err="1">
                <a:solidFill>
                  <a:srgbClr val="002060"/>
                </a:solidFill>
                <a:latin typeface="Times New Roman"/>
                <a:ea typeface="MS PGothic" pitchFamily="34" charset="-128"/>
                <a:cs typeface="Times New Roman"/>
              </a:rPr>
              <a:t>Circulation</a:t>
            </a:r>
            <a:r>
              <a:rPr lang="it-IT" sz="900" dirty="0">
                <a:solidFill>
                  <a:srgbClr val="002060"/>
                </a:solidFill>
                <a:latin typeface="Times New Roman"/>
                <a:ea typeface="MS PGothic" pitchFamily="34" charset="-128"/>
                <a:cs typeface="Times New Roman"/>
              </a:rPr>
              <a:t> 2003; 107: 2900-6 </a:t>
            </a:r>
          </a:p>
        </p:txBody>
      </p:sp>
      <p:sp>
        <p:nvSpPr>
          <p:cNvPr id="10" name="Titolo 1"/>
          <p:cNvSpPr txBox="1">
            <a:spLocks/>
          </p:cNvSpPr>
          <p:nvPr/>
        </p:nvSpPr>
        <p:spPr>
          <a:xfrm>
            <a:off x="824594" y="837178"/>
            <a:ext cx="7886700"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1800" b="1">
                <a:solidFill>
                  <a:srgbClr val="002060"/>
                </a:solidFill>
                <a:latin typeface="Arial" charset="0"/>
                <a:ea typeface="Arial" charset="0"/>
                <a:cs typeface="Arial" charset="0"/>
              </a:rPr>
              <a:t>Perché abbiamo bisogno della terapia medica antischemica?</a:t>
            </a:r>
            <a:endParaRPr lang="it-IT" sz="1800" b="1" dirty="0">
              <a:solidFill>
                <a:srgbClr val="002060"/>
              </a:solidFill>
              <a:latin typeface="Arial" charset="0"/>
              <a:ea typeface="Arial" charset="0"/>
              <a:cs typeface="Arial" charset="0"/>
            </a:endParaRPr>
          </a:p>
        </p:txBody>
      </p:sp>
      <p:sp>
        <p:nvSpPr>
          <p:cNvPr id="5" name="CasellaDiTesto 4"/>
          <p:cNvSpPr txBox="1"/>
          <p:nvPr/>
        </p:nvSpPr>
        <p:spPr>
          <a:xfrm>
            <a:off x="867458" y="1819485"/>
            <a:ext cx="1151597" cy="300082"/>
          </a:xfrm>
          <a:prstGeom prst="rect">
            <a:avLst/>
          </a:prstGeom>
          <a:noFill/>
        </p:spPr>
        <p:txBody>
          <a:bodyPr wrap="none" rtlCol="0">
            <a:spAutoFit/>
          </a:bodyPr>
          <a:lstStyle/>
          <a:p>
            <a:pPr marL="214313" indent="-214313">
              <a:buFont typeface="Arial" charset="0"/>
              <a:buChar char="•"/>
            </a:pPr>
            <a:r>
              <a:rPr lang="it-IT" sz="1350" b="1">
                <a:solidFill>
                  <a:srgbClr val="002060"/>
                </a:solidFill>
                <a:latin typeface="Arial" charset="0"/>
                <a:ea typeface="Arial" charset="0"/>
                <a:cs typeface="Arial" charset="0"/>
              </a:rPr>
              <a:t>Prognosi</a:t>
            </a:r>
          </a:p>
        </p:txBody>
      </p:sp>
      <p:sp>
        <p:nvSpPr>
          <p:cNvPr id="11" name="Ovale 10"/>
          <p:cNvSpPr/>
          <p:nvPr/>
        </p:nvSpPr>
        <p:spPr>
          <a:xfrm>
            <a:off x="725609" y="1712967"/>
            <a:ext cx="1458000" cy="459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spTree>
    <p:extLst>
      <p:ext uri="{BB962C8B-B14F-4D97-AF65-F5344CB8AC3E}">
        <p14:creationId xmlns:p14="http://schemas.microsoft.com/office/powerpoint/2010/main" val="15330960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60947" y="902496"/>
            <a:ext cx="8662737" cy="994172"/>
          </a:xfrm>
        </p:spPr>
        <p:txBody>
          <a:bodyPr>
            <a:normAutofit/>
          </a:bodyPr>
          <a:lstStyle/>
          <a:p>
            <a:pPr algn="ctr"/>
            <a:r>
              <a:rPr lang="it-IT" sz="2400" b="1" dirty="0" err="1">
                <a:solidFill>
                  <a:srgbClr val="002060"/>
                </a:solidFill>
                <a:latin typeface="Arial" charset="0"/>
                <a:ea typeface="Arial" charset="0"/>
                <a:cs typeface="Arial" charset="0"/>
              </a:rPr>
              <a:t>Ranolazine</a:t>
            </a:r>
            <a:r>
              <a:rPr lang="it-IT" sz="2400" b="1" dirty="0">
                <a:solidFill>
                  <a:srgbClr val="002060"/>
                </a:solidFill>
                <a:latin typeface="Arial" charset="0"/>
                <a:ea typeface="Arial" charset="0"/>
                <a:cs typeface="Arial" charset="0"/>
              </a:rPr>
              <a:t>: RCT in </a:t>
            </a:r>
            <a:r>
              <a:rPr lang="it-IT" sz="2400" b="1" dirty="0" err="1">
                <a:solidFill>
                  <a:srgbClr val="002060"/>
                </a:solidFill>
                <a:latin typeface="Arial" charset="0"/>
                <a:ea typeface="Arial" charset="0"/>
                <a:cs typeface="Arial" charset="0"/>
              </a:rPr>
              <a:t>myocardial</a:t>
            </a:r>
            <a:r>
              <a:rPr lang="it-IT" sz="2400" b="1" dirty="0">
                <a:solidFill>
                  <a:srgbClr val="002060"/>
                </a:solidFill>
                <a:latin typeface="Arial" charset="0"/>
                <a:ea typeface="Arial" charset="0"/>
                <a:cs typeface="Arial" charset="0"/>
              </a:rPr>
              <a:t> ischemia/angina pectoris</a:t>
            </a:r>
          </a:p>
        </p:txBody>
      </p:sp>
      <p:sp>
        <p:nvSpPr>
          <p:cNvPr id="4" name="AutoShape 2"/>
          <p:cNvSpPr>
            <a:spLocks noChangeArrowheads="1"/>
          </p:cNvSpPr>
          <p:nvPr/>
        </p:nvSpPr>
        <p:spPr bwMode="auto">
          <a:xfrm>
            <a:off x="2627711" y="2065738"/>
            <a:ext cx="1296590" cy="3618941"/>
          </a:xfrm>
          <a:prstGeom prst="roundRect">
            <a:avLst>
              <a:gd name="adj" fmla="val 16667"/>
            </a:avLst>
          </a:prstGeom>
          <a:solidFill>
            <a:srgbClr val="FF0000"/>
          </a:solidFill>
          <a:ln w="38160">
            <a:solidFill>
              <a:srgbClr val="000099"/>
            </a:solidFill>
            <a:miter lim="800000"/>
            <a:headEnd/>
            <a:tailEnd/>
          </a:ln>
          <a:effectLst/>
        </p:spPr>
        <p:txBody>
          <a:bodyPr wrap="none" lIns="67500" tIns="35100" rIns="67500" bIns="35100"/>
          <a:lstStyle/>
          <a:p>
            <a:pPr algn="ctr" defTabSz="336947">
              <a:lnSpc>
                <a:spcPct val="80000"/>
              </a:lnSpc>
              <a:spcBef>
                <a:spcPts val="525"/>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2100" dirty="0">
                <a:solidFill>
                  <a:srgbClr val="FFFFFF"/>
                </a:solidFill>
                <a:effectLst>
                  <a:outerShdw blurRad="38100" dist="38100" dir="2700000" algn="tl">
                    <a:srgbClr val="000000"/>
                  </a:outerShdw>
                </a:effectLst>
                <a:ea typeface="MS PGothic" charset="0"/>
                <a:cs typeface="MS PGothic" charset="0"/>
              </a:rPr>
              <a:t>CARISA</a:t>
            </a:r>
          </a:p>
          <a:p>
            <a:pPr algn="ctr" defTabSz="336947">
              <a:lnSpc>
                <a:spcPct val="80000"/>
              </a:lnSpc>
              <a:spcBef>
                <a:spcPts val="525"/>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2100" dirty="0">
                <a:solidFill>
                  <a:srgbClr val="FFFFFF"/>
                </a:solidFill>
                <a:effectLst>
                  <a:outerShdw blurRad="38100" dist="38100" dir="2700000" algn="tl">
                    <a:srgbClr val="000000"/>
                  </a:outerShdw>
                </a:effectLst>
                <a:ea typeface="MS PGothic" charset="0"/>
                <a:cs typeface="MS PGothic" charset="0"/>
              </a:rPr>
              <a:t>N=823</a:t>
            </a:r>
          </a:p>
          <a:p>
            <a:pPr algn="ctr" defTabSz="336947">
              <a:lnSpc>
                <a:spcPct val="80000"/>
              </a:lnSpc>
              <a:spcBef>
                <a:spcPts val="525"/>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2100" dirty="0">
                <a:solidFill>
                  <a:srgbClr val="FFFFFF"/>
                </a:solidFill>
                <a:effectLst>
                  <a:outerShdw blurRad="38100" dist="38100" dir="2700000" algn="tl">
                    <a:srgbClr val="000000"/>
                  </a:outerShdw>
                </a:effectLst>
                <a:ea typeface="MS PGothic" charset="0"/>
                <a:cs typeface="MS PGothic" charset="0"/>
              </a:rPr>
              <a:t>Stable</a:t>
            </a:r>
          </a:p>
          <a:p>
            <a:pPr algn="ctr" defTabSz="336947">
              <a:lnSpc>
                <a:spcPct val="80000"/>
              </a:lnSpc>
              <a:spcBef>
                <a:spcPts val="525"/>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2100" dirty="0">
                <a:solidFill>
                  <a:srgbClr val="FFFFFF"/>
                </a:solidFill>
                <a:effectLst>
                  <a:outerShdw blurRad="38100" dist="38100" dir="2700000" algn="tl">
                    <a:srgbClr val="000000"/>
                  </a:outerShdw>
                </a:effectLst>
                <a:ea typeface="MS PGothic" charset="0"/>
                <a:cs typeface="MS PGothic" charset="0"/>
              </a:rPr>
              <a:t>Angina </a:t>
            </a: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err="1">
                <a:solidFill>
                  <a:srgbClr val="FFFFFF"/>
                </a:solidFill>
                <a:ea typeface="MS PGothic" charset="0"/>
                <a:cs typeface="MS PGothic" charset="0"/>
              </a:rPr>
              <a:t>Ranolazina</a:t>
            </a:r>
            <a:endParaRPr lang="en-US" sz="1050" dirty="0">
              <a:solidFill>
                <a:srgbClr val="FFFFFF"/>
              </a:solidFill>
              <a:ea typeface="MS PGothic" charset="0"/>
              <a:cs typeface="MS PGothic" charset="0"/>
            </a:endParaRP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a:solidFill>
                  <a:srgbClr val="FFFFFF"/>
                </a:solidFill>
                <a:ea typeface="MS PGothic" charset="0"/>
                <a:cs typeface="MS PGothic" charset="0"/>
              </a:rPr>
              <a:t> </a:t>
            </a:r>
            <a:r>
              <a:rPr lang="en-US" sz="1050" dirty="0" err="1">
                <a:solidFill>
                  <a:srgbClr val="FFFFFF"/>
                </a:solidFill>
                <a:ea typeface="MS PGothic" charset="0"/>
                <a:cs typeface="MS PGothic" charset="0"/>
              </a:rPr>
              <a:t>vs</a:t>
            </a:r>
            <a:r>
              <a:rPr lang="en-US" sz="1050" dirty="0">
                <a:solidFill>
                  <a:srgbClr val="FFFFFF"/>
                </a:solidFill>
                <a:ea typeface="MS PGothic" charset="0"/>
                <a:cs typeface="MS PGothic" charset="0"/>
              </a:rPr>
              <a:t> placebo </a:t>
            </a: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a:solidFill>
                  <a:srgbClr val="FFFFFF"/>
                </a:solidFill>
                <a:ea typeface="MS PGothic" charset="0"/>
                <a:cs typeface="MS PGothic" charset="0"/>
              </a:rPr>
              <a:t>plus</a:t>
            </a: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a:solidFill>
                  <a:srgbClr val="FFFFFF"/>
                </a:solidFill>
                <a:ea typeface="MS PGothic" charset="0"/>
                <a:cs typeface="MS PGothic" charset="0"/>
              </a:rPr>
              <a:t>Standard therapy</a:t>
            </a: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a:solidFill>
                  <a:srgbClr val="FFFFFF"/>
                </a:solidFill>
                <a:ea typeface="MS PGothic" charset="0"/>
                <a:cs typeface="MS PGothic" charset="0"/>
              </a:rPr>
              <a:t>2 x 750 mg</a:t>
            </a: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a:solidFill>
                  <a:srgbClr val="FFFFFF"/>
                </a:solidFill>
                <a:ea typeface="MS PGothic" charset="0"/>
                <a:cs typeface="MS PGothic" charset="0"/>
              </a:rPr>
              <a:t>2 x 1000 mg</a:t>
            </a:r>
          </a:p>
        </p:txBody>
      </p:sp>
      <p:sp>
        <p:nvSpPr>
          <p:cNvPr id="5" name="AutoShape 3"/>
          <p:cNvSpPr>
            <a:spLocks noChangeArrowheads="1"/>
          </p:cNvSpPr>
          <p:nvPr/>
        </p:nvSpPr>
        <p:spPr bwMode="auto">
          <a:xfrm>
            <a:off x="3924301" y="2065737"/>
            <a:ext cx="1288256" cy="3618941"/>
          </a:xfrm>
          <a:prstGeom prst="roundRect">
            <a:avLst>
              <a:gd name="adj" fmla="val 16667"/>
            </a:avLst>
          </a:prstGeom>
          <a:solidFill>
            <a:srgbClr val="6666CC"/>
          </a:solidFill>
          <a:ln w="38160">
            <a:solidFill>
              <a:srgbClr val="000099"/>
            </a:solidFill>
            <a:miter lim="800000"/>
            <a:headEnd/>
            <a:tailEnd/>
          </a:ln>
          <a:effectLst/>
        </p:spPr>
        <p:txBody>
          <a:bodyPr wrap="none" lIns="67500" tIns="35100" rIns="67500" bIns="35100"/>
          <a:lstStyle/>
          <a:p>
            <a:pPr algn="ctr" defTabSz="336947">
              <a:lnSpc>
                <a:spcPct val="80000"/>
              </a:lnSpc>
              <a:spcBef>
                <a:spcPts val="525"/>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2100" dirty="0">
                <a:solidFill>
                  <a:srgbClr val="FFFFFF"/>
                </a:solidFill>
                <a:effectLst>
                  <a:outerShdw blurRad="38100" dist="38100" dir="2700000" algn="tl">
                    <a:srgbClr val="000000"/>
                  </a:outerShdw>
                </a:effectLst>
                <a:ea typeface="MS PGothic" charset="0"/>
                <a:cs typeface="MS PGothic" charset="0"/>
              </a:rPr>
              <a:t>ERICA</a:t>
            </a:r>
          </a:p>
          <a:p>
            <a:pPr algn="ctr" defTabSz="336947">
              <a:lnSpc>
                <a:spcPct val="80000"/>
              </a:lnSpc>
              <a:spcBef>
                <a:spcPts val="525"/>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2100" dirty="0">
                <a:solidFill>
                  <a:srgbClr val="FFFFFF"/>
                </a:solidFill>
                <a:effectLst>
                  <a:outerShdw blurRad="38100" dist="38100" dir="2700000" algn="tl">
                    <a:srgbClr val="000000"/>
                  </a:outerShdw>
                </a:effectLst>
                <a:ea typeface="MS PGothic" charset="0"/>
                <a:cs typeface="MS PGothic" charset="0"/>
              </a:rPr>
              <a:t>N=565</a:t>
            </a:r>
          </a:p>
          <a:p>
            <a:pPr algn="ctr" defTabSz="336947">
              <a:lnSpc>
                <a:spcPct val="80000"/>
              </a:lnSpc>
              <a:spcBef>
                <a:spcPts val="525"/>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2100" dirty="0">
                <a:solidFill>
                  <a:srgbClr val="FFFFFF"/>
                </a:solidFill>
                <a:effectLst>
                  <a:outerShdw blurRad="38100" dist="38100" dir="2700000" algn="tl">
                    <a:srgbClr val="000000"/>
                  </a:outerShdw>
                </a:effectLst>
                <a:ea typeface="MS PGothic" charset="0"/>
                <a:cs typeface="MS PGothic" charset="0"/>
              </a:rPr>
              <a:t>Stable</a:t>
            </a:r>
          </a:p>
          <a:p>
            <a:pPr algn="ctr" defTabSz="336947">
              <a:lnSpc>
                <a:spcPct val="80000"/>
              </a:lnSpc>
              <a:spcBef>
                <a:spcPts val="525"/>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2100" dirty="0">
                <a:solidFill>
                  <a:srgbClr val="FFFFFF"/>
                </a:solidFill>
                <a:effectLst>
                  <a:outerShdw blurRad="38100" dist="38100" dir="2700000" algn="tl">
                    <a:srgbClr val="000000"/>
                  </a:outerShdw>
                </a:effectLst>
                <a:ea typeface="MS PGothic" charset="0"/>
                <a:cs typeface="MS PGothic" charset="0"/>
              </a:rPr>
              <a:t>Angina </a:t>
            </a: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endParaRPr lang="en-US" sz="1050" dirty="0">
              <a:solidFill>
                <a:srgbClr val="FFFFFF"/>
              </a:solidFill>
              <a:ea typeface="MS PGothic" charset="0"/>
              <a:cs typeface="MS PGothic" charset="0"/>
            </a:endParaRP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err="1">
                <a:solidFill>
                  <a:srgbClr val="FFFFFF"/>
                </a:solidFill>
                <a:ea typeface="MS PGothic" charset="0"/>
                <a:cs typeface="MS PGothic" charset="0"/>
              </a:rPr>
              <a:t>Ranolazina</a:t>
            </a:r>
            <a:r>
              <a:rPr lang="en-US" sz="1050" dirty="0">
                <a:solidFill>
                  <a:srgbClr val="FFFFFF"/>
                </a:solidFill>
                <a:ea typeface="MS PGothic" charset="0"/>
                <a:cs typeface="MS PGothic" charset="0"/>
              </a:rPr>
              <a:t> </a:t>
            </a: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err="1">
                <a:solidFill>
                  <a:srgbClr val="FFFFFF"/>
                </a:solidFill>
                <a:ea typeface="MS PGothic" charset="0"/>
                <a:cs typeface="MS PGothic" charset="0"/>
              </a:rPr>
              <a:t>vs</a:t>
            </a:r>
            <a:r>
              <a:rPr lang="en-US" sz="1050" dirty="0">
                <a:solidFill>
                  <a:srgbClr val="FFFFFF"/>
                </a:solidFill>
                <a:ea typeface="MS PGothic" charset="0"/>
                <a:cs typeface="MS PGothic" charset="0"/>
              </a:rPr>
              <a:t> placebo </a:t>
            </a: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a:solidFill>
                  <a:srgbClr val="FFFFFF"/>
                </a:solidFill>
                <a:ea typeface="MS PGothic" charset="0"/>
                <a:cs typeface="MS PGothic" charset="0"/>
              </a:rPr>
              <a:t>plus </a:t>
            </a: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err="1">
                <a:solidFill>
                  <a:srgbClr val="FFFFFF"/>
                </a:solidFill>
                <a:ea typeface="MS PGothic" charset="0"/>
                <a:cs typeface="MS PGothic" charset="0"/>
              </a:rPr>
              <a:t>amlodipina</a:t>
            </a:r>
            <a:r>
              <a:rPr lang="en-US" sz="1050" dirty="0">
                <a:solidFill>
                  <a:srgbClr val="FFFFFF"/>
                </a:solidFill>
                <a:ea typeface="MS PGothic" charset="0"/>
                <a:cs typeface="MS PGothic" charset="0"/>
              </a:rPr>
              <a:t> 10 mg</a:t>
            </a: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a:solidFill>
                  <a:srgbClr val="FFFFFF"/>
                </a:solidFill>
                <a:ea typeface="MS PGothic" charset="0"/>
                <a:cs typeface="MS PGothic" charset="0"/>
              </a:rPr>
              <a:t>2 x 1000 mg</a:t>
            </a: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endParaRPr lang="en-US" sz="1050" dirty="0">
              <a:solidFill>
                <a:srgbClr val="FFFFFF"/>
              </a:solidFill>
              <a:ea typeface="MS PGothic" charset="0"/>
              <a:cs typeface="MS PGothic" charset="0"/>
            </a:endParaRPr>
          </a:p>
        </p:txBody>
      </p:sp>
      <p:sp>
        <p:nvSpPr>
          <p:cNvPr id="6" name="AutoShape 4"/>
          <p:cNvSpPr>
            <a:spLocks noChangeArrowheads="1"/>
          </p:cNvSpPr>
          <p:nvPr/>
        </p:nvSpPr>
        <p:spPr bwMode="auto">
          <a:xfrm>
            <a:off x="1358505" y="2065737"/>
            <a:ext cx="1269206" cy="3618941"/>
          </a:xfrm>
          <a:prstGeom prst="roundRect">
            <a:avLst>
              <a:gd name="adj" fmla="val 16667"/>
            </a:avLst>
          </a:prstGeom>
          <a:solidFill>
            <a:srgbClr val="FF9900"/>
          </a:solidFill>
          <a:ln w="38160">
            <a:solidFill>
              <a:srgbClr val="000099"/>
            </a:solidFill>
            <a:miter lim="800000"/>
            <a:headEnd/>
            <a:tailEnd/>
          </a:ln>
          <a:effectLst/>
        </p:spPr>
        <p:txBody>
          <a:bodyPr wrap="none" lIns="67500" tIns="35100" rIns="67500" bIns="35100"/>
          <a:lstStyle/>
          <a:p>
            <a:pPr algn="ctr" defTabSz="336947">
              <a:lnSpc>
                <a:spcPct val="80000"/>
              </a:lnSpc>
              <a:spcBef>
                <a:spcPts val="525"/>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2100" dirty="0">
                <a:solidFill>
                  <a:srgbClr val="FFFFFF"/>
                </a:solidFill>
                <a:effectLst>
                  <a:outerShdw blurRad="38100" dist="38100" dir="2700000" algn="tl">
                    <a:srgbClr val="000000"/>
                  </a:outerShdw>
                </a:effectLst>
                <a:ea typeface="MS PGothic" charset="0"/>
                <a:cs typeface="MS PGothic" charset="0"/>
              </a:rPr>
              <a:t>MARISA</a:t>
            </a:r>
          </a:p>
          <a:p>
            <a:pPr algn="ctr" defTabSz="336947">
              <a:lnSpc>
                <a:spcPct val="80000"/>
              </a:lnSpc>
              <a:spcBef>
                <a:spcPts val="525"/>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2100" dirty="0">
                <a:solidFill>
                  <a:srgbClr val="FFFFFF"/>
                </a:solidFill>
                <a:effectLst>
                  <a:outerShdw blurRad="38100" dist="38100" dir="2700000" algn="tl">
                    <a:srgbClr val="000000"/>
                  </a:outerShdw>
                </a:effectLst>
                <a:ea typeface="MS PGothic" charset="0"/>
                <a:cs typeface="MS PGothic" charset="0"/>
              </a:rPr>
              <a:t>N=191</a:t>
            </a:r>
          </a:p>
          <a:p>
            <a:pPr algn="ctr" defTabSz="336947">
              <a:lnSpc>
                <a:spcPct val="80000"/>
              </a:lnSpc>
              <a:spcBef>
                <a:spcPts val="525"/>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2100" dirty="0">
                <a:solidFill>
                  <a:srgbClr val="FFFFFF"/>
                </a:solidFill>
                <a:effectLst>
                  <a:outerShdw blurRad="38100" dist="38100" dir="2700000" algn="tl">
                    <a:srgbClr val="000000"/>
                  </a:outerShdw>
                </a:effectLst>
                <a:ea typeface="MS PGothic" charset="0"/>
                <a:cs typeface="MS PGothic" charset="0"/>
              </a:rPr>
              <a:t>Stable</a:t>
            </a:r>
          </a:p>
          <a:p>
            <a:pPr algn="ctr" defTabSz="336947">
              <a:lnSpc>
                <a:spcPct val="80000"/>
              </a:lnSpc>
              <a:spcBef>
                <a:spcPts val="525"/>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2100" dirty="0">
                <a:solidFill>
                  <a:srgbClr val="FFFFFF"/>
                </a:solidFill>
                <a:effectLst>
                  <a:outerShdw blurRad="38100" dist="38100" dir="2700000" algn="tl">
                    <a:srgbClr val="000000"/>
                  </a:outerShdw>
                </a:effectLst>
                <a:ea typeface="MS PGothic" charset="0"/>
                <a:cs typeface="MS PGothic" charset="0"/>
              </a:rPr>
              <a:t>Angina </a:t>
            </a: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endParaRPr lang="en-US" sz="1050" dirty="0">
              <a:solidFill>
                <a:srgbClr val="FFFFFF"/>
              </a:solidFill>
              <a:ea typeface="MS PGothic" charset="0"/>
              <a:cs typeface="MS PGothic" charset="0"/>
            </a:endParaRP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err="1">
                <a:solidFill>
                  <a:srgbClr val="FFFFFF"/>
                </a:solidFill>
                <a:ea typeface="MS PGothic" charset="0"/>
                <a:cs typeface="MS PGothic" charset="0"/>
              </a:rPr>
              <a:t>Ranolazina</a:t>
            </a:r>
            <a:endParaRPr lang="en-US" sz="1050" dirty="0">
              <a:solidFill>
                <a:srgbClr val="FFFFFF"/>
              </a:solidFill>
              <a:ea typeface="MS PGothic" charset="0"/>
              <a:cs typeface="MS PGothic" charset="0"/>
            </a:endParaRP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a:solidFill>
                  <a:srgbClr val="FFFFFF"/>
                </a:solidFill>
                <a:ea typeface="MS PGothic" charset="0"/>
                <a:cs typeface="MS PGothic" charset="0"/>
              </a:rPr>
              <a:t> </a:t>
            </a:r>
            <a:r>
              <a:rPr lang="en-US" sz="1050" dirty="0" err="1">
                <a:solidFill>
                  <a:srgbClr val="FFFFFF"/>
                </a:solidFill>
                <a:ea typeface="MS PGothic" charset="0"/>
                <a:cs typeface="MS PGothic" charset="0"/>
              </a:rPr>
              <a:t>monoterapy</a:t>
            </a:r>
            <a:endParaRPr lang="en-US" sz="1050" dirty="0">
              <a:solidFill>
                <a:srgbClr val="FFFFFF"/>
              </a:solidFill>
              <a:ea typeface="MS PGothic" charset="0"/>
              <a:cs typeface="MS PGothic" charset="0"/>
            </a:endParaRP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a:solidFill>
                  <a:srgbClr val="FFFFFF"/>
                </a:solidFill>
                <a:ea typeface="MS PGothic" charset="0"/>
                <a:cs typeface="MS PGothic" charset="0"/>
              </a:rPr>
              <a:t>2 x 500 mg</a:t>
            </a: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a:solidFill>
                  <a:srgbClr val="FFFFFF"/>
                </a:solidFill>
                <a:ea typeface="MS PGothic" charset="0"/>
                <a:cs typeface="MS PGothic" charset="0"/>
              </a:rPr>
              <a:t>2 x 1000 mg</a:t>
            </a: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a:solidFill>
                  <a:srgbClr val="FFFFFF"/>
                </a:solidFill>
                <a:ea typeface="MS PGothic" charset="0"/>
                <a:cs typeface="MS PGothic" charset="0"/>
              </a:rPr>
              <a:t>2 x 1500 mg</a:t>
            </a: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err="1">
                <a:solidFill>
                  <a:srgbClr val="FFFFFF"/>
                </a:solidFill>
                <a:ea typeface="MS PGothic" charset="0"/>
                <a:cs typeface="MS PGothic" charset="0"/>
              </a:rPr>
              <a:t>vs</a:t>
            </a:r>
            <a:r>
              <a:rPr lang="en-US" sz="1050" dirty="0">
                <a:solidFill>
                  <a:srgbClr val="FFFFFF"/>
                </a:solidFill>
                <a:ea typeface="MS PGothic" charset="0"/>
                <a:cs typeface="MS PGothic" charset="0"/>
              </a:rPr>
              <a:t> placebo</a:t>
            </a:r>
            <a:r>
              <a:rPr lang="en-US" sz="1050" dirty="0">
                <a:solidFill>
                  <a:srgbClr val="FFFFFF"/>
                </a:solidFill>
                <a:effectLst>
                  <a:outerShdw blurRad="38100" dist="38100" dir="2700000" algn="tl">
                    <a:srgbClr val="000000"/>
                  </a:outerShdw>
                </a:effectLst>
                <a:ea typeface="MS PGothic" charset="0"/>
                <a:cs typeface="MS PGothic" charset="0"/>
              </a:rPr>
              <a:t> </a:t>
            </a: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endParaRPr lang="en-US" sz="1050" dirty="0">
              <a:solidFill>
                <a:srgbClr val="FFFFFF"/>
              </a:solidFill>
              <a:effectLst>
                <a:outerShdw blurRad="38100" dist="38100" dir="2700000" algn="tl">
                  <a:srgbClr val="000000"/>
                </a:outerShdw>
              </a:effectLst>
              <a:ea typeface="MS PGothic" charset="0"/>
              <a:cs typeface="MS PGothic" charset="0"/>
            </a:endParaRPr>
          </a:p>
        </p:txBody>
      </p:sp>
      <p:sp>
        <p:nvSpPr>
          <p:cNvPr id="7" name="AutoShape 5"/>
          <p:cNvSpPr>
            <a:spLocks noChangeArrowheads="1"/>
          </p:cNvSpPr>
          <p:nvPr/>
        </p:nvSpPr>
        <p:spPr bwMode="auto">
          <a:xfrm>
            <a:off x="5219700" y="2065738"/>
            <a:ext cx="1243013" cy="3618941"/>
          </a:xfrm>
          <a:prstGeom prst="roundRect">
            <a:avLst>
              <a:gd name="adj" fmla="val 16667"/>
            </a:avLst>
          </a:prstGeom>
          <a:solidFill>
            <a:srgbClr val="009900"/>
          </a:solidFill>
          <a:ln w="38160">
            <a:solidFill>
              <a:srgbClr val="000099"/>
            </a:solidFill>
            <a:miter lim="800000"/>
            <a:headEnd/>
            <a:tailEnd/>
          </a:ln>
          <a:effectLst/>
        </p:spPr>
        <p:txBody>
          <a:bodyPr wrap="none" lIns="67500" tIns="35100" rIns="67500" bIns="35100"/>
          <a:lstStyle/>
          <a:p>
            <a:pPr algn="ctr" defTabSz="336947">
              <a:lnSpc>
                <a:spcPct val="80000"/>
              </a:lnSpc>
              <a:spcBef>
                <a:spcPts val="525"/>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2100" dirty="0">
                <a:solidFill>
                  <a:srgbClr val="FFFFFF"/>
                </a:solidFill>
                <a:effectLst>
                  <a:outerShdw blurRad="38100" dist="38100" dir="2700000" algn="tl">
                    <a:srgbClr val="000000"/>
                  </a:outerShdw>
                </a:effectLst>
                <a:ea typeface="MS PGothic" charset="0"/>
                <a:cs typeface="MS PGothic" charset="0"/>
              </a:rPr>
              <a:t>MERLIN-</a:t>
            </a:r>
          </a:p>
          <a:p>
            <a:pPr algn="ctr" defTabSz="336947">
              <a:lnSpc>
                <a:spcPct val="80000"/>
              </a:lnSpc>
              <a:spcBef>
                <a:spcPts val="525"/>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2100" dirty="0">
                <a:solidFill>
                  <a:srgbClr val="FFFFFF"/>
                </a:solidFill>
                <a:effectLst>
                  <a:outerShdw blurRad="38100" dist="38100" dir="2700000" algn="tl">
                    <a:srgbClr val="000000"/>
                  </a:outerShdw>
                </a:effectLst>
                <a:ea typeface="MS PGothic" charset="0"/>
                <a:cs typeface="MS PGothic" charset="0"/>
              </a:rPr>
              <a:t>TIMI 36</a:t>
            </a:r>
          </a:p>
          <a:p>
            <a:pPr algn="ctr" defTabSz="336947">
              <a:lnSpc>
                <a:spcPct val="80000"/>
              </a:lnSpc>
              <a:spcBef>
                <a:spcPts val="525"/>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2100" dirty="0">
                <a:solidFill>
                  <a:srgbClr val="FFFFFF"/>
                </a:solidFill>
                <a:effectLst>
                  <a:outerShdw blurRad="38100" dist="38100" dir="2700000" algn="tl">
                    <a:srgbClr val="000000"/>
                  </a:outerShdw>
                </a:effectLst>
                <a:ea typeface="MS PGothic" charset="0"/>
                <a:cs typeface="MS PGothic" charset="0"/>
              </a:rPr>
              <a:t>N=6560</a:t>
            </a:r>
            <a:br>
              <a:rPr lang="en-US" sz="2100" dirty="0">
                <a:solidFill>
                  <a:srgbClr val="FFFFFF"/>
                </a:solidFill>
                <a:effectLst>
                  <a:outerShdw blurRad="38100" dist="38100" dir="2700000" algn="tl">
                    <a:srgbClr val="000000"/>
                  </a:outerShdw>
                </a:effectLst>
                <a:ea typeface="MS PGothic" charset="0"/>
                <a:cs typeface="MS PGothic" charset="0"/>
              </a:rPr>
            </a:br>
            <a:r>
              <a:rPr lang="en-US" dirty="0">
                <a:solidFill>
                  <a:srgbClr val="FFFFFF"/>
                </a:solidFill>
                <a:effectLst>
                  <a:outerShdw blurRad="38100" dist="38100" dir="2700000" algn="tl">
                    <a:srgbClr val="000000"/>
                  </a:outerShdw>
                </a:effectLst>
                <a:ea typeface="MS PGothic" charset="0"/>
                <a:cs typeface="MS PGothic" charset="0"/>
              </a:rPr>
              <a:t>ACS-NST</a:t>
            </a: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endParaRPr lang="en-US" sz="1050" dirty="0">
              <a:solidFill>
                <a:srgbClr val="FFFFFF"/>
              </a:solidFill>
              <a:ea typeface="MS PGothic" charset="0"/>
              <a:cs typeface="MS PGothic" charset="0"/>
            </a:endParaRP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err="1">
                <a:solidFill>
                  <a:srgbClr val="FFFFFF"/>
                </a:solidFill>
                <a:ea typeface="MS PGothic" charset="0"/>
                <a:cs typeface="MS PGothic" charset="0"/>
              </a:rPr>
              <a:t>Ranolazina</a:t>
            </a:r>
            <a:endParaRPr lang="en-US" sz="1050" dirty="0">
              <a:solidFill>
                <a:srgbClr val="FFFFFF"/>
              </a:solidFill>
              <a:ea typeface="MS PGothic" charset="0"/>
              <a:cs typeface="MS PGothic" charset="0"/>
            </a:endParaRP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a:solidFill>
                  <a:srgbClr val="FFFFFF"/>
                </a:solidFill>
                <a:ea typeface="MS PGothic" charset="0"/>
                <a:cs typeface="MS PGothic" charset="0"/>
              </a:rPr>
              <a:t> </a:t>
            </a:r>
            <a:r>
              <a:rPr lang="en-US" sz="1050" dirty="0" err="1">
                <a:solidFill>
                  <a:srgbClr val="FFFFFF"/>
                </a:solidFill>
                <a:ea typeface="MS PGothic" charset="0"/>
                <a:cs typeface="MS PGothic" charset="0"/>
              </a:rPr>
              <a:t>vs</a:t>
            </a:r>
            <a:r>
              <a:rPr lang="en-US" sz="1050" dirty="0">
                <a:solidFill>
                  <a:srgbClr val="FFFFFF"/>
                </a:solidFill>
                <a:ea typeface="MS PGothic" charset="0"/>
                <a:cs typeface="MS PGothic" charset="0"/>
              </a:rPr>
              <a:t> placebo </a:t>
            </a: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a:solidFill>
                  <a:srgbClr val="FFFFFF"/>
                </a:solidFill>
                <a:ea typeface="MS PGothic" charset="0"/>
                <a:cs typeface="MS PGothic" charset="0"/>
              </a:rPr>
              <a:t>plus</a:t>
            </a: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a:solidFill>
                  <a:srgbClr val="FFFFFF"/>
                </a:solidFill>
                <a:ea typeface="MS PGothic" charset="0"/>
                <a:cs typeface="MS PGothic" charset="0"/>
              </a:rPr>
              <a:t>Standard therapy</a:t>
            </a: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a:solidFill>
                  <a:srgbClr val="FFFFFF"/>
                </a:solidFill>
                <a:ea typeface="MS PGothic" charset="0"/>
                <a:cs typeface="MS PGothic" charset="0"/>
              </a:rPr>
              <a:t>IV infusion </a:t>
            </a: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a:solidFill>
                  <a:srgbClr val="FFFFFF"/>
                </a:solidFill>
                <a:ea typeface="MS PGothic" charset="0"/>
                <a:cs typeface="MS PGothic" charset="0"/>
              </a:rPr>
              <a:t>and 1000 mg x 2</a:t>
            </a:r>
          </a:p>
        </p:txBody>
      </p:sp>
      <p:sp>
        <p:nvSpPr>
          <p:cNvPr id="8" name="AutoShape 4"/>
          <p:cNvSpPr>
            <a:spLocks noChangeArrowheads="1"/>
          </p:cNvSpPr>
          <p:nvPr/>
        </p:nvSpPr>
        <p:spPr bwMode="auto">
          <a:xfrm>
            <a:off x="6462714" y="2065737"/>
            <a:ext cx="1241822" cy="3186893"/>
          </a:xfrm>
          <a:prstGeom prst="roundRect">
            <a:avLst>
              <a:gd name="adj" fmla="val 16667"/>
            </a:avLst>
          </a:prstGeom>
          <a:solidFill>
            <a:srgbClr val="7B0000"/>
          </a:solidFill>
          <a:ln w="38160">
            <a:solidFill>
              <a:srgbClr val="000099"/>
            </a:solidFill>
            <a:miter lim="800000"/>
            <a:headEnd/>
            <a:tailEnd/>
          </a:ln>
        </p:spPr>
        <p:txBody>
          <a:bodyPr wrap="none" lIns="67500" tIns="35100" rIns="67500" bIns="35100"/>
          <a:lstStyle/>
          <a:p>
            <a:pPr algn="ctr" defTabSz="336947">
              <a:lnSpc>
                <a:spcPct val="80000"/>
              </a:lnSpc>
              <a:spcBef>
                <a:spcPts val="525"/>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2100" dirty="0">
                <a:solidFill>
                  <a:srgbClr val="FFFFFF"/>
                </a:solidFill>
                <a:effectLst>
                  <a:outerShdw blurRad="38100" dist="38100" dir="2700000" algn="tl">
                    <a:srgbClr val="000000"/>
                  </a:outerShdw>
                </a:effectLst>
                <a:ea typeface="MS PGothic" charset="0"/>
                <a:cs typeface="MS PGothic" charset="0"/>
              </a:rPr>
              <a:t>TERISA</a:t>
            </a:r>
          </a:p>
          <a:p>
            <a:pPr algn="ctr" defTabSz="336947">
              <a:lnSpc>
                <a:spcPct val="80000"/>
              </a:lnSpc>
              <a:spcBef>
                <a:spcPts val="525"/>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2100" dirty="0">
                <a:solidFill>
                  <a:srgbClr val="FFFFFF"/>
                </a:solidFill>
                <a:effectLst>
                  <a:outerShdw blurRad="38100" dist="38100" dir="2700000" algn="tl">
                    <a:srgbClr val="000000"/>
                  </a:outerShdw>
                </a:effectLst>
                <a:ea typeface="MS PGothic" charset="0"/>
                <a:cs typeface="MS PGothic" charset="0"/>
              </a:rPr>
              <a:t>N=949</a:t>
            </a:r>
          </a:p>
          <a:p>
            <a:pPr algn="ctr" defTabSz="336947">
              <a:lnSpc>
                <a:spcPct val="80000"/>
              </a:lnSpc>
              <a:spcBef>
                <a:spcPts val="525"/>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dirty="0">
                <a:solidFill>
                  <a:srgbClr val="FFFFFF"/>
                </a:solidFill>
                <a:effectLst>
                  <a:outerShdw blurRad="38100" dist="38100" dir="2700000" algn="tl">
                    <a:srgbClr val="000000"/>
                  </a:outerShdw>
                </a:effectLst>
                <a:ea typeface="MS PGothic" charset="0"/>
                <a:cs typeface="MS PGothic" charset="0"/>
              </a:rPr>
              <a:t>Diabetes + </a:t>
            </a:r>
          </a:p>
          <a:p>
            <a:pPr algn="ctr" defTabSz="336947">
              <a:lnSpc>
                <a:spcPct val="80000"/>
              </a:lnSpc>
              <a:spcBef>
                <a:spcPts val="525"/>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dirty="0">
                <a:solidFill>
                  <a:srgbClr val="FFFFFF"/>
                </a:solidFill>
                <a:effectLst>
                  <a:outerShdw blurRad="38100" dist="38100" dir="2700000" algn="tl">
                    <a:srgbClr val="000000"/>
                  </a:outerShdw>
                </a:effectLst>
                <a:ea typeface="MS PGothic" charset="0"/>
                <a:cs typeface="MS PGothic" charset="0"/>
              </a:rPr>
              <a:t>Stable</a:t>
            </a:r>
          </a:p>
          <a:p>
            <a:pPr algn="ctr" defTabSz="336947">
              <a:lnSpc>
                <a:spcPct val="80000"/>
              </a:lnSpc>
              <a:spcBef>
                <a:spcPts val="525"/>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dirty="0">
                <a:solidFill>
                  <a:srgbClr val="FFFFFF"/>
                </a:solidFill>
                <a:effectLst>
                  <a:outerShdw blurRad="38100" dist="38100" dir="2700000" algn="tl">
                    <a:srgbClr val="000000"/>
                  </a:outerShdw>
                </a:effectLst>
                <a:ea typeface="MS PGothic" charset="0"/>
                <a:cs typeface="MS PGothic" charset="0"/>
              </a:rPr>
              <a:t>Angina</a:t>
            </a:r>
            <a:r>
              <a:rPr lang="en-US" sz="2100" dirty="0">
                <a:solidFill>
                  <a:srgbClr val="FFFFFF"/>
                </a:solidFill>
                <a:effectLst>
                  <a:outerShdw blurRad="38100" dist="38100" dir="2700000" algn="tl">
                    <a:srgbClr val="000000"/>
                  </a:outerShdw>
                </a:effectLst>
                <a:ea typeface="MS PGothic" charset="0"/>
                <a:cs typeface="MS PGothic" charset="0"/>
              </a:rPr>
              <a:t> </a:t>
            </a: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err="1">
                <a:solidFill>
                  <a:srgbClr val="FFFFFF"/>
                </a:solidFill>
                <a:ea typeface="MS PGothic" charset="0"/>
                <a:cs typeface="MS PGothic" charset="0"/>
              </a:rPr>
              <a:t>Ranolazina</a:t>
            </a:r>
            <a:endParaRPr lang="en-US" sz="1050" dirty="0">
              <a:solidFill>
                <a:srgbClr val="FFFFFF"/>
              </a:solidFill>
              <a:ea typeface="MS PGothic" charset="0"/>
              <a:cs typeface="MS PGothic" charset="0"/>
            </a:endParaRP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a:solidFill>
                  <a:srgbClr val="FFFFFF"/>
                </a:solidFill>
                <a:ea typeface="MS PGothic" charset="0"/>
                <a:cs typeface="MS PGothic" charset="0"/>
              </a:rPr>
              <a:t> </a:t>
            </a:r>
            <a:r>
              <a:rPr lang="en-US" sz="1050" dirty="0" err="1">
                <a:solidFill>
                  <a:srgbClr val="FFFFFF"/>
                </a:solidFill>
                <a:ea typeface="MS PGothic" charset="0"/>
                <a:cs typeface="MS PGothic" charset="0"/>
              </a:rPr>
              <a:t>monoterapy</a:t>
            </a:r>
            <a:endParaRPr lang="en-US" sz="1050" dirty="0">
              <a:solidFill>
                <a:srgbClr val="FFFFFF"/>
              </a:solidFill>
              <a:ea typeface="MS PGothic" charset="0"/>
              <a:cs typeface="MS PGothic" charset="0"/>
            </a:endParaRP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err="1">
                <a:solidFill>
                  <a:srgbClr val="FFFFFF"/>
                </a:solidFill>
                <a:ea typeface="MS PGothic" charset="0"/>
                <a:cs typeface="MS PGothic" charset="0"/>
              </a:rPr>
              <a:t>vs</a:t>
            </a:r>
            <a:r>
              <a:rPr lang="en-US" sz="1050" dirty="0">
                <a:solidFill>
                  <a:srgbClr val="FFFFFF"/>
                </a:solidFill>
                <a:ea typeface="MS PGothic" charset="0"/>
                <a:cs typeface="MS PGothic" charset="0"/>
              </a:rPr>
              <a:t> placebo</a:t>
            </a:r>
            <a:r>
              <a:rPr lang="en-US" sz="1050" dirty="0">
                <a:solidFill>
                  <a:srgbClr val="FFFFFF"/>
                </a:solidFill>
                <a:effectLst>
                  <a:outerShdw blurRad="38100" dist="38100" dir="2700000" algn="tl">
                    <a:srgbClr val="000000"/>
                  </a:outerShdw>
                </a:effectLst>
                <a:ea typeface="MS PGothic" charset="0"/>
                <a:cs typeface="MS PGothic" charset="0"/>
              </a:rPr>
              <a:t> </a:t>
            </a: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a:solidFill>
                  <a:srgbClr val="FFFFFF"/>
                </a:solidFill>
                <a:effectLst>
                  <a:outerShdw blurRad="38100" dist="38100" dir="2700000" algn="tl">
                    <a:srgbClr val="000000"/>
                  </a:outerShdw>
                </a:effectLst>
                <a:ea typeface="MS PGothic" charset="0"/>
                <a:cs typeface="MS PGothic" charset="0"/>
              </a:rPr>
              <a:t>500 mg e </a:t>
            </a: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1050" dirty="0">
                <a:solidFill>
                  <a:srgbClr val="FFFFFF"/>
                </a:solidFill>
                <a:effectLst>
                  <a:outerShdw blurRad="38100" dist="38100" dir="2700000" algn="tl">
                    <a:srgbClr val="000000"/>
                  </a:outerShdw>
                </a:effectLst>
                <a:ea typeface="MS PGothic" charset="0"/>
                <a:cs typeface="MS PGothic" charset="0"/>
              </a:rPr>
              <a:t>1000 mg x 2</a:t>
            </a:r>
          </a:p>
          <a:p>
            <a:pPr algn="ctr" defTabSz="336947">
              <a:lnSpc>
                <a:spcPct val="80000"/>
              </a:lnSpc>
              <a:spcBef>
                <a:spcPts val="263"/>
              </a:spcBef>
              <a:buSzPct val="75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endParaRPr lang="en-US" sz="1050" dirty="0">
              <a:solidFill>
                <a:srgbClr val="FFFFFF"/>
              </a:solidFill>
              <a:effectLst>
                <a:outerShdw blurRad="38100" dist="38100" dir="2700000" algn="tl">
                  <a:srgbClr val="000000"/>
                </a:outerShdw>
              </a:effectLst>
              <a:ea typeface="MS PGothic" charset="0"/>
              <a:cs typeface="MS PGothic" charset="0"/>
            </a:endParaRPr>
          </a:p>
        </p:txBody>
      </p:sp>
      <p:cxnSp>
        <p:nvCxnSpPr>
          <p:cNvPr id="9" name="Connettore 1 8"/>
          <p:cNvCxnSpPr/>
          <p:nvPr/>
        </p:nvCxnSpPr>
        <p:spPr>
          <a:xfrm>
            <a:off x="1505418" y="1772183"/>
            <a:ext cx="5994666" cy="0"/>
          </a:xfrm>
          <a:prstGeom prst="line">
            <a:avLst/>
          </a:prstGeom>
          <a:ln w="28575" cmpd="sng">
            <a:solidFill>
              <a:srgbClr val="002060"/>
            </a:solidFill>
          </a:ln>
        </p:spPr>
        <p:style>
          <a:lnRef idx="2">
            <a:schemeClr val="accent1"/>
          </a:lnRef>
          <a:fillRef idx="0">
            <a:schemeClr val="accent1"/>
          </a:fillRef>
          <a:effectRef idx="1">
            <a:schemeClr val="accent1"/>
          </a:effectRef>
          <a:fontRef idx="minor">
            <a:schemeClr val="tx1"/>
          </a:fontRef>
        </p:style>
      </p:cxnSp>
      <p:sp>
        <p:nvSpPr>
          <p:cNvPr id="11" name="CasellaDiTesto 10"/>
          <p:cNvSpPr txBox="1"/>
          <p:nvPr/>
        </p:nvSpPr>
        <p:spPr>
          <a:xfrm>
            <a:off x="1331640" y="4550553"/>
            <a:ext cx="1296144" cy="900246"/>
          </a:xfrm>
          <a:prstGeom prst="rect">
            <a:avLst/>
          </a:prstGeom>
          <a:noFill/>
        </p:spPr>
        <p:txBody>
          <a:bodyPr wrap="square" rtlCol="0">
            <a:spAutoFit/>
          </a:bodyPr>
          <a:lstStyle/>
          <a:p>
            <a:pPr marL="214313" indent="-214313">
              <a:buFont typeface="Wingdings" charset="0"/>
              <a:buChar char="é"/>
            </a:pPr>
            <a:r>
              <a:rPr lang="it-IT" sz="1050" dirty="0" err="1">
                <a:solidFill>
                  <a:schemeClr val="bg1"/>
                </a:solidFill>
                <a:sym typeface="Wingdings"/>
              </a:rPr>
              <a:t>Exercise</a:t>
            </a:r>
            <a:r>
              <a:rPr lang="it-IT" sz="1050" dirty="0">
                <a:solidFill>
                  <a:schemeClr val="bg1"/>
                </a:solidFill>
                <a:sym typeface="Wingdings"/>
              </a:rPr>
              <a:t> </a:t>
            </a:r>
            <a:r>
              <a:rPr lang="it-IT" sz="1050" dirty="0" err="1">
                <a:solidFill>
                  <a:schemeClr val="bg1"/>
                </a:solidFill>
                <a:sym typeface="Wingdings"/>
              </a:rPr>
              <a:t>duration</a:t>
            </a:r>
            <a:endParaRPr lang="it-IT" sz="1050" dirty="0">
              <a:solidFill>
                <a:schemeClr val="bg1"/>
              </a:solidFill>
              <a:sym typeface="Wingdings"/>
            </a:endParaRPr>
          </a:p>
          <a:p>
            <a:pPr marL="214313" indent="-214313">
              <a:buFont typeface="Wingdings" charset="0"/>
              <a:buChar char="é"/>
            </a:pPr>
            <a:r>
              <a:rPr lang="it-IT" sz="1050" dirty="0">
                <a:solidFill>
                  <a:schemeClr val="bg1"/>
                </a:solidFill>
                <a:sym typeface="Wingdings"/>
              </a:rPr>
              <a:t>Time to angina</a:t>
            </a:r>
          </a:p>
          <a:p>
            <a:pPr marL="214313" indent="-214313">
              <a:buFont typeface="Wingdings" charset="0"/>
              <a:buChar char="é"/>
            </a:pPr>
            <a:r>
              <a:rPr lang="it-IT" sz="1050" dirty="0">
                <a:solidFill>
                  <a:schemeClr val="bg1"/>
                </a:solidFill>
                <a:sym typeface="Wingdings"/>
              </a:rPr>
              <a:t>Time to ST </a:t>
            </a:r>
            <a:r>
              <a:rPr lang="it-IT" sz="1050" dirty="0" err="1">
                <a:solidFill>
                  <a:schemeClr val="bg1"/>
                </a:solidFill>
                <a:sym typeface="Wingdings"/>
              </a:rPr>
              <a:t>deprssion</a:t>
            </a:r>
            <a:endParaRPr lang="it-IT" sz="1050" dirty="0">
              <a:solidFill>
                <a:schemeClr val="bg1"/>
              </a:solidFill>
            </a:endParaRPr>
          </a:p>
        </p:txBody>
      </p:sp>
      <p:sp>
        <p:nvSpPr>
          <p:cNvPr id="12" name="CasellaDiTesto 11"/>
          <p:cNvSpPr txBox="1"/>
          <p:nvPr/>
        </p:nvSpPr>
        <p:spPr>
          <a:xfrm>
            <a:off x="2627784" y="4442540"/>
            <a:ext cx="1296144" cy="1223412"/>
          </a:xfrm>
          <a:prstGeom prst="rect">
            <a:avLst/>
          </a:prstGeom>
          <a:noFill/>
        </p:spPr>
        <p:txBody>
          <a:bodyPr wrap="square" rtlCol="0">
            <a:spAutoFit/>
          </a:bodyPr>
          <a:lstStyle/>
          <a:p>
            <a:pPr marL="214313" indent="-214313">
              <a:buFont typeface="Wingdings" charset="0"/>
              <a:buChar char="é"/>
            </a:pPr>
            <a:r>
              <a:rPr lang="it-IT" sz="1050" dirty="0" err="1">
                <a:solidFill>
                  <a:schemeClr val="bg1"/>
                </a:solidFill>
                <a:sym typeface="Wingdings"/>
              </a:rPr>
              <a:t>Exercise</a:t>
            </a:r>
            <a:r>
              <a:rPr lang="it-IT" sz="1050" dirty="0">
                <a:solidFill>
                  <a:schemeClr val="bg1"/>
                </a:solidFill>
                <a:sym typeface="Wingdings"/>
              </a:rPr>
              <a:t> </a:t>
            </a:r>
            <a:r>
              <a:rPr lang="it-IT" sz="1050" dirty="0" err="1">
                <a:solidFill>
                  <a:schemeClr val="bg1"/>
                </a:solidFill>
                <a:sym typeface="Wingdings"/>
              </a:rPr>
              <a:t>duration</a:t>
            </a:r>
            <a:endParaRPr lang="it-IT" sz="1050" dirty="0">
              <a:solidFill>
                <a:schemeClr val="bg1"/>
              </a:solidFill>
              <a:sym typeface="Wingdings"/>
            </a:endParaRPr>
          </a:p>
          <a:p>
            <a:pPr marL="214313" indent="-214313">
              <a:buFont typeface="Wingdings" charset="0"/>
              <a:buChar char="é"/>
            </a:pPr>
            <a:r>
              <a:rPr lang="it-IT" sz="1050" dirty="0">
                <a:solidFill>
                  <a:schemeClr val="bg1"/>
                </a:solidFill>
                <a:sym typeface="Wingdings"/>
              </a:rPr>
              <a:t>Time to angina</a:t>
            </a:r>
          </a:p>
          <a:p>
            <a:pPr marL="214313" indent="-214313">
              <a:buFont typeface="Wingdings" charset="0"/>
              <a:buChar char="é"/>
            </a:pPr>
            <a:r>
              <a:rPr lang="it-IT" sz="1050" dirty="0">
                <a:solidFill>
                  <a:schemeClr val="bg1"/>
                </a:solidFill>
                <a:sym typeface="Wingdings"/>
              </a:rPr>
              <a:t>Time to ST </a:t>
            </a:r>
            <a:r>
              <a:rPr lang="it-IT" sz="1050" dirty="0" err="1">
                <a:solidFill>
                  <a:schemeClr val="bg1"/>
                </a:solidFill>
                <a:sym typeface="Wingdings"/>
              </a:rPr>
              <a:t>deprssion</a:t>
            </a:r>
            <a:endParaRPr lang="it-IT" sz="1050" dirty="0">
              <a:solidFill>
                <a:schemeClr val="bg1"/>
              </a:solidFill>
              <a:sym typeface="Wingdings"/>
            </a:endParaRPr>
          </a:p>
          <a:p>
            <a:r>
              <a:rPr lang="it-IT" sz="1050" dirty="0">
                <a:solidFill>
                  <a:schemeClr val="bg1"/>
                </a:solidFill>
                <a:latin typeface="Wingdings"/>
                <a:ea typeface="Wingdings"/>
                <a:cs typeface="Wingdings"/>
                <a:sym typeface="Wingdings"/>
              </a:rPr>
              <a:t></a:t>
            </a:r>
            <a:r>
              <a:rPr lang="it-IT" sz="1050" dirty="0">
                <a:solidFill>
                  <a:schemeClr val="bg1"/>
                </a:solidFill>
                <a:sym typeface="Wingdings"/>
              </a:rPr>
              <a:t> Angina </a:t>
            </a:r>
            <a:r>
              <a:rPr lang="it-IT" sz="1050" dirty="0" err="1">
                <a:solidFill>
                  <a:schemeClr val="bg1"/>
                </a:solidFill>
                <a:sym typeface="Wingdings"/>
              </a:rPr>
              <a:t>attack</a:t>
            </a:r>
            <a:r>
              <a:rPr lang="it-IT" sz="1050" dirty="0">
                <a:solidFill>
                  <a:schemeClr val="bg1"/>
                </a:solidFill>
                <a:sym typeface="Wingdings"/>
              </a:rPr>
              <a:t> and nitro use</a:t>
            </a:r>
            <a:endParaRPr lang="it-IT" sz="1050" dirty="0">
              <a:solidFill>
                <a:schemeClr val="bg1"/>
              </a:solidFill>
            </a:endParaRPr>
          </a:p>
        </p:txBody>
      </p:sp>
      <p:sp>
        <p:nvSpPr>
          <p:cNvPr id="13" name="CasellaDiTesto 12"/>
          <p:cNvSpPr txBox="1"/>
          <p:nvPr/>
        </p:nvSpPr>
        <p:spPr>
          <a:xfrm>
            <a:off x="3977934" y="4556840"/>
            <a:ext cx="1296144" cy="900246"/>
          </a:xfrm>
          <a:prstGeom prst="rect">
            <a:avLst/>
          </a:prstGeom>
          <a:noFill/>
        </p:spPr>
        <p:txBody>
          <a:bodyPr wrap="square" rtlCol="0">
            <a:spAutoFit/>
          </a:bodyPr>
          <a:lstStyle/>
          <a:p>
            <a:pPr marL="214313" indent="-214313">
              <a:buFont typeface="Wingdings" charset="0"/>
              <a:buChar char="ê"/>
            </a:pPr>
            <a:r>
              <a:rPr lang="it-IT" sz="1050" dirty="0">
                <a:solidFill>
                  <a:schemeClr val="bg1"/>
                </a:solidFill>
                <a:sym typeface="Wingdings"/>
              </a:rPr>
              <a:t>Angina </a:t>
            </a:r>
            <a:r>
              <a:rPr lang="it-IT" sz="1050" dirty="0" err="1">
                <a:solidFill>
                  <a:schemeClr val="bg1"/>
                </a:solidFill>
                <a:sym typeface="Wingdings"/>
              </a:rPr>
              <a:t>frequency</a:t>
            </a:r>
            <a:endParaRPr lang="it-IT" sz="1050" dirty="0">
              <a:solidFill>
                <a:schemeClr val="bg1"/>
              </a:solidFill>
              <a:sym typeface="Wingdings"/>
            </a:endParaRPr>
          </a:p>
          <a:p>
            <a:pPr marL="214313" indent="-214313">
              <a:buFont typeface="Wingdings" charset="0"/>
              <a:buChar char="ê"/>
            </a:pPr>
            <a:r>
              <a:rPr lang="it-IT" sz="1050" dirty="0">
                <a:solidFill>
                  <a:schemeClr val="bg1"/>
                </a:solidFill>
                <a:sym typeface="Wingdings"/>
              </a:rPr>
              <a:t>Nitro </a:t>
            </a:r>
            <a:r>
              <a:rPr lang="it-IT" sz="1050" dirty="0" err="1">
                <a:solidFill>
                  <a:schemeClr val="bg1"/>
                </a:solidFill>
                <a:sym typeface="Wingdings"/>
              </a:rPr>
              <a:t>cumption</a:t>
            </a:r>
            <a:endParaRPr lang="it-IT" sz="1050" dirty="0">
              <a:solidFill>
                <a:schemeClr val="bg1"/>
              </a:solidFill>
              <a:sym typeface="Wingdings"/>
            </a:endParaRPr>
          </a:p>
          <a:p>
            <a:r>
              <a:rPr lang="it-IT" sz="1050" dirty="0">
                <a:solidFill>
                  <a:schemeClr val="bg1"/>
                </a:solidFill>
                <a:latin typeface="Wingdings"/>
                <a:ea typeface="Wingdings"/>
                <a:cs typeface="Wingdings"/>
                <a:sym typeface="Wingdings"/>
              </a:rPr>
              <a:t></a:t>
            </a:r>
            <a:r>
              <a:rPr lang="it-IT" sz="1050" dirty="0">
                <a:solidFill>
                  <a:schemeClr val="bg1"/>
                </a:solidFill>
                <a:sym typeface="Wingdings"/>
              </a:rPr>
              <a:t> </a:t>
            </a:r>
            <a:r>
              <a:rPr lang="it-IT" sz="1050" dirty="0" err="1">
                <a:solidFill>
                  <a:schemeClr val="bg1"/>
                </a:solidFill>
                <a:sym typeface="Wingdings"/>
              </a:rPr>
              <a:t>Quality</a:t>
            </a:r>
            <a:r>
              <a:rPr lang="it-IT" sz="1050" dirty="0">
                <a:solidFill>
                  <a:schemeClr val="bg1"/>
                </a:solidFill>
                <a:sym typeface="Wingdings"/>
              </a:rPr>
              <a:t> of life</a:t>
            </a:r>
          </a:p>
          <a:p>
            <a:endParaRPr lang="it-IT" sz="1050" dirty="0">
              <a:solidFill>
                <a:schemeClr val="bg1"/>
              </a:solidFill>
            </a:endParaRPr>
          </a:p>
        </p:txBody>
      </p:sp>
      <p:sp>
        <p:nvSpPr>
          <p:cNvPr id="14" name="CasellaDiTesto 13"/>
          <p:cNvSpPr txBox="1"/>
          <p:nvPr/>
        </p:nvSpPr>
        <p:spPr>
          <a:xfrm>
            <a:off x="5220072" y="4537920"/>
            <a:ext cx="1296144" cy="1061829"/>
          </a:xfrm>
          <a:prstGeom prst="rect">
            <a:avLst/>
          </a:prstGeom>
          <a:noFill/>
        </p:spPr>
        <p:txBody>
          <a:bodyPr wrap="square" rtlCol="0">
            <a:spAutoFit/>
          </a:bodyPr>
          <a:lstStyle/>
          <a:p>
            <a:pPr marL="214313" indent="-214313">
              <a:buFont typeface="Wingdings" charset="0"/>
              <a:buChar char="ê"/>
            </a:pPr>
            <a:r>
              <a:rPr lang="it-IT" sz="1050" dirty="0">
                <a:solidFill>
                  <a:schemeClr val="bg1"/>
                </a:solidFill>
                <a:sym typeface="Wingdings"/>
              </a:rPr>
              <a:t> ns on CVE</a:t>
            </a:r>
          </a:p>
          <a:p>
            <a:pPr marL="214313" indent="-214313">
              <a:buFont typeface="Wingdings" charset="0"/>
              <a:buChar char="ê"/>
            </a:pPr>
            <a:r>
              <a:rPr lang="it-IT" sz="1050" dirty="0" err="1">
                <a:solidFill>
                  <a:schemeClr val="bg1"/>
                </a:solidFill>
                <a:sym typeface="Wingdings"/>
              </a:rPr>
              <a:t>Rec</a:t>
            </a:r>
            <a:r>
              <a:rPr lang="it-IT" sz="1050" dirty="0">
                <a:solidFill>
                  <a:schemeClr val="bg1"/>
                </a:solidFill>
                <a:sym typeface="Wingdings"/>
              </a:rPr>
              <a:t> ischemia</a:t>
            </a:r>
          </a:p>
          <a:p>
            <a:pPr marL="214313" indent="-214313">
              <a:buFont typeface="Wingdings" charset="0"/>
              <a:buChar char="ê"/>
            </a:pPr>
            <a:r>
              <a:rPr lang="it-IT" sz="1050" dirty="0" err="1">
                <a:solidFill>
                  <a:schemeClr val="bg1"/>
                </a:solidFill>
                <a:sym typeface="Wingdings"/>
              </a:rPr>
              <a:t>Symptomatic</a:t>
            </a:r>
            <a:r>
              <a:rPr lang="it-IT" sz="1050" dirty="0">
                <a:solidFill>
                  <a:schemeClr val="bg1"/>
                </a:solidFill>
                <a:sym typeface="Wingdings"/>
              </a:rPr>
              <a:t> </a:t>
            </a:r>
            <a:r>
              <a:rPr lang="it-IT" sz="1050" dirty="0" err="1">
                <a:solidFill>
                  <a:schemeClr val="bg1"/>
                </a:solidFill>
                <a:sym typeface="Wingdings"/>
              </a:rPr>
              <a:t>documented</a:t>
            </a:r>
            <a:r>
              <a:rPr lang="it-IT" sz="1050" dirty="0">
                <a:solidFill>
                  <a:schemeClr val="bg1"/>
                </a:solidFill>
                <a:sym typeface="Wingdings"/>
              </a:rPr>
              <a:t> </a:t>
            </a:r>
            <a:r>
              <a:rPr lang="it-IT" sz="1050" dirty="0" err="1">
                <a:solidFill>
                  <a:schemeClr val="bg1"/>
                </a:solidFill>
                <a:sym typeface="Wingdings"/>
              </a:rPr>
              <a:t>arrhytmias</a:t>
            </a:r>
            <a:endParaRPr lang="it-IT" sz="1050" dirty="0">
              <a:solidFill>
                <a:schemeClr val="bg1"/>
              </a:solidFill>
              <a:sym typeface="Wingdings"/>
            </a:endParaRPr>
          </a:p>
          <a:p>
            <a:endParaRPr lang="it-IT" sz="1050" dirty="0">
              <a:solidFill>
                <a:schemeClr val="bg1"/>
              </a:solidFill>
            </a:endParaRPr>
          </a:p>
        </p:txBody>
      </p:sp>
      <p:sp>
        <p:nvSpPr>
          <p:cNvPr id="15" name="CasellaDiTesto 14"/>
          <p:cNvSpPr txBox="1"/>
          <p:nvPr/>
        </p:nvSpPr>
        <p:spPr>
          <a:xfrm>
            <a:off x="6462210" y="4496546"/>
            <a:ext cx="1296144" cy="900246"/>
          </a:xfrm>
          <a:prstGeom prst="rect">
            <a:avLst/>
          </a:prstGeom>
          <a:noFill/>
        </p:spPr>
        <p:txBody>
          <a:bodyPr wrap="square" rtlCol="0">
            <a:spAutoFit/>
          </a:bodyPr>
          <a:lstStyle/>
          <a:p>
            <a:pPr marL="214313" indent="-214313">
              <a:buFont typeface="Wingdings" charset="0"/>
              <a:buChar char="ê"/>
            </a:pPr>
            <a:r>
              <a:rPr lang="it-IT" sz="1050" dirty="0">
                <a:solidFill>
                  <a:schemeClr val="bg1"/>
                </a:solidFill>
                <a:sym typeface="Wingdings"/>
              </a:rPr>
              <a:t> </a:t>
            </a:r>
            <a:r>
              <a:rPr lang="it-IT" sz="1050" dirty="0" err="1">
                <a:solidFill>
                  <a:schemeClr val="bg1"/>
                </a:solidFill>
                <a:sym typeface="Wingdings"/>
              </a:rPr>
              <a:t>average</a:t>
            </a:r>
            <a:r>
              <a:rPr lang="it-IT" sz="1050" dirty="0">
                <a:solidFill>
                  <a:schemeClr val="bg1"/>
                </a:solidFill>
                <a:sym typeface="Wingdings"/>
              </a:rPr>
              <a:t> of angina </a:t>
            </a:r>
            <a:r>
              <a:rPr lang="it-IT" sz="1050" dirty="0" err="1">
                <a:solidFill>
                  <a:schemeClr val="bg1"/>
                </a:solidFill>
                <a:sym typeface="Wingdings"/>
              </a:rPr>
              <a:t>frequency</a:t>
            </a:r>
            <a:endParaRPr lang="it-IT" sz="1050" dirty="0">
              <a:solidFill>
                <a:schemeClr val="bg1"/>
              </a:solidFill>
              <a:sym typeface="Wingdings"/>
            </a:endParaRPr>
          </a:p>
          <a:p>
            <a:endParaRPr lang="it-IT" sz="1050" dirty="0">
              <a:solidFill>
                <a:schemeClr val="bg1"/>
              </a:solidFill>
              <a:sym typeface="Wingdings"/>
            </a:endParaRPr>
          </a:p>
          <a:p>
            <a:endParaRPr lang="it-IT" sz="1050" dirty="0">
              <a:solidFill>
                <a:schemeClr val="bg1"/>
              </a:solidFill>
            </a:endParaRPr>
          </a:p>
        </p:txBody>
      </p:sp>
    </p:spTree>
    <p:extLst>
      <p:ext uri="{BB962C8B-B14F-4D97-AF65-F5344CB8AC3E}">
        <p14:creationId xmlns:p14="http://schemas.microsoft.com/office/powerpoint/2010/main" val="10756476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Schermata 04-2457116 alle 16.54.54.png"/>
          <p:cNvPicPr>
            <a:picLocks/>
          </p:cNvPicPr>
          <p:nvPr/>
        </p:nvPicPr>
        <p:blipFill>
          <a:blip r:embed="rId3">
            <a:extLst>
              <a:ext uri="{28A0092B-C50C-407E-A947-70E740481C1C}">
                <a14:useLocalDpi xmlns:a14="http://schemas.microsoft.com/office/drawing/2010/main" val="0"/>
              </a:ext>
            </a:extLst>
          </a:blip>
          <a:stretch>
            <a:fillRect/>
          </a:stretch>
        </p:blipFill>
        <p:spPr>
          <a:xfrm>
            <a:off x="1143000" y="4455115"/>
            <a:ext cx="3429030" cy="1362290"/>
          </a:xfrm>
          <a:prstGeom prst="rect">
            <a:avLst/>
          </a:prstGeom>
        </p:spPr>
      </p:pic>
      <p:pic>
        <p:nvPicPr>
          <p:cNvPr id="5" name="Immagine 4" descr="Schermata 04-2457116 alle 16.55.0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01997" y="4428264"/>
            <a:ext cx="3419852" cy="1377000"/>
          </a:xfrm>
          <a:prstGeom prst="rect">
            <a:avLst/>
          </a:prstGeom>
        </p:spPr>
      </p:pic>
      <p:sp>
        <p:nvSpPr>
          <p:cNvPr id="7" name="CasellaDiTesto 6"/>
          <p:cNvSpPr txBox="1"/>
          <p:nvPr/>
        </p:nvSpPr>
        <p:spPr>
          <a:xfrm>
            <a:off x="6949966" y="5770586"/>
            <a:ext cx="1898277" cy="207749"/>
          </a:xfrm>
          <a:prstGeom prst="rect">
            <a:avLst/>
          </a:prstGeom>
          <a:noFill/>
        </p:spPr>
        <p:txBody>
          <a:bodyPr wrap="none" rtlCol="0">
            <a:spAutoFit/>
          </a:bodyPr>
          <a:lstStyle/>
          <a:p>
            <a:r>
              <a:rPr lang="it-IT" sz="750" dirty="0" err="1">
                <a:solidFill>
                  <a:srgbClr val="002060"/>
                </a:solidFill>
              </a:rPr>
              <a:t>Savarese</a:t>
            </a:r>
            <a:r>
              <a:rPr lang="it-IT" sz="750" dirty="0">
                <a:solidFill>
                  <a:srgbClr val="002060"/>
                </a:solidFill>
              </a:rPr>
              <a:t> G et al. </a:t>
            </a:r>
            <a:r>
              <a:rPr lang="it-IT" sz="750" dirty="0" err="1">
                <a:solidFill>
                  <a:srgbClr val="002060"/>
                </a:solidFill>
              </a:rPr>
              <a:t>Int</a:t>
            </a:r>
            <a:r>
              <a:rPr lang="it-IT" sz="750" dirty="0">
                <a:solidFill>
                  <a:srgbClr val="002060"/>
                </a:solidFill>
              </a:rPr>
              <a:t> </a:t>
            </a:r>
            <a:r>
              <a:rPr lang="it-IT" sz="750" dirty="0" err="1">
                <a:solidFill>
                  <a:srgbClr val="002060"/>
                </a:solidFill>
              </a:rPr>
              <a:t>J</a:t>
            </a:r>
            <a:r>
              <a:rPr lang="it-IT" sz="750" dirty="0">
                <a:solidFill>
                  <a:srgbClr val="002060"/>
                </a:solidFill>
              </a:rPr>
              <a:t> </a:t>
            </a:r>
            <a:r>
              <a:rPr lang="it-IT" sz="750" dirty="0" err="1">
                <a:solidFill>
                  <a:srgbClr val="002060"/>
                </a:solidFill>
              </a:rPr>
              <a:t>Cardiol</a:t>
            </a:r>
            <a:r>
              <a:rPr lang="it-IT" sz="750" dirty="0">
                <a:solidFill>
                  <a:srgbClr val="002060"/>
                </a:solidFill>
              </a:rPr>
              <a:t> 2013; 262-270</a:t>
            </a:r>
          </a:p>
        </p:txBody>
      </p:sp>
      <p:sp>
        <p:nvSpPr>
          <p:cNvPr id="8" name="CasellaDiTesto 7"/>
          <p:cNvSpPr txBox="1"/>
          <p:nvPr/>
        </p:nvSpPr>
        <p:spPr>
          <a:xfrm>
            <a:off x="9996290" y="2671269"/>
            <a:ext cx="184731" cy="300082"/>
          </a:xfrm>
          <a:prstGeom prst="rect">
            <a:avLst/>
          </a:prstGeom>
          <a:noFill/>
        </p:spPr>
        <p:txBody>
          <a:bodyPr wrap="none" rtlCol="0">
            <a:spAutoFit/>
          </a:bodyPr>
          <a:lstStyle/>
          <a:p>
            <a:endParaRPr lang="it-IT" sz="1350" dirty="0"/>
          </a:p>
        </p:txBody>
      </p:sp>
      <p:pic>
        <p:nvPicPr>
          <p:cNvPr id="2" name="Immagine 1" descr="Schermata 10-2457315 alle 21.00.26.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17196" y="836713"/>
            <a:ext cx="3266972" cy="1911770"/>
          </a:xfrm>
          <a:prstGeom prst="rect">
            <a:avLst/>
          </a:prstGeom>
        </p:spPr>
      </p:pic>
      <p:pic>
        <p:nvPicPr>
          <p:cNvPr id="9" name="Immagine 8" descr="Schermata 10-2457315 alle 21.01.57.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73852" y="2780928"/>
            <a:ext cx="5036430" cy="1647000"/>
          </a:xfrm>
          <a:prstGeom prst="rect">
            <a:avLst/>
          </a:prstGeom>
        </p:spPr>
      </p:pic>
    </p:spTree>
    <p:extLst>
      <p:ext uri="{BB962C8B-B14F-4D97-AF65-F5344CB8AC3E}">
        <p14:creationId xmlns:p14="http://schemas.microsoft.com/office/powerpoint/2010/main" val="17330176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143000" y="1232817"/>
            <a:ext cx="6858000" cy="11135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pic>
        <p:nvPicPr>
          <p:cNvPr id="5" name="Immagine 3"/>
          <p:cNvPicPr>
            <a:picLocks noChangeAspect="1"/>
          </p:cNvPicPr>
          <p:nvPr/>
        </p:nvPicPr>
        <p:blipFill rotWithShape="1">
          <a:blip r:embed="rId3" cstate="print">
            <a:extLst>
              <a:ext uri="{28A0092B-C50C-407E-A947-70E740481C1C}">
                <a14:useLocalDpi xmlns:a14="http://schemas.microsoft.com/office/drawing/2010/main" val="0"/>
              </a:ext>
            </a:extLst>
          </a:blip>
          <a:srcRect l="17208" t="7054" b="21057"/>
          <a:stretch/>
        </p:blipFill>
        <p:spPr bwMode="auto">
          <a:xfrm>
            <a:off x="1792705" y="1232817"/>
            <a:ext cx="5611166" cy="365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magine 4"/>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5349" y="836183"/>
            <a:ext cx="6826359" cy="5120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29081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1235994" y="1244204"/>
            <a:ext cx="6696075" cy="1661993"/>
          </a:xfrm>
          <a:prstGeom prst="rect">
            <a:avLst/>
          </a:prstGeom>
          <a:noFill/>
        </p:spPr>
        <p:txBody>
          <a:bodyPr>
            <a:spAutoFit/>
          </a:bodyPr>
          <a:lstStyle>
            <a:lvl1pPr eaLnBrk="0" hangingPunct="0">
              <a:defRPr sz="2400" b="1">
                <a:solidFill>
                  <a:srgbClr val="000000"/>
                </a:solidFill>
                <a:latin typeface="Arial" charset="0"/>
                <a:ea typeface="MS PGothic" charset="0"/>
                <a:cs typeface="MS PGothic" charset="0"/>
              </a:defRPr>
            </a:lvl1pPr>
            <a:lvl2pPr marL="37931725" indent="-37474525" eaLnBrk="0" hangingPunct="0">
              <a:defRPr sz="2400" b="1">
                <a:solidFill>
                  <a:srgbClr val="000000"/>
                </a:solidFill>
                <a:latin typeface="Arial" charset="0"/>
                <a:ea typeface="MS PGothic" charset="0"/>
                <a:cs typeface="MS PGothic" charset="0"/>
              </a:defRPr>
            </a:lvl2pPr>
            <a:lvl3pPr eaLnBrk="0" hangingPunct="0">
              <a:defRPr sz="2400" b="1">
                <a:solidFill>
                  <a:srgbClr val="000000"/>
                </a:solidFill>
                <a:latin typeface="Arial" charset="0"/>
                <a:ea typeface="MS PGothic" charset="0"/>
                <a:cs typeface="MS PGothic" charset="0"/>
              </a:defRPr>
            </a:lvl3pPr>
            <a:lvl4pPr eaLnBrk="0" hangingPunct="0">
              <a:defRPr sz="2400" b="1">
                <a:solidFill>
                  <a:srgbClr val="000000"/>
                </a:solidFill>
                <a:latin typeface="Arial" charset="0"/>
                <a:ea typeface="MS PGothic" charset="0"/>
                <a:cs typeface="MS PGothic" charset="0"/>
              </a:defRPr>
            </a:lvl4pPr>
            <a:lvl5pPr eaLnBrk="0" hangingPunct="0">
              <a:defRPr sz="2400" b="1">
                <a:solidFill>
                  <a:srgbClr val="000000"/>
                </a:solidFill>
                <a:latin typeface="Arial" charset="0"/>
                <a:ea typeface="MS PGothic" charset="0"/>
                <a:cs typeface="MS PGothic" charset="0"/>
              </a:defRPr>
            </a:lvl5pPr>
            <a:lvl6pPr marL="457200" eaLnBrk="0" fontAlgn="base" hangingPunct="0">
              <a:spcBef>
                <a:spcPct val="0"/>
              </a:spcBef>
              <a:spcAft>
                <a:spcPct val="0"/>
              </a:spcAft>
              <a:defRPr sz="2400" b="1">
                <a:solidFill>
                  <a:srgbClr val="000000"/>
                </a:solidFill>
                <a:latin typeface="Arial" charset="0"/>
                <a:ea typeface="MS PGothic" charset="0"/>
                <a:cs typeface="MS PGothic" charset="0"/>
              </a:defRPr>
            </a:lvl6pPr>
            <a:lvl7pPr marL="914400" eaLnBrk="0" fontAlgn="base" hangingPunct="0">
              <a:spcBef>
                <a:spcPct val="0"/>
              </a:spcBef>
              <a:spcAft>
                <a:spcPct val="0"/>
              </a:spcAft>
              <a:defRPr sz="2400" b="1">
                <a:solidFill>
                  <a:srgbClr val="000000"/>
                </a:solidFill>
                <a:latin typeface="Arial" charset="0"/>
                <a:ea typeface="MS PGothic" charset="0"/>
                <a:cs typeface="MS PGothic" charset="0"/>
              </a:defRPr>
            </a:lvl7pPr>
            <a:lvl8pPr marL="1371600" eaLnBrk="0" fontAlgn="base" hangingPunct="0">
              <a:spcBef>
                <a:spcPct val="0"/>
              </a:spcBef>
              <a:spcAft>
                <a:spcPct val="0"/>
              </a:spcAft>
              <a:defRPr sz="2400" b="1">
                <a:solidFill>
                  <a:srgbClr val="000000"/>
                </a:solidFill>
                <a:latin typeface="Arial" charset="0"/>
                <a:ea typeface="MS PGothic" charset="0"/>
                <a:cs typeface="MS PGothic" charset="0"/>
              </a:defRPr>
            </a:lvl8pPr>
            <a:lvl9pPr marL="1828800" eaLnBrk="0" fontAlgn="base" hangingPunct="0">
              <a:spcBef>
                <a:spcPct val="0"/>
              </a:spcBef>
              <a:spcAft>
                <a:spcPct val="0"/>
              </a:spcAft>
              <a:defRPr sz="2400" b="1">
                <a:solidFill>
                  <a:srgbClr val="000000"/>
                </a:solidFill>
                <a:latin typeface="Arial" charset="0"/>
                <a:ea typeface="MS PGothic" charset="0"/>
                <a:cs typeface="MS PGothic" charset="0"/>
              </a:defRPr>
            </a:lvl9pPr>
          </a:lstStyle>
          <a:p>
            <a:pPr algn="ctr" eaLnBrk="1" hangingPunct="1">
              <a:defRPr/>
            </a:pPr>
            <a:r>
              <a:rPr lang="it-IT" sz="2700" b="0" dirty="0">
                <a:solidFill>
                  <a:srgbClr val="002060"/>
                </a:solidFill>
                <a:effectLst>
                  <a:outerShdw blurRad="38100" dist="38100" dir="2700000" algn="tl">
                    <a:srgbClr val="DDDDDD"/>
                  </a:outerShdw>
                </a:effectLst>
                <a:ea typeface="Arial" charset="0"/>
                <a:cs typeface="Arial" charset="0"/>
              </a:rPr>
              <a:t>River PCI</a:t>
            </a:r>
          </a:p>
          <a:p>
            <a:pPr algn="ctr" eaLnBrk="1" hangingPunct="1">
              <a:defRPr/>
            </a:pPr>
            <a:endParaRPr lang="it-IT" sz="1500" b="0" dirty="0">
              <a:solidFill>
                <a:srgbClr val="002060"/>
              </a:solidFill>
              <a:ea typeface="Arial" charset="0"/>
              <a:cs typeface="Arial" charset="0"/>
            </a:endParaRPr>
          </a:p>
          <a:p>
            <a:pPr eaLnBrk="1" hangingPunct="1">
              <a:buFontTx/>
              <a:buChar char="-"/>
              <a:defRPr/>
            </a:pPr>
            <a:r>
              <a:rPr lang="it-IT" sz="1500" b="0" dirty="0" err="1">
                <a:solidFill>
                  <a:srgbClr val="002060"/>
                </a:solidFill>
                <a:ea typeface="Arial" charset="0"/>
                <a:cs typeface="Arial" charset="0"/>
              </a:rPr>
              <a:t>History</a:t>
            </a:r>
            <a:r>
              <a:rPr lang="it-IT" sz="1500" b="0" dirty="0">
                <a:solidFill>
                  <a:srgbClr val="002060"/>
                </a:solidFill>
                <a:ea typeface="Arial" charset="0"/>
                <a:cs typeface="Arial" charset="0"/>
              </a:rPr>
              <a:t> of </a:t>
            </a:r>
            <a:r>
              <a:rPr lang="it-IT" sz="1500" b="0" u="sng" dirty="0" err="1">
                <a:solidFill>
                  <a:srgbClr val="002060"/>
                </a:solidFill>
                <a:ea typeface="Arial" charset="0"/>
                <a:cs typeface="Arial" charset="0"/>
              </a:rPr>
              <a:t>chronic</a:t>
            </a:r>
            <a:r>
              <a:rPr lang="it-IT" sz="1500" b="0" u="sng" dirty="0">
                <a:solidFill>
                  <a:srgbClr val="002060"/>
                </a:solidFill>
                <a:ea typeface="Arial" charset="0"/>
                <a:cs typeface="Arial" charset="0"/>
              </a:rPr>
              <a:t> angina</a:t>
            </a:r>
            <a:r>
              <a:rPr lang="it-IT" sz="1500" b="0" dirty="0">
                <a:solidFill>
                  <a:srgbClr val="002060"/>
                </a:solidFill>
                <a:ea typeface="Arial" charset="0"/>
                <a:cs typeface="Arial" charset="0"/>
              </a:rPr>
              <a:t> </a:t>
            </a:r>
            <a:r>
              <a:rPr lang="it-IT" sz="1500" b="0" dirty="0" err="1">
                <a:solidFill>
                  <a:srgbClr val="002060"/>
                </a:solidFill>
                <a:ea typeface="Arial" charset="0"/>
                <a:cs typeface="Arial" charset="0"/>
              </a:rPr>
              <a:t>at</a:t>
            </a:r>
            <a:r>
              <a:rPr lang="it-IT" sz="1500" b="0" dirty="0">
                <a:solidFill>
                  <a:srgbClr val="002060"/>
                </a:solidFill>
                <a:ea typeface="Arial" charset="0"/>
                <a:cs typeface="Arial" charset="0"/>
              </a:rPr>
              <a:t> </a:t>
            </a:r>
            <a:r>
              <a:rPr lang="it-IT" sz="1500" b="0" dirty="0" err="1">
                <a:solidFill>
                  <a:srgbClr val="002060"/>
                </a:solidFill>
                <a:ea typeface="Arial" charset="0"/>
                <a:cs typeface="Arial" charset="0"/>
              </a:rPr>
              <a:t>least</a:t>
            </a:r>
            <a:r>
              <a:rPr lang="it-IT" sz="1500" b="0" dirty="0">
                <a:solidFill>
                  <a:srgbClr val="002060"/>
                </a:solidFill>
                <a:ea typeface="Arial" charset="0"/>
                <a:cs typeface="Arial" charset="0"/>
              </a:rPr>
              <a:t> </a:t>
            </a:r>
            <a:r>
              <a:rPr lang="it-IT" sz="1500" b="0" u="sng" dirty="0">
                <a:solidFill>
                  <a:srgbClr val="002060"/>
                </a:solidFill>
                <a:ea typeface="Arial" charset="0"/>
                <a:cs typeface="Arial" charset="0"/>
              </a:rPr>
              <a:t>14 </a:t>
            </a:r>
            <a:r>
              <a:rPr lang="it-IT" sz="1500" b="0" u="sng" dirty="0" err="1">
                <a:solidFill>
                  <a:srgbClr val="002060"/>
                </a:solidFill>
                <a:ea typeface="Arial" charset="0"/>
                <a:cs typeface="Arial" charset="0"/>
              </a:rPr>
              <a:t>days</a:t>
            </a:r>
            <a:r>
              <a:rPr lang="it-IT" sz="1500" b="0" u="sng" dirty="0">
                <a:solidFill>
                  <a:srgbClr val="002060"/>
                </a:solidFill>
                <a:ea typeface="Arial" charset="0"/>
                <a:cs typeface="Arial" charset="0"/>
              </a:rPr>
              <a:t> </a:t>
            </a:r>
            <a:r>
              <a:rPr lang="it-IT" sz="1500" b="0" u="sng" dirty="0" err="1">
                <a:solidFill>
                  <a:srgbClr val="002060"/>
                </a:solidFill>
                <a:ea typeface="Arial" charset="0"/>
                <a:cs typeface="Arial" charset="0"/>
              </a:rPr>
              <a:t>prior</a:t>
            </a:r>
            <a:r>
              <a:rPr lang="it-IT" sz="1500" b="0" u="sng" dirty="0">
                <a:solidFill>
                  <a:srgbClr val="002060"/>
                </a:solidFill>
                <a:ea typeface="Arial" charset="0"/>
                <a:cs typeface="Arial" charset="0"/>
              </a:rPr>
              <a:t> to PCI </a:t>
            </a:r>
            <a:r>
              <a:rPr lang="it-IT" sz="1500" b="0" dirty="0">
                <a:solidFill>
                  <a:srgbClr val="002060"/>
                </a:solidFill>
                <a:ea typeface="Arial" charset="0"/>
                <a:cs typeface="Arial" charset="0"/>
              </a:rPr>
              <a:t>(for ACS or non-ACS)</a:t>
            </a:r>
          </a:p>
          <a:p>
            <a:pPr eaLnBrk="1" hangingPunct="1">
              <a:buFontTx/>
              <a:buChar char="-"/>
              <a:defRPr/>
            </a:pPr>
            <a:endParaRPr lang="it-IT" sz="1500" b="0" dirty="0">
              <a:solidFill>
                <a:srgbClr val="002060"/>
              </a:solidFill>
              <a:ea typeface="Arial" charset="0"/>
              <a:cs typeface="Arial" charset="0"/>
            </a:endParaRPr>
          </a:p>
          <a:p>
            <a:pPr eaLnBrk="1" hangingPunct="1">
              <a:buFontTx/>
              <a:buChar char="-"/>
              <a:defRPr/>
            </a:pPr>
            <a:r>
              <a:rPr lang="it-IT" sz="1500" b="0" u="sng" dirty="0">
                <a:solidFill>
                  <a:srgbClr val="002060"/>
                </a:solidFill>
                <a:ea typeface="Arial" charset="0"/>
                <a:cs typeface="Arial" charset="0"/>
              </a:rPr>
              <a:t>Incomplete </a:t>
            </a:r>
            <a:r>
              <a:rPr lang="it-IT" sz="1500" b="0" u="sng" dirty="0" err="1">
                <a:solidFill>
                  <a:srgbClr val="002060"/>
                </a:solidFill>
                <a:ea typeface="Arial" charset="0"/>
                <a:cs typeface="Arial" charset="0"/>
              </a:rPr>
              <a:t>revascularitation</a:t>
            </a:r>
            <a:r>
              <a:rPr lang="it-IT" sz="1500" b="0" u="sng" dirty="0">
                <a:solidFill>
                  <a:srgbClr val="002060"/>
                </a:solidFill>
                <a:ea typeface="Arial" charset="0"/>
                <a:cs typeface="Arial" charset="0"/>
              </a:rPr>
              <a:t> </a:t>
            </a:r>
            <a:r>
              <a:rPr lang="it-IT" sz="1500" b="0" dirty="0">
                <a:solidFill>
                  <a:srgbClr val="002060"/>
                </a:solidFill>
                <a:ea typeface="Arial" charset="0"/>
                <a:cs typeface="Arial" charset="0"/>
              </a:rPr>
              <a:t>post-PCI (</a:t>
            </a:r>
            <a:r>
              <a:rPr lang="it-IT" sz="1500" b="0" dirty="0" err="1">
                <a:solidFill>
                  <a:srgbClr val="002060"/>
                </a:solidFill>
                <a:ea typeface="Arial" charset="0"/>
                <a:cs typeface="Arial" charset="0"/>
              </a:rPr>
              <a:t>visually</a:t>
            </a:r>
            <a:r>
              <a:rPr lang="it-IT" sz="1500" b="0" dirty="0">
                <a:solidFill>
                  <a:srgbClr val="002060"/>
                </a:solidFill>
                <a:ea typeface="Arial" charset="0"/>
                <a:cs typeface="Arial" charset="0"/>
              </a:rPr>
              <a:t> </a:t>
            </a:r>
            <a:r>
              <a:rPr lang="it-IT" sz="1500" b="0" dirty="0" err="1">
                <a:solidFill>
                  <a:srgbClr val="002060"/>
                </a:solidFill>
                <a:ea typeface="Arial" charset="0"/>
                <a:cs typeface="Arial" charset="0"/>
              </a:rPr>
              <a:t>estimated</a:t>
            </a:r>
            <a:r>
              <a:rPr lang="it-IT" sz="1500" b="0" dirty="0">
                <a:solidFill>
                  <a:srgbClr val="002060"/>
                </a:solidFill>
                <a:ea typeface="Arial" charset="0"/>
                <a:cs typeface="Arial" charset="0"/>
              </a:rPr>
              <a:t> ≥ 50% </a:t>
            </a:r>
            <a:r>
              <a:rPr lang="it-IT" sz="1500" b="0" dirty="0" err="1">
                <a:solidFill>
                  <a:srgbClr val="002060"/>
                </a:solidFill>
                <a:ea typeface="Arial" charset="0"/>
                <a:cs typeface="Arial" charset="0"/>
              </a:rPr>
              <a:t>stenosis</a:t>
            </a:r>
            <a:r>
              <a:rPr lang="it-IT" sz="1500" b="0" dirty="0">
                <a:solidFill>
                  <a:srgbClr val="002060"/>
                </a:solidFill>
                <a:ea typeface="Arial" charset="0"/>
                <a:cs typeface="Arial" charset="0"/>
              </a:rPr>
              <a:t> in a </a:t>
            </a:r>
            <a:r>
              <a:rPr lang="it-IT" sz="1500" b="0" dirty="0" err="1">
                <a:solidFill>
                  <a:srgbClr val="002060"/>
                </a:solidFill>
                <a:ea typeface="Arial" charset="0"/>
                <a:cs typeface="Arial" charset="0"/>
              </a:rPr>
              <a:t>coronary</a:t>
            </a:r>
            <a:r>
              <a:rPr lang="it-IT" sz="1500" b="0" dirty="0">
                <a:solidFill>
                  <a:srgbClr val="002060"/>
                </a:solidFill>
                <a:ea typeface="Arial" charset="0"/>
                <a:cs typeface="Arial" charset="0"/>
              </a:rPr>
              <a:t> </a:t>
            </a:r>
            <a:r>
              <a:rPr lang="it-IT" sz="1500" b="0" dirty="0" err="1">
                <a:solidFill>
                  <a:srgbClr val="002060"/>
                </a:solidFill>
                <a:ea typeface="Arial" charset="0"/>
                <a:cs typeface="Arial" charset="0"/>
              </a:rPr>
              <a:t>artery</a:t>
            </a:r>
            <a:r>
              <a:rPr lang="it-IT" sz="1500" b="0" dirty="0">
                <a:solidFill>
                  <a:srgbClr val="002060"/>
                </a:solidFill>
                <a:ea typeface="Arial" charset="0"/>
                <a:cs typeface="Arial" charset="0"/>
              </a:rPr>
              <a:t> or in </a:t>
            </a:r>
            <a:r>
              <a:rPr lang="it-IT" sz="1500" b="0" dirty="0" err="1">
                <a:solidFill>
                  <a:srgbClr val="002060"/>
                </a:solidFill>
                <a:ea typeface="Arial" charset="0"/>
                <a:cs typeface="Arial" charset="0"/>
              </a:rPr>
              <a:t>one</a:t>
            </a:r>
            <a:r>
              <a:rPr lang="it-IT" sz="1500" b="0" dirty="0">
                <a:solidFill>
                  <a:srgbClr val="002060"/>
                </a:solidFill>
                <a:ea typeface="Arial" charset="0"/>
                <a:cs typeface="Arial" charset="0"/>
              </a:rPr>
              <a:t> or more bypass </a:t>
            </a:r>
            <a:r>
              <a:rPr lang="it-IT" sz="1500" b="0" dirty="0" err="1">
                <a:solidFill>
                  <a:srgbClr val="002060"/>
                </a:solidFill>
                <a:ea typeface="Arial" charset="0"/>
                <a:cs typeface="Arial" charset="0"/>
              </a:rPr>
              <a:t>grafts</a:t>
            </a:r>
            <a:r>
              <a:rPr lang="it-IT" sz="1500" b="0" dirty="0">
                <a:solidFill>
                  <a:srgbClr val="002060"/>
                </a:solidFill>
                <a:ea typeface="Arial" charset="0"/>
                <a:cs typeface="Arial" charset="0"/>
              </a:rPr>
              <a:t>)</a:t>
            </a:r>
          </a:p>
        </p:txBody>
      </p:sp>
      <p:cxnSp>
        <p:nvCxnSpPr>
          <p:cNvPr id="8" name="Connettore 2 7"/>
          <p:cNvCxnSpPr>
            <a:cxnSpLocks noChangeShapeType="1"/>
          </p:cNvCxnSpPr>
          <p:nvPr/>
        </p:nvCxnSpPr>
        <p:spPr bwMode="auto">
          <a:xfrm>
            <a:off x="4422107" y="2834879"/>
            <a:ext cx="0" cy="323850"/>
          </a:xfrm>
          <a:prstGeom prst="straightConnector1">
            <a:avLst/>
          </a:prstGeom>
          <a:noFill/>
          <a:ln w="25400">
            <a:solidFill>
              <a:srgbClr val="FF0000"/>
            </a:solidFill>
            <a:round/>
            <a:headEnd/>
            <a:tailEnd type="arrow" w="med" len="med"/>
          </a:ln>
          <a:effectLst>
            <a:outerShdw blurRad="40000" dist="20000" dir="5400000" rotWithShape="0">
              <a:srgbClr val="000000">
                <a:alpha val="37999"/>
              </a:srgbClr>
            </a:outerShdw>
          </a:effectLst>
          <a:extLst/>
        </p:spPr>
      </p:cxnSp>
      <p:sp>
        <p:nvSpPr>
          <p:cNvPr id="1302532" name="CasellaDiTesto 8"/>
          <p:cNvSpPr txBox="1">
            <a:spLocks noChangeArrowheads="1"/>
          </p:cNvSpPr>
          <p:nvPr/>
        </p:nvSpPr>
        <p:spPr bwMode="auto">
          <a:xfrm>
            <a:off x="2126582" y="4076701"/>
            <a:ext cx="4773216" cy="300082"/>
          </a:xfrm>
          <a:prstGeom prst="rect">
            <a:avLst/>
          </a:prstGeom>
          <a:noFill/>
          <a:ln w="9525">
            <a:noFill/>
            <a:miter lim="800000"/>
            <a:headEnd/>
            <a:tailEnd/>
          </a:ln>
        </p:spPr>
        <p:txBody>
          <a:bodyPr>
            <a:spAutoFit/>
          </a:bodyPr>
          <a:lstStyle/>
          <a:p>
            <a:pPr algn="ctr"/>
            <a:r>
              <a:rPr lang="it-IT" sz="1350">
                <a:solidFill>
                  <a:srgbClr val="002060"/>
                </a:solidFill>
                <a:latin typeface="Arial" charset="0"/>
                <a:ea typeface="Arial" charset="0"/>
                <a:cs typeface="Arial" charset="0"/>
              </a:rPr>
              <a:t>Treatment and follow-up period (minimum 1 year)</a:t>
            </a:r>
          </a:p>
        </p:txBody>
      </p:sp>
      <p:sp>
        <p:nvSpPr>
          <p:cNvPr id="1302533" name="CasellaDiTesto 9"/>
          <p:cNvSpPr txBox="1">
            <a:spLocks noChangeArrowheads="1"/>
          </p:cNvSpPr>
          <p:nvPr/>
        </p:nvSpPr>
        <p:spPr bwMode="auto">
          <a:xfrm>
            <a:off x="2424239" y="3118248"/>
            <a:ext cx="3942160" cy="553998"/>
          </a:xfrm>
          <a:prstGeom prst="rect">
            <a:avLst/>
          </a:prstGeom>
          <a:noFill/>
          <a:ln w="9525">
            <a:noFill/>
            <a:miter lim="800000"/>
            <a:headEnd/>
            <a:tailEnd/>
          </a:ln>
        </p:spPr>
        <p:txBody>
          <a:bodyPr>
            <a:spAutoFit/>
          </a:bodyPr>
          <a:lstStyle/>
          <a:p>
            <a:pPr algn="ctr"/>
            <a:r>
              <a:rPr lang="it-IT" sz="1500" i="1">
                <a:solidFill>
                  <a:srgbClr val="002060"/>
                </a:solidFill>
                <a:latin typeface="Arial" charset="0"/>
                <a:ea typeface="Arial" charset="0"/>
                <a:cs typeface="Arial" charset="0"/>
              </a:rPr>
              <a:t>RANDOMIZATION</a:t>
            </a:r>
            <a:r>
              <a:rPr lang="it-IT" sz="1500">
                <a:solidFill>
                  <a:srgbClr val="002060"/>
                </a:solidFill>
                <a:latin typeface="Arial" charset="0"/>
                <a:ea typeface="Arial" charset="0"/>
                <a:cs typeface="Arial" charset="0"/>
              </a:rPr>
              <a:t> </a:t>
            </a:r>
            <a:r>
              <a:rPr lang="it-IT" sz="1350">
                <a:solidFill>
                  <a:srgbClr val="002060"/>
                </a:solidFill>
                <a:latin typeface="Arial" charset="0"/>
                <a:ea typeface="Arial" charset="0"/>
                <a:cs typeface="Arial" charset="0"/>
              </a:rPr>
              <a:t>(within 14 days post-PCI)</a:t>
            </a:r>
            <a:endParaRPr lang="it-IT" sz="1500">
              <a:solidFill>
                <a:srgbClr val="002060"/>
              </a:solidFill>
              <a:latin typeface="Arial" charset="0"/>
              <a:ea typeface="Arial" charset="0"/>
              <a:cs typeface="Arial" charset="0"/>
            </a:endParaRPr>
          </a:p>
          <a:p>
            <a:pPr algn="ctr"/>
            <a:r>
              <a:rPr lang="it-IT" sz="1500" i="1">
                <a:solidFill>
                  <a:srgbClr val="002060"/>
                </a:solidFill>
                <a:latin typeface="Arial" charset="0"/>
                <a:ea typeface="Arial" charset="0"/>
                <a:cs typeface="Arial" charset="0"/>
              </a:rPr>
              <a:t>Ranolazine 1000 mg</a:t>
            </a:r>
            <a:r>
              <a:rPr lang="it-IT" sz="1500">
                <a:solidFill>
                  <a:srgbClr val="002060"/>
                </a:solidFill>
                <a:latin typeface="Arial" charset="0"/>
                <a:ea typeface="Arial" charset="0"/>
                <a:cs typeface="Arial" charset="0"/>
              </a:rPr>
              <a:t> BID vs placebo</a:t>
            </a:r>
          </a:p>
        </p:txBody>
      </p:sp>
      <p:cxnSp>
        <p:nvCxnSpPr>
          <p:cNvPr id="11" name="Connettore 2 10"/>
          <p:cNvCxnSpPr>
            <a:cxnSpLocks noChangeShapeType="1"/>
          </p:cNvCxnSpPr>
          <p:nvPr/>
        </p:nvCxnSpPr>
        <p:spPr bwMode="auto">
          <a:xfrm>
            <a:off x="4422107" y="3752851"/>
            <a:ext cx="1191" cy="270272"/>
          </a:xfrm>
          <a:prstGeom prst="straightConnector1">
            <a:avLst/>
          </a:prstGeom>
          <a:noFill/>
          <a:ln w="25400">
            <a:solidFill>
              <a:srgbClr val="FF0000"/>
            </a:solidFill>
            <a:round/>
            <a:headEnd/>
            <a:tailEnd type="arrow" w="med" len="med"/>
          </a:ln>
          <a:effectLst>
            <a:outerShdw blurRad="40000" dist="20000" dir="5400000" rotWithShape="0">
              <a:srgbClr val="000000">
                <a:alpha val="37999"/>
              </a:srgbClr>
            </a:outerShdw>
          </a:effectLst>
          <a:extLst/>
        </p:spPr>
      </p:cxnSp>
      <p:sp>
        <p:nvSpPr>
          <p:cNvPr id="12" name="CasellaDiTesto 11"/>
          <p:cNvSpPr txBox="1"/>
          <p:nvPr/>
        </p:nvSpPr>
        <p:spPr>
          <a:xfrm>
            <a:off x="1343151" y="4508899"/>
            <a:ext cx="6588919" cy="1246495"/>
          </a:xfrm>
          <a:prstGeom prst="rect">
            <a:avLst/>
          </a:prstGeom>
          <a:noFill/>
        </p:spPr>
        <p:txBody>
          <a:bodyPr>
            <a:spAutoFit/>
          </a:bodyPr>
          <a:lstStyle>
            <a:lvl1pPr eaLnBrk="0" hangingPunct="0">
              <a:defRPr sz="2400" b="1">
                <a:solidFill>
                  <a:srgbClr val="000000"/>
                </a:solidFill>
                <a:latin typeface="Arial" charset="0"/>
                <a:ea typeface="MS PGothic" charset="0"/>
                <a:cs typeface="MS PGothic" charset="0"/>
              </a:defRPr>
            </a:lvl1pPr>
            <a:lvl2pPr marL="37931725" indent="-37474525" eaLnBrk="0" hangingPunct="0">
              <a:defRPr sz="2400" b="1">
                <a:solidFill>
                  <a:srgbClr val="000000"/>
                </a:solidFill>
                <a:latin typeface="Arial" charset="0"/>
                <a:ea typeface="MS PGothic" charset="0"/>
                <a:cs typeface="MS PGothic" charset="0"/>
              </a:defRPr>
            </a:lvl2pPr>
            <a:lvl3pPr eaLnBrk="0" hangingPunct="0">
              <a:defRPr sz="2400" b="1">
                <a:solidFill>
                  <a:srgbClr val="000000"/>
                </a:solidFill>
                <a:latin typeface="Arial" charset="0"/>
                <a:ea typeface="MS PGothic" charset="0"/>
                <a:cs typeface="MS PGothic" charset="0"/>
              </a:defRPr>
            </a:lvl3pPr>
            <a:lvl4pPr eaLnBrk="0" hangingPunct="0">
              <a:defRPr sz="2400" b="1">
                <a:solidFill>
                  <a:srgbClr val="000000"/>
                </a:solidFill>
                <a:latin typeface="Arial" charset="0"/>
                <a:ea typeface="MS PGothic" charset="0"/>
                <a:cs typeface="MS PGothic" charset="0"/>
              </a:defRPr>
            </a:lvl4pPr>
            <a:lvl5pPr eaLnBrk="0" hangingPunct="0">
              <a:defRPr sz="2400" b="1">
                <a:solidFill>
                  <a:srgbClr val="000000"/>
                </a:solidFill>
                <a:latin typeface="Arial" charset="0"/>
                <a:ea typeface="MS PGothic" charset="0"/>
                <a:cs typeface="MS PGothic" charset="0"/>
              </a:defRPr>
            </a:lvl5pPr>
            <a:lvl6pPr marL="457200" eaLnBrk="0" fontAlgn="base" hangingPunct="0">
              <a:spcBef>
                <a:spcPct val="0"/>
              </a:spcBef>
              <a:spcAft>
                <a:spcPct val="0"/>
              </a:spcAft>
              <a:defRPr sz="2400" b="1">
                <a:solidFill>
                  <a:srgbClr val="000000"/>
                </a:solidFill>
                <a:latin typeface="Arial" charset="0"/>
                <a:ea typeface="MS PGothic" charset="0"/>
                <a:cs typeface="MS PGothic" charset="0"/>
              </a:defRPr>
            </a:lvl6pPr>
            <a:lvl7pPr marL="914400" eaLnBrk="0" fontAlgn="base" hangingPunct="0">
              <a:spcBef>
                <a:spcPct val="0"/>
              </a:spcBef>
              <a:spcAft>
                <a:spcPct val="0"/>
              </a:spcAft>
              <a:defRPr sz="2400" b="1">
                <a:solidFill>
                  <a:srgbClr val="000000"/>
                </a:solidFill>
                <a:latin typeface="Arial" charset="0"/>
                <a:ea typeface="MS PGothic" charset="0"/>
                <a:cs typeface="MS PGothic" charset="0"/>
              </a:defRPr>
            </a:lvl7pPr>
            <a:lvl8pPr marL="1371600" eaLnBrk="0" fontAlgn="base" hangingPunct="0">
              <a:spcBef>
                <a:spcPct val="0"/>
              </a:spcBef>
              <a:spcAft>
                <a:spcPct val="0"/>
              </a:spcAft>
              <a:defRPr sz="2400" b="1">
                <a:solidFill>
                  <a:srgbClr val="000000"/>
                </a:solidFill>
                <a:latin typeface="Arial" charset="0"/>
                <a:ea typeface="MS PGothic" charset="0"/>
                <a:cs typeface="MS PGothic" charset="0"/>
              </a:defRPr>
            </a:lvl8pPr>
            <a:lvl9pPr marL="1828800" eaLnBrk="0" fontAlgn="base" hangingPunct="0">
              <a:spcBef>
                <a:spcPct val="0"/>
              </a:spcBef>
              <a:spcAft>
                <a:spcPct val="0"/>
              </a:spcAft>
              <a:defRPr sz="2400" b="1">
                <a:solidFill>
                  <a:srgbClr val="000000"/>
                </a:solidFill>
                <a:latin typeface="Arial" charset="0"/>
                <a:ea typeface="MS PGothic" charset="0"/>
                <a:cs typeface="MS PGothic" charset="0"/>
              </a:defRPr>
            </a:lvl9pPr>
          </a:lstStyle>
          <a:p>
            <a:pPr eaLnBrk="1" hangingPunct="1">
              <a:defRPr/>
            </a:pPr>
            <a:r>
              <a:rPr lang="it-IT" sz="1500" b="0" i="1" u="sng">
                <a:solidFill>
                  <a:srgbClr val="002060"/>
                </a:solidFill>
                <a:ea typeface="Arial" charset="0"/>
                <a:cs typeface="Arial" charset="0"/>
              </a:rPr>
              <a:t>ENDPOINTS</a:t>
            </a:r>
            <a:r>
              <a:rPr lang="it-IT" sz="1500" b="0" i="1">
                <a:solidFill>
                  <a:srgbClr val="002060"/>
                </a:solidFill>
                <a:ea typeface="Arial" charset="0"/>
                <a:cs typeface="Arial" charset="0"/>
              </a:rPr>
              <a:t>:</a:t>
            </a:r>
          </a:p>
          <a:p>
            <a:pPr eaLnBrk="1" hangingPunct="1">
              <a:buFontTx/>
              <a:buChar char="-"/>
              <a:defRPr/>
            </a:pPr>
            <a:r>
              <a:rPr lang="it-IT" sz="1500" b="0" i="1">
                <a:solidFill>
                  <a:srgbClr val="002060"/>
                </a:solidFill>
                <a:effectLst>
                  <a:outerShdw blurRad="38100" dist="38100" dir="2700000" algn="tl">
                    <a:srgbClr val="DDDDDD"/>
                  </a:outerShdw>
                </a:effectLst>
                <a:ea typeface="Arial" charset="0"/>
                <a:cs typeface="Arial" charset="0"/>
              </a:rPr>
              <a:t>Primary</a:t>
            </a:r>
            <a:r>
              <a:rPr lang="it-IT" sz="1500" b="0" i="1">
                <a:solidFill>
                  <a:srgbClr val="002060"/>
                </a:solidFill>
                <a:ea typeface="Arial" charset="0"/>
                <a:cs typeface="Arial" charset="0"/>
              </a:rPr>
              <a:t>: time to first occurence of ischemia-driven revascularization or ischemia driven hospitalization</a:t>
            </a:r>
          </a:p>
          <a:p>
            <a:pPr eaLnBrk="1" hangingPunct="1">
              <a:buFontTx/>
              <a:buChar char="-"/>
              <a:defRPr/>
            </a:pPr>
            <a:r>
              <a:rPr lang="it-IT" sz="1500" b="0" i="1">
                <a:solidFill>
                  <a:srgbClr val="002060"/>
                </a:solidFill>
                <a:effectLst>
                  <a:outerShdw blurRad="38100" dist="38100" dir="2700000" algn="tl">
                    <a:srgbClr val="DDDDDD"/>
                  </a:outerShdw>
                </a:effectLst>
                <a:ea typeface="Arial" charset="0"/>
                <a:cs typeface="Arial" charset="0"/>
              </a:rPr>
              <a:t>Secondary</a:t>
            </a:r>
            <a:r>
              <a:rPr lang="it-IT" sz="1500" b="0" i="1">
                <a:solidFill>
                  <a:srgbClr val="002060"/>
                </a:solidFill>
                <a:ea typeface="Arial" charset="0"/>
                <a:cs typeface="Arial" charset="0"/>
              </a:rPr>
              <a:t>: time to first occurence of sudden cardiac death or cardiovascular death or myocardial infarction</a:t>
            </a:r>
            <a:endParaRPr lang="it-IT" sz="1500" b="0">
              <a:solidFill>
                <a:srgbClr val="002060"/>
              </a:solidFill>
              <a:ea typeface="Arial" charset="0"/>
              <a:cs typeface="Arial" charset="0"/>
            </a:endParaRPr>
          </a:p>
        </p:txBody>
      </p:sp>
      <p:sp>
        <p:nvSpPr>
          <p:cNvPr id="1302536" name="Rectangle 2"/>
          <p:cNvSpPr>
            <a:spLocks noChangeArrowheads="1"/>
          </p:cNvSpPr>
          <p:nvPr/>
        </p:nvSpPr>
        <p:spPr bwMode="auto">
          <a:xfrm>
            <a:off x="1082840" y="1863330"/>
            <a:ext cx="6858000" cy="3887390"/>
          </a:xfrm>
          <a:prstGeom prst="rect">
            <a:avLst/>
          </a:prstGeom>
          <a:solidFill>
            <a:srgbClr val="0070C0">
              <a:alpha val="20000"/>
            </a:srgbClr>
          </a:solidFill>
          <a:ln w="9525">
            <a:noFill/>
            <a:miter lim="800000"/>
            <a:headEnd/>
            <a:tailEnd/>
          </a:ln>
        </p:spPr>
        <p:txBody>
          <a:bodyPr wrap="none" anchor="ctr"/>
          <a:lstStyle/>
          <a:p>
            <a:endParaRPr lang="it-IT" sz="1350">
              <a:solidFill>
                <a:srgbClr val="002060"/>
              </a:solidFill>
              <a:latin typeface="Arial" charset="0"/>
              <a:ea typeface="Arial" charset="0"/>
              <a:cs typeface="Arial" charset="0"/>
            </a:endParaRPr>
          </a:p>
        </p:txBody>
      </p:sp>
      <p:cxnSp>
        <p:nvCxnSpPr>
          <p:cNvPr id="10" name="Connettore 1 9"/>
          <p:cNvCxnSpPr/>
          <p:nvPr/>
        </p:nvCxnSpPr>
        <p:spPr>
          <a:xfrm>
            <a:off x="1505418" y="1772183"/>
            <a:ext cx="5994666" cy="0"/>
          </a:xfrm>
          <a:prstGeom prst="line">
            <a:avLst/>
          </a:prstGeom>
          <a:ln w="28575" cmpd="sng">
            <a:solidFill>
              <a:srgbClr val="00206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527799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 name="Rectangle 2"/>
          <p:cNvSpPr>
            <a:spLocks noChangeArrowheads="1"/>
          </p:cNvSpPr>
          <p:nvPr/>
        </p:nvSpPr>
        <p:spPr bwMode="hidden">
          <a:xfrm>
            <a:off x="1901818" y="1106743"/>
            <a:ext cx="5424488" cy="4156472"/>
          </a:xfrm>
          <a:prstGeom prst="rect">
            <a:avLst/>
          </a:prstGeom>
          <a:solidFill>
            <a:srgbClr val="001132"/>
          </a:solidFill>
          <a:ln w="19050">
            <a:solidFill>
              <a:srgbClr val="39536E"/>
            </a:solidFill>
            <a:miter lim="800000"/>
            <a:headEnd type="none" w="sm" len="sm"/>
            <a:tailEnd type="none" w="sm" len="sm"/>
          </a:ln>
          <a:effectLst>
            <a:outerShdw blurRad="63500" dist="17961" dir="2700000" algn="ctr" rotWithShape="0">
              <a:srgbClr val="1C1C1C">
                <a:alpha val="74998"/>
              </a:srgbClr>
            </a:outerShdw>
          </a:effectLst>
        </p:spPr>
        <p:txBody>
          <a:bodyPr anchor="ctr"/>
          <a:lstStyle/>
          <a:p>
            <a:pPr algn="ctr">
              <a:defRPr/>
            </a:pPr>
            <a:endParaRPr lang="en-US" sz="1200">
              <a:solidFill>
                <a:srgbClr val="FFFFFF"/>
              </a:solidFill>
              <a:latin typeface="Times New Roman"/>
              <a:ea typeface="ヒラギノ角ゴ Pro W3"/>
              <a:cs typeface="Times New Roman"/>
            </a:endParaRPr>
          </a:p>
        </p:txBody>
      </p:sp>
      <p:sp>
        <p:nvSpPr>
          <p:cNvPr id="33" name="TextBox 5"/>
          <p:cNvSpPr txBox="1">
            <a:spLocks noChangeArrowheads="1"/>
          </p:cNvSpPr>
          <p:nvPr/>
        </p:nvSpPr>
        <p:spPr bwMode="auto">
          <a:xfrm>
            <a:off x="2648341" y="1666337"/>
            <a:ext cx="1342034"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b="1" i="1">
                <a:solidFill>
                  <a:srgbClr val="FFCC99"/>
                </a:solidFill>
                <a:latin typeface="Arial" charset="0"/>
                <a:ea typeface="ヒラギノ角ゴ Pro W3" charset="0"/>
                <a:cs typeface="ヒラギノ角ゴ Pro W3" charset="0"/>
              </a:defRPr>
            </a:lvl1pPr>
            <a:lvl2pPr marL="742950" indent="-285750">
              <a:defRPr b="1" i="1">
                <a:solidFill>
                  <a:srgbClr val="FFCC99"/>
                </a:solidFill>
                <a:latin typeface="Arial" charset="0"/>
                <a:ea typeface="ヒラギノ角ゴ Pro W3" charset="0"/>
                <a:cs typeface="ヒラギノ角ゴ Pro W3" charset="0"/>
              </a:defRPr>
            </a:lvl2pPr>
            <a:lvl3pPr marL="1143000" indent="-228600">
              <a:defRPr b="1" i="1">
                <a:solidFill>
                  <a:srgbClr val="FFCC99"/>
                </a:solidFill>
                <a:latin typeface="Arial" charset="0"/>
                <a:ea typeface="ヒラギノ角ゴ Pro W3" charset="0"/>
                <a:cs typeface="ヒラギノ角ゴ Pro W3" charset="0"/>
              </a:defRPr>
            </a:lvl3pPr>
            <a:lvl4pPr marL="1600200" indent="-228600">
              <a:defRPr b="1" i="1">
                <a:solidFill>
                  <a:srgbClr val="FFCC99"/>
                </a:solidFill>
                <a:latin typeface="Arial" charset="0"/>
                <a:ea typeface="ヒラギノ角ゴ Pro W3" charset="0"/>
                <a:cs typeface="ヒラギノ角ゴ Pro W3" charset="0"/>
              </a:defRPr>
            </a:lvl4pPr>
            <a:lvl5pPr marL="2057400" indent="-228600">
              <a:defRPr b="1" i="1">
                <a:solidFill>
                  <a:srgbClr val="FFCC99"/>
                </a:solidFill>
                <a:latin typeface="Arial" charset="0"/>
                <a:ea typeface="ヒラギノ角ゴ Pro W3" charset="0"/>
                <a:cs typeface="ヒラギノ角ゴ Pro W3" charset="0"/>
              </a:defRPr>
            </a:lvl5pPr>
            <a:lvl6pPr marL="2514600" indent="-228600" fontAlgn="base">
              <a:spcBef>
                <a:spcPct val="0"/>
              </a:spcBef>
              <a:spcAft>
                <a:spcPct val="0"/>
              </a:spcAft>
              <a:defRPr b="1" i="1">
                <a:solidFill>
                  <a:srgbClr val="FFCC99"/>
                </a:solidFill>
                <a:latin typeface="Arial" charset="0"/>
                <a:ea typeface="ヒラギノ角ゴ Pro W3" charset="0"/>
                <a:cs typeface="ヒラギノ角ゴ Pro W3" charset="0"/>
              </a:defRPr>
            </a:lvl6pPr>
            <a:lvl7pPr marL="2971800" indent="-228600" fontAlgn="base">
              <a:spcBef>
                <a:spcPct val="0"/>
              </a:spcBef>
              <a:spcAft>
                <a:spcPct val="0"/>
              </a:spcAft>
              <a:defRPr b="1" i="1">
                <a:solidFill>
                  <a:srgbClr val="FFCC99"/>
                </a:solidFill>
                <a:latin typeface="Arial" charset="0"/>
                <a:ea typeface="ヒラギノ角ゴ Pro W3" charset="0"/>
                <a:cs typeface="ヒラギノ角ゴ Pro W3" charset="0"/>
              </a:defRPr>
            </a:lvl7pPr>
            <a:lvl8pPr marL="3429000" indent="-228600" fontAlgn="base">
              <a:spcBef>
                <a:spcPct val="0"/>
              </a:spcBef>
              <a:spcAft>
                <a:spcPct val="0"/>
              </a:spcAft>
              <a:defRPr b="1" i="1">
                <a:solidFill>
                  <a:srgbClr val="FFCC99"/>
                </a:solidFill>
                <a:latin typeface="Arial" charset="0"/>
                <a:ea typeface="ヒラギノ角ゴ Pro W3" charset="0"/>
                <a:cs typeface="ヒラギノ角ゴ Pro W3" charset="0"/>
              </a:defRPr>
            </a:lvl8pPr>
            <a:lvl9pPr marL="3886200" indent="-228600" fontAlgn="base">
              <a:spcBef>
                <a:spcPct val="0"/>
              </a:spcBef>
              <a:spcAft>
                <a:spcPct val="0"/>
              </a:spcAft>
              <a:defRPr b="1" i="1">
                <a:solidFill>
                  <a:srgbClr val="FFCC99"/>
                </a:solidFill>
                <a:latin typeface="Arial" charset="0"/>
                <a:ea typeface="ヒラギノ角ゴ Pro W3" charset="0"/>
                <a:cs typeface="ヒラギノ角ゴ Pro W3" charset="0"/>
              </a:defRPr>
            </a:lvl9pPr>
          </a:lstStyle>
          <a:p>
            <a:pPr>
              <a:defRPr/>
            </a:pPr>
            <a:r>
              <a:rPr lang="en-US" sz="900" b="0" i="0" kern="0">
                <a:solidFill>
                  <a:srgbClr val="FFFFFF"/>
                </a:solidFill>
                <a:latin typeface="Times New Roman"/>
                <a:cs typeface="Times New Roman"/>
              </a:rPr>
              <a:t>10 Excluded</a:t>
            </a:r>
          </a:p>
          <a:p>
            <a:pPr>
              <a:defRPr/>
            </a:pPr>
            <a:r>
              <a:rPr lang="en-US" sz="900" b="0" i="0" kern="0">
                <a:solidFill>
                  <a:srgbClr val="FFFFFF"/>
                </a:solidFill>
                <a:latin typeface="Times New Roman"/>
                <a:cs typeface="Times New Roman"/>
              </a:rPr>
              <a:t>   7 not treated</a:t>
            </a:r>
          </a:p>
          <a:p>
            <a:pPr>
              <a:defRPr/>
            </a:pPr>
            <a:r>
              <a:rPr lang="en-US" sz="900" b="0" i="0" kern="0">
                <a:solidFill>
                  <a:srgbClr val="FFFFFF"/>
                </a:solidFill>
                <a:latin typeface="Times New Roman"/>
                <a:cs typeface="Times New Roman"/>
              </a:rPr>
              <a:t>   3 scientific misconduct</a:t>
            </a:r>
          </a:p>
          <a:p>
            <a:pPr>
              <a:defRPr/>
            </a:pPr>
            <a:endParaRPr lang="en-US" sz="900" b="0" i="0" kern="0">
              <a:solidFill>
                <a:srgbClr val="FFFFFF"/>
              </a:solidFill>
              <a:latin typeface="Times New Roman"/>
              <a:cs typeface="Times New Roman"/>
            </a:endParaRPr>
          </a:p>
        </p:txBody>
      </p:sp>
      <p:sp>
        <p:nvSpPr>
          <p:cNvPr id="34" name="TextBox 9"/>
          <p:cNvSpPr txBox="1">
            <a:spLocks noChangeArrowheads="1"/>
          </p:cNvSpPr>
          <p:nvPr/>
        </p:nvSpPr>
        <p:spPr bwMode="auto">
          <a:xfrm>
            <a:off x="5152225" y="1672291"/>
            <a:ext cx="1342034"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b="1" i="1">
                <a:solidFill>
                  <a:srgbClr val="FFCC99"/>
                </a:solidFill>
                <a:latin typeface="Arial" charset="0"/>
                <a:ea typeface="ヒラギノ角ゴ Pro W3" charset="0"/>
                <a:cs typeface="ヒラギノ角ゴ Pro W3" charset="0"/>
              </a:defRPr>
            </a:lvl1pPr>
            <a:lvl2pPr marL="742950" indent="-285750">
              <a:defRPr b="1" i="1">
                <a:solidFill>
                  <a:srgbClr val="FFCC99"/>
                </a:solidFill>
                <a:latin typeface="Arial" charset="0"/>
                <a:ea typeface="ヒラギノ角ゴ Pro W3" charset="0"/>
                <a:cs typeface="ヒラギノ角ゴ Pro W3" charset="0"/>
              </a:defRPr>
            </a:lvl2pPr>
            <a:lvl3pPr marL="1143000" indent="-228600">
              <a:defRPr b="1" i="1">
                <a:solidFill>
                  <a:srgbClr val="FFCC99"/>
                </a:solidFill>
                <a:latin typeface="Arial" charset="0"/>
                <a:ea typeface="ヒラギノ角ゴ Pro W3" charset="0"/>
                <a:cs typeface="ヒラギノ角ゴ Pro W3" charset="0"/>
              </a:defRPr>
            </a:lvl3pPr>
            <a:lvl4pPr marL="1600200" indent="-228600">
              <a:defRPr b="1" i="1">
                <a:solidFill>
                  <a:srgbClr val="FFCC99"/>
                </a:solidFill>
                <a:latin typeface="Arial" charset="0"/>
                <a:ea typeface="ヒラギノ角ゴ Pro W3" charset="0"/>
                <a:cs typeface="ヒラギノ角ゴ Pro W3" charset="0"/>
              </a:defRPr>
            </a:lvl4pPr>
            <a:lvl5pPr marL="2057400" indent="-228600">
              <a:defRPr b="1" i="1">
                <a:solidFill>
                  <a:srgbClr val="FFCC99"/>
                </a:solidFill>
                <a:latin typeface="Arial" charset="0"/>
                <a:ea typeface="ヒラギノ角ゴ Pro W3" charset="0"/>
                <a:cs typeface="ヒラギノ角ゴ Pro W3" charset="0"/>
              </a:defRPr>
            </a:lvl5pPr>
            <a:lvl6pPr marL="2514600" indent="-228600" fontAlgn="base">
              <a:spcBef>
                <a:spcPct val="0"/>
              </a:spcBef>
              <a:spcAft>
                <a:spcPct val="0"/>
              </a:spcAft>
              <a:defRPr b="1" i="1">
                <a:solidFill>
                  <a:srgbClr val="FFCC99"/>
                </a:solidFill>
                <a:latin typeface="Arial" charset="0"/>
                <a:ea typeface="ヒラギノ角ゴ Pro W3" charset="0"/>
                <a:cs typeface="ヒラギノ角ゴ Pro W3" charset="0"/>
              </a:defRPr>
            </a:lvl6pPr>
            <a:lvl7pPr marL="2971800" indent="-228600" fontAlgn="base">
              <a:spcBef>
                <a:spcPct val="0"/>
              </a:spcBef>
              <a:spcAft>
                <a:spcPct val="0"/>
              </a:spcAft>
              <a:defRPr b="1" i="1">
                <a:solidFill>
                  <a:srgbClr val="FFCC99"/>
                </a:solidFill>
                <a:latin typeface="Arial" charset="0"/>
                <a:ea typeface="ヒラギノ角ゴ Pro W3" charset="0"/>
                <a:cs typeface="ヒラギノ角ゴ Pro W3" charset="0"/>
              </a:defRPr>
            </a:lvl7pPr>
            <a:lvl8pPr marL="3429000" indent="-228600" fontAlgn="base">
              <a:spcBef>
                <a:spcPct val="0"/>
              </a:spcBef>
              <a:spcAft>
                <a:spcPct val="0"/>
              </a:spcAft>
              <a:defRPr b="1" i="1">
                <a:solidFill>
                  <a:srgbClr val="FFCC99"/>
                </a:solidFill>
                <a:latin typeface="Arial" charset="0"/>
                <a:ea typeface="ヒラギノ角ゴ Pro W3" charset="0"/>
                <a:cs typeface="ヒラギノ角ゴ Pro W3" charset="0"/>
              </a:defRPr>
            </a:lvl8pPr>
            <a:lvl9pPr marL="3886200" indent="-228600" fontAlgn="base">
              <a:spcBef>
                <a:spcPct val="0"/>
              </a:spcBef>
              <a:spcAft>
                <a:spcPct val="0"/>
              </a:spcAft>
              <a:defRPr b="1" i="1">
                <a:solidFill>
                  <a:srgbClr val="FFCC99"/>
                </a:solidFill>
                <a:latin typeface="Arial" charset="0"/>
                <a:ea typeface="ヒラギノ角ゴ Pro W3" charset="0"/>
                <a:cs typeface="ヒラギノ角ゴ Pro W3" charset="0"/>
              </a:defRPr>
            </a:lvl9pPr>
          </a:lstStyle>
          <a:p>
            <a:pPr>
              <a:defRPr/>
            </a:pPr>
            <a:r>
              <a:rPr lang="en-US" sz="900" b="0" i="0" kern="0">
                <a:solidFill>
                  <a:srgbClr val="FFFFFF"/>
                </a:solidFill>
                <a:latin typeface="Times New Roman"/>
                <a:cs typeface="Times New Roman"/>
              </a:rPr>
              <a:t>22 Excluded</a:t>
            </a:r>
          </a:p>
          <a:p>
            <a:pPr>
              <a:defRPr/>
            </a:pPr>
            <a:r>
              <a:rPr lang="en-US" sz="900" b="0" i="0" kern="0">
                <a:solidFill>
                  <a:srgbClr val="FFFFFF"/>
                </a:solidFill>
                <a:latin typeface="Times New Roman"/>
                <a:cs typeface="Times New Roman"/>
              </a:rPr>
              <a:t>   9 not treated</a:t>
            </a:r>
          </a:p>
          <a:p>
            <a:pPr>
              <a:defRPr/>
            </a:pPr>
            <a:r>
              <a:rPr lang="en-US" sz="900" b="0" i="0" kern="0">
                <a:solidFill>
                  <a:srgbClr val="FFFFFF"/>
                </a:solidFill>
                <a:latin typeface="Times New Roman"/>
                <a:cs typeface="Times New Roman"/>
              </a:rPr>
              <a:t>   3 scientific misconduct</a:t>
            </a:r>
          </a:p>
          <a:p>
            <a:pPr>
              <a:defRPr/>
            </a:pPr>
            <a:endParaRPr lang="en-US" sz="900" b="0" i="0" kern="0">
              <a:solidFill>
                <a:srgbClr val="FFFFFF"/>
              </a:solidFill>
              <a:latin typeface="Times New Roman"/>
              <a:cs typeface="Times New Roman"/>
            </a:endParaRPr>
          </a:p>
        </p:txBody>
      </p:sp>
      <p:cxnSp>
        <p:nvCxnSpPr>
          <p:cNvPr id="35" name="Straight Arrow Connector 34"/>
          <p:cNvCxnSpPr>
            <a:cxnSpLocks noChangeShapeType="1"/>
          </p:cNvCxnSpPr>
          <p:nvPr/>
        </p:nvCxnSpPr>
        <p:spPr bwMode="auto">
          <a:xfrm flipH="1">
            <a:off x="4269972" y="1515127"/>
            <a:ext cx="0" cy="819150"/>
          </a:xfrm>
          <a:prstGeom prst="straightConnector1">
            <a:avLst/>
          </a:prstGeom>
          <a:noFill/>
          <a:ln w="19050">
            <a:solidFill>
              <a:srgbClr val="FFFF00"/>
            </a:solidFill>
            <a:round/>
            <a:headEnd/>
            <a:tailEnd type="arrow" w="med" len="med"/>
          </a:ln>
        </p:spPr>
      </p:cxnSp>
      <p:cxnSp>
        <p:nvCxnSpPr>
          <p:cNvPr id="36" name="Straight Arrow Connector 36"/>
          <p:cNvCxnSpPr>
            <a:cxnSpLocks noChangeShapeType="1"/>
          </p:cNvCxnSpPr>
          <p:nvPr/>
        </p:nvCxnSpPr>
        <p:spPr bwMode="auto">
          <a:xfrm>
            <a:off x="4266400" y="2798621"/>
            <a:ext cx="9525" cy="1265634"/>
          </a:xfrm>
          <a:prstGeom prst="straightConnector1">
            <a:avLst/>
          </a:prstGeom>
          <a:noFill/>
          <a:ln w="19050">
            <a:solidFill>
              <a:srgbClr val="FFFF00"/>
            </a:solidFill>
            <a:round/>
            <a:headEnd/>
            <a:tailEnd type="arrow" w="med" len="med"/>
          </a:ln>
        </p:spPr>
      </p:cxnSp>
      <p:sp>
        <p:nvSpPr>
          <p:cNvPr id="37" name="Rectangle 4"/>
          <p:cNvSpPr/>
          <p:nvPr/>
        </p:nvSpPr>
        <p:spPr bwMode="auto">
          <a:xfrm>
            <a:off x="2011357" y="1688959"/>
            <a:ext cx="1335881" cy="492919"/>
          </a:xfrm>
          <a:prstGeom prst="rect">
            <a:avLst/>
          </a:prstGeom>
          <a:noFill/>
          <a:ln w="19050" cap="flat" cmpd="sng" algn="ctr">
            <a:noFill/>
            <a:prstDash val="solid"/>
            <a:round/>
            <a:headEnd type="none" w="med" len="med"/>
            <a:tailEnd type="none" w="med" len="med"/>
          </a:ln>
          <a:effectLst/>
          <a:extLst/>
        </p:spPr>
        <p:txBody>
          <a:bodyPr/>
          <a:lstStyle/>
          <a:p>
            <a:pPr algn="r">
              <a:defRPr/>
            </a:pPr>
            <a:endParaRPr lang="en-US" sz="1350" i="1">
              <a:solidFill>
                <a:srgbClr val="FFCC99"/>
              </a:solidFill>
              <a:effectLst>
                <a:outerShdw blurRad="38100" dist="38100" dir="2700000" algn="tl">
                  <a:srgbClr val="000000">
                    <a:alpha val="43137"/>
                  </a:srgbClr>
                </a:outerShdw>
              </a:effectLst>
              <a:latin typeface="Times New Roman"/>
              <a:ea typeface="ヒラギノ角ゴ Pro W3" pitchFamily="-111" charset="-128"/>
              <a:cs typeface="Times New Roman"/>
            </a:endParaRPr>
          </a:p>
        </p:txBody>
      </p:sp>
      <p:sp>
        <p:nvSpPr>
          <p:cNvPr id="38" name="Rectangle 8"/>
          <p:cNvSpPr/>
          <p:nvPr/>
        </p:nvSpPr>
        <p:spPr bwMode="auto">
          <a:xfrm>
            <a:off x="5184373" y="1693722"/>
            <a:ext cx="1335881" cy="492919"/>
          </a:xfrm>
          <a:prstGeom prst="rect">
            <a:avLst/>
          </a:prstGeom>
          <a:noFill/>
          <a:ln w="9525" cap="flat" cmpd="sng" algn="ctr">
            <a:noFill/>
            <a:prstDash val="solid"/>
            <a:round/>
            <a:headEnd type="none" w="med" len="med"/>
            <a:tailEnd type="none" w="med" len="med"/>
          </a:ln>
          <a:effectLst/>
          <a:extLst/>
        </p:spPr>
        <p:txBody>
          <a:bodyPr/>
          <a:lstStyle/>
          <a:p>
            <a:pPr algn="r">
              <a:defRPr/>
            </a:pPr>
            <a:endParaRPr lang="en-US" sz="1350" i="1">
              <a:solidFill>
                <a:srgbClr val="FFCC99"/>
              </a:solidFill>
              <a:effectLst>
                <a:outerShdw blurRad="38100" dist="38100" dir="2700000" algn="tl">
                  <a:srgbClr val="000000">
                    <a:alpha val="43137"/>
                  </a:srgbClr>
                </a:outerShdw>
              </a:effectLst>
              <a:latin typeface="Times New Roman"/>
              <a:ea typeface="ヒラギノ角ゴ Pro W3" pitchFamily="-111" charset="-128"/>
              <a:cs typeface="Times New Roman"/>
            </a:endParaRPr>
          </a:p>
        </p:txBody>
      </p:sp>
      <p:cxnSp>
        <p:nvCxnSpPr>
          <p:cNvPr id="39" name="Straight Connector 50"/>
          <p:cNvCxnSpPr>
            <a:cxnSpLocks noChangeShapeType="1"/>
          </p:cNvCxnSpPr>
          <p:nvPr/>
        </p:nvCxnSpPr>
        <p:spPr bwMode="auto">
          <a:xfrm>
            <a:off x="3377004" y="1767539"/>
            <a:ext cx="1787128" cy="0"/>
          </a:xfrm>
          <a:prstGeom prst="line">
            <a:avLst/>
          </a:prstGeom>
          <a:noFill/>
          <a:ln w="9525">
            <a:solidFill>
              <a:srgbClr val="FFFFFF"/>
            </a:solidFill>
            <a:round/>
            <a:headEnd/>
            <a:tailEnd/>
          </a:ln>
        </p:spPr>
      </p:cxnSp>
      <p:sp>
        <p:nvSpPr>
          <p:cNvPr id="40" name="TextBox 10"/>
          <p:cNvSpPr txBox="1">
            <a:spLocks noChangeArrowheads="1"/>
          </p:cNvSpPr>
          <p:nvPr/>
        </p:nvSpPr>
        <p:spPr bwMode="auto">
          <a:xfrm>
            <a:off x="2263769" y="3655871"/>
            <a:ext cx="1136850"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Lst>
        </p:spPr>
        <p:txBody>
          <a:bodyPr wrap="none">
            <a:spAutoFit/>
          </a:bodyPr>
          <a:lstStyle>
            <a:lvl1pPr>
              <a:defRPr b="1" i="1">
                <a:solidFill>
                  <a:srgbClr val="FFCC99"/>
                </a:solidFill>
                <a:latin typeface="Arial" charset="0"/>
                <a:ea typeface="ヒラギノ角ゴ Pro W3" charset="0"/>
                <a:cs typeface="ヒラギノ角ゴ Pro W3" charset="0"/>
              </a:defRPr>
            </a:lvl1pPr>
            <a:lvl2pPr marL="742950" indent="-285750">
              <a:defRPr b="1" i="1">
                <a:solidFill>
                  <a:srgbClr val="FFCC99"/>
                </a:solidFill>
                <a:latin typeface="Arial" charset="0"/>
                <a:ea typeface="ヒラギノ角ゴ Pro W3" charset="0"/>
                <a:cs typeface="ヒラギノ角ゴ Pro W3" charset="0"/>
              </a:defRPr>
            </a:lvl2pPr>
            <a:lvl3pPr marL="1143000" indent="-228600">
              <a:defRPr b="1" i="1">
                <a:solidFill>
                  <a:srgbClr val="FFCC99"/>
                </a:solidFill>
                <a:latin typeface="Arial" charset="0"/>
                <a:ea typeface="ヒラギノ角ゴ Pro W3" charset="0"/>
                <a:cs typeface="ヒラギノ角ゴ Pro W3" charset="0"/>
              </a:defRPr>
            </a:lvl3pPr>
            <a:lvl4pPr marL="1600200" indent="-228600">
              <a:defRPr b="1" i="1">
                <a:solidFill>
                  <a:srgbClr val="FFCC99"/>
                </a:solidFill>
                <a:latin typeface="Arial" charset="0"/>
                <a:ea typeface="ヒラギノ角ゴ Pro W3" charset="0"/>
                <a:cs typeface="ヒラギノ角ゴ Pro W3" charset="0"/>
              </a:defRPr>
            </a:lvl4pPr>
            <a:lvl5pPr marL="2057400" indent="-228600">
              <a:defRPr b="1" i="1">
                <a:solidFill>
                  <a:srgbClr val="FFCC99"/>
                </a:solidFill>
                <a:latin typeface="Arial" charset="0"/>
                <a:ea typeface="ヒラギノ角ゴ Pro W3" charset="0"/>
                <a:cs typeface="ヒラギノ角ゴ Pro W3" charset="0"/>
              </a:defRPr>
            </a:lvl5pPr>
            <a:lvl6pPr marL="2514600" indent="-228600" fontAlgn="base">
              <a:spcBef>
                <a:spcPct val="0"/>
              </a:spcBef>
              <a:spcAft>
                <a:spcPct val="0"/>
              </a:spcAft>
              <a:defRPr b="1" i="1">
                <a:solidFill>
                  <a:srgbClr val="FFCC99"/>
                </a:solidFill>
                <a:latin typeface="Arial" charset="0"/>
                <a:ea typeface="ヒラギノ角ゴ Pro W3" charset="0"/>
                <a:cs typeface="ヒラギノ角ゴ Pro W3" charset="0"/>
              </a:defRPr>
            </a:lvl6pPr>
            <a:lvl7pPr marL="2971800" indent="-228600" fontAlgn="base">
              <a:spcBef>
                <a:spcPct val="0"/>
              </a:spcBef>
              <a:spcAft>
                <a:spcPct val="0"/>
              </a:spcAft>
              <a:defRPr b="1" i="1">
                <a:solidFill>
                  <a:srgbClr val="FFCC99"/>
                </a:solidFill>
                <a:latin typeface="Arial" charset="0"/>
                <a:ea typeface="ヒラギノ角ゴ Pro W3" charset="0"/>
                <a:cs typeface="ヒラギノ角ゴ Pro W3" charset="0"/>
              </a:defRPr>
            </a:lvl7pPr>
            <a:lvl8pPr marL="3429000" indent="-228600" fontAlgn="base">
              <a:spcBef>
                <a:spcPct val="0"/>
              </a:spcBef>
              <a:spcAft>
                <a:spcPct val="0"/>
              </a:spcAft>
              <a:defRPr b="1" i="1">
                <a:solidFill>
                  <a:srgbClr val="FFCC99"/>
                </a:solidFill>
                <a:latin typeface="Arial" charset="0"/>
                <a:ea typeface="ヒラギノ角ゴ Pro W3" charset="0"/>
                <a:cs typeface="ヒラギノ角ゴ Pro W3" charset="0"/>
              </a:defRPr>
            </a:lvl8pPr>
            <a:lvl9pPr marL="3886200" indent="-228600" fontAlgn="base">
              <a:spcBef>
                <a:spcPct val="0"/>
              </a:spcBef>
              <a:spcAft>
                <a:spcPct val="0"/>
              </a:spcAft>
              <a:defRPr b="1" i="1">
                <a:solidFill>
                  <a:srgbClr val="FFCC99"/>
                </a:solidFill>
                <a:latin typeface="Arial" charset="0"/>
                <a:ea typeface="ヒラギノ角ゴ Pro W3" charset="0"/>
                <a:cs typeface="ヒラギノ角ゴ Pro W3" charset="0"/>
              </a:defRPr>
            </a:lvl9pPr>
          </a:lstStyle>
          <a:p>
            <a:pPr>
              <a:defRPr/>
            </a:pPr>
            <a:r>
              <a:rPr lang="en-US" sz="900" b="0" i="0" kern="0">
                <a:solidFill>
                  <a:srgbClr val="FFFFFF"/>
                </a:solidFill>
                <a:latin typeface="Times New Roman"/>
                <a:cs typeface="Times New Roman"/>
              </a:rPr>
              <a:t>5 Excluded (no PCI)</a:t>
            </a:r>
          </a:p>
        </p:txBody>
      </p:sp>
      <p:sp>
        <p:nvSpPr>
          <p:cNvPr id="41" name="TextBox 11"/>
          <p:cNvSpPr txBox="1">
            <a:spLocks noChangeArrowheads="1"/>
          </p:cNvSpPr>
          <p:nvPr/>
        </p:nvSpPr>
        <p:spPr bwMode="auto">
          <a:xfrm>
            <a:off x="5167704" y="3655871"/>
            <a:ext cx="1194558"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Lst>
        </p:spPr>
        <p:txBody>
          <a:bodyPr wrap="none">
            <a:spAutoFit/>
          </a:bodyPr>
          <a:lstStyle>
            <a:lvl1pPr>
              <a:defRPr b="1" i="1">
                <a:solidFill>
                  <a:srgbClr val="FFCC99"/>
                </a:solidFill>
                <a:latin typeface="Arial" charset="0"/>
                <a:ea typeface="ヒラギノ角ゴ Pro W3" charset="0"/>
                <a:cs typeface="ヒラギノ角ゴ Pro W3" charset="0"/>
              </a:defRPr>
            </a:lvl1pPr>
            <a:lvl2pPr marL="742950" indent="-285750">
              <a:defRPr b="1" i="1">
                <a:solidFill>
                  <a:srgbClr val="FFCC99"/>
                </a:solidFill>
                <a:latin typeface="Arial" charset="0"/>
                <a:ea typeface="ヒラギノ角ゴ Pro W3" charset="0"/>
                <a:cs typeface="ヒラギノ角ゴ Pro W3" charset="0"/>
              </a:defRPr>
            </a:lvl2pPr>
            <a:lvl3pPr marL="1143000" indent="-228600">
              <a:defRPr b="1" i="1">
                <a:solidFill>
                  <a:srgbClr val="FFCC99"/>
                </a:solidFill>
                <a:latin typeface="Arial" charset="0"/>
                <a:ea typeface="ヒラギノ角ゴ Pro W3" charset="0"/>
                <a:cs typeface="ヒラギノ角ゴ Pro W3" charset="0"/>
              </a:defRPr>
            </a:lvl3pPr>
            <a:lvl4pPr marL="1600200" indent="-228600">
              <a:defRPr b="1" i="1">
                <a:solidFill>
                  <a:srgbClr val="FFCC99"/>
                </a:solidFill>
                <a:latin typeface="Arial" charset="0"/>
                <a:ea typeface="ヒラギノ角ゴ Pro W3" charset="0"/>
                <a:cs typeface="ヒラギノ角ゴ Pro W3" charset="0"/>
              </a:defRPr>
            </a:lvl4pPr>
            <a:lvl5pPr marL="2057400" indent="-228600">
              <a:defRPr b="1" i="1">
                <a:solidFill>
                  <a:srgbClr val="FFCC99"/>
                </a:solidFill>
                <a:latin typeface="Arial" charset="0"/>
                <a:ea typeface="ヒラギノ角ゴ Pro W3" charset="0"/>
                <a:cs typeface="ヒラギノ角ゴ Pro W3" charset="0"/>
              </a:defRPr>
            </a:lvl5pPr>
            <a:lvl6pPr marL="2514600" indent="-228600" fontAlgn="base">
              <a:spcBef>
                <a:spcPct val="0"/>
              </a:spcBef>
              <a:spcAft>
                <a:spcPct val="0"/>
              </a:spcAft>
              <a:defRPr b="1" i="1">
                <a:solidFill>
                  <a:srgbClr val="FFCC99"/>
                </a:solidFill>
                <a:latin typeface="Arial" charset="0"/>
                <a:ea typeface="ヒラギノ角ゴ Pro W3" charset="0"/>
                <a:cs typeface="ヒラギノ角ゴ Pro W3" charset="0"/>
              </a:defRPr>
            </a:lvl6pPr>
            <a:lvl7pPr marL="2971800" indent="-228600" fontAlgn="base">
              <a:spcBef>
                <a:spcPct val="0"/>
              </a:spcBef>
              <a:spcAft>
                <a:spcPct val="0"/>
              </a:spcAft>
              <a:defRPr b="1" i="1">
                <a:solidFill>
                  <a:srgbClr val="FFCC99"/>
                </a:solidFill>
                <a:latin typeface="Arial" charset="0"/>
                <a:ea typeface="ヒラギノ角ゴ Pro W3" charset="0"/>
                <a:cs typeface="ヒラギノ角ゴ Pro W3" charset="0"/>
              </a:defRPr>
            </a:lvl7pPr>
            <a:lvl8pPr marL="3429000" indent="-228600" fontAlgn="base">
              <a:spcBef>
                <a:spcPct val="0"/>
              </a:spcBef>
              <a:spcAft>
                <a:spcPct val="0"/>
              </a:spcAft>
              <a:defRPr b="1" i="1">
                <a:solidFill>
                  <a:srgbClr val="FFCC99"/>
                </a:solidFill>
                <a:latin typeface="Arial" charset="0"/>
                <a:ea typeface="ヒラギノ角ゴ Pro W3" charset="0"/>
                <a:cs typeface="ヒラギノ角ゴ Pro W3" charset="0"/>
              </a:defRPr>
            </a:lvl8pPr>
            <a:lvl9pPr marL="3886200" indent="-228600" fontAlgn="base">
              <a:spcBef>
                <a:spcPct val="0"/>
              </a:spcBef>
              <a:spcAft>
                <a:spcPct val="0"/>
              </a:spcAft>
              <a:defRPr b="1" i="1">
                <a:solidFill>
                  <a:srgbClr val="FFCC99"/>
                </a:solidFill>
                <a:latin typeface="Arial" charset="0"/>
                <a:ea typeface="ヒラギノ角ゴ Pro W3" charset="0"/>
                <a:cs typeface="ヒラギノ角ゴ Pro W3" charset="0"/>
              </a:defRPr>
            </a:lvl9pPr>
          </a:lstStyle>
          <a:p>
            <a:pPr>
              <a:defRPr/>
            </a:pPr>
            <a:r>
              <a:rPr lang="en-US" sz="900" b="0" i="0" kern="0">
                <a:solidFill>
                  <a:srgbClr val="FFFFFF"/>
                </a:solidFill>
                <a:latin typeface="Times New Roman"/>
                <a:cs typeface="Times New Roman"/>
              </a:rPr>
              <a:t>10 Excluded (no PCI)</a:t>
            </a:r>
          </a:p>
        </p:txBody>
      </p:sp>
      <p:cxnSp>
        <p:nvCxnSpPr>
          <p:cNvPr id="42" name="Straight Connector 63"/>
          <p:cNvCxnSpPr>
            <a:cxnSpLocks noChangeShapeType="1"/>
          </p:cNvCxnSpPr>
          <p:nvPr/>
        </p:nvCxnSpPr>
        <p:spPr bwMode="auto">
          <a:xfrm>
            <a:off x="3391292" y="3757073"/>
            <a:ext cx="1787128" cy="4763"/>
          </a:xfrm>
          <a:prstGeom prst="line">
            <a:avLst/>
          </a:prstGeom>
          <a:noFill/>
          <a:ln w="9525">
            <a:solidFill>
              <a:srgbClr val="FFFFFF"/>
            </a:solidFill>
            <a:round/>
            <a:headEnd/>
            <a:tailEnd/>
          </a:ln>
        </p:spPr>
      </p:cxnSp>
      <p:sp>
        <p:nvSpPr>
          <p:cNvPr id="43" name="Rectangle 22"/>
          <p:cNvSpPr/>
          <p:nvPr/>
        </p:nvSpPr>
        <p:spPr bwMode="auto">
          <a:xfrm>
            <a:off x="2538803" y="3065320"/>
            <a:ext cx="1384697" cy="384572"/>
          </a:xfrm>
          <a:prstGeom prst="rect">
            <a:avLst/>
          </a:prstGeom>
          <a:solidFill>
            <a:srgbClr val="FDE25E"/>
          </a:solidFill>
          <a:ln w="12700" cap="flat" cmpd="sng" algn="ctr">
            <a:solidFill>
              <a:srgbClr val="FFFFFF"/>
            </a:solidFill>
            <a:prstDash val="solid"/>
            <a:round/>
            <a:headEnd type="none" w="med" len="med"/>
            <a:tailEnd type="none" w="med" len="med"/>
          </a:ln>
          <a:effectLst/>
          <a:extLst/>
        </p:spPr>
        <p:txBody>
          <a:bodyPr anchor="b"/>
          <a:lstStyle/>
          <a:p>
            <a:pPr algn="r">
              <a:defRPr/>
            </a:pPr>
            <a:endParaRPr lang="en-US" sz="1350" i="1" kern="0">
              <a:solidFill>
                <a:srgbClr val="FF6600"/>
              </a:solidFill>
              <a:effectLst>
                <a:outerShdw blurRad="38100" dist="38100" dir="2700000" algn="tl">
                  <a:srgbClr val="000000">
                    <a:alpha val="43137"/>
                  </a:srgbClr>
                </a:outerShdw>
              </a:effectLst>
              <a:latin typeface="Times New Roman"/>
              <a:ea typeface="ヒラギノ角ゴ Pro W3" pitchFamily="-111" charset="-128"/>
              <a:cs typeface="Times New Roman"/>
            </a:endParaRPr>
          </a:p>
        </p:txBody>
      </p:sp>
      <p:sp>
        <p:nvSpPr>
          <p:cNvPr id="44" name="TextBox 23"/>
          <p:cNvSpPr txBox="1">
            <a:spLocks noChangeArrowheads="1"/>
          </p:cNvSpPr>
          <p:nvPr/>
        </p:nvSpPr>
        <p:spPr bwMode="auto">
          <a:xfrm>
            <a:off x="2576903" y="3119107"/>
            <a:ext cx="1347788"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lvl1pPr>
              <a:defRPr b="1" i="1">
                <a:solidFill>
                  <a:srgbClr val="FFCC99"/>
                </a:solidFill>
                <a:latin typeface="Arial" charset="0"/>
                <a:ea typeface="ヒラギノ角ゴ Pro W3" charset="0"/>
                <a:cs typeface="ヒラギノ角ゴ Pro W3" charset="0"/>
              </a:defRPr>
            </a:lvl1pPr>
            <a:lvl2pPr marL="742950" indent="-285750">
              <a:defRPr b="1" i="1">
                <a:solidFill>
                  <a:srgbClr val="FFCC99"/>
                </a:solidFill>
                <a:latin typeface="Arial" charset="0"/>
                <a:ea typeface="ヒラギノ角ゴ Pro W3" charset="0"/>
                <a:cs typeface="ヒラギノ角ゴ Pro W3" charset="0"/>
              </a:defRPr>
            </a:lvl2pPr>
            <a:lvl3pPr marL="1143000" indent="-228600">
              <a:defRPr b="1" i="1">
                <a:solidFill>
                  <a:srgbClr val="FFCC99"/>
                </a:solidFill>
                <a:latin typeface="Arial" charset="0"/>
                <a:ea typeface="ヒラギノ角ゴ Pro W3" charset="0"/>
                <a:cs typeface="ヒラギノ角ゴ Pro W3" charset="0"/>
              </a:defRPr>
            </a:lvl3pPr>
            <a:lvl4pPr marL="1600200" indent="-228600">
              <a:defRPr b="1" i="1">
                <a:solidFill>
                  <a:srgbClr val="FFCC99"/>
                </a:solidFill>
                <a:latin typeface="Arial" charset="0"/>
                <a:ea typeface="ヒラギノ角ゴ Pro W3" charset="0"/>
                <a:cs typeface="ヒラギノ角ゴ Pro W3" charset="0"/>
              </a:defRPr>
            </a:lvl4pPr>
            <a:lvl5pPr marL="2057400" indent="-228600">
              <a:defRPr b="1" i="1">
                <a:solidFill>
                  <a:srgbClr val="FFCC99"/>
                </a:solidFill>
                <a:latin typeface="Arial" charset="0"/>
                <a:ea typeface="ヒラギノ角ゴ Pro W3" charset="0"/>
                <a:cs typeface="ヒラギノ角ゴ Pro W3" charset="0"/>
              </a:defRPr>
            </a:lvl5pPr>
            <a:lvl6pPr marL="2514600" indent="-228600" fontAlgn="base">
              <a:spcBef>
                <a:spcPct val="0"/>
              </a:spcBef>
              <a:spcAft>
                <a:spcPct val="0"/>
              </a:spcAft>
              <a:defRPr b="1" i="1">
                <a:solidFill>
                  <a:srgbClr val="FFCC99"/>
                </a:solidFill>
                <a:latin typeface="Arial" charset="0"/>
                <a:ea typeface="ヒラギノ角ゴ Pro W3" charset="0"/>
                <a:cs typeface="ヒラギノ角ゴ Pro W3" charset="0"/>
              </a:defRPr>
            </a:lvl6pPr>
            <a:lvl7pPr marL="2971800" indent="-228600" fontAlgn="base">
              <a:spcBef>
                <a:spcPct val="0"/>
              </a:spcBef>
              <a:spcAft>
                <a:spcPct val="0"/>
              </a:spcAft>
              <a:defRPr b="1" i="1">
                <a:solidFill>
                  <a:srgbClr val="FFCC99"/>
                </a:solidFill>
                <a:latin typeface="Arial" charset="0"/>
                <a:ea typeface="ヒラギノ角ゴ Pro W3" charset="0"/>
                <a:cs typeface="ヒラギノ角ゴ Pro W3" charset="0"/>
              </a:defRPr>
            </a:lvl7pPr>
            <a:lvl8pPr marL="3429000" indent="-228600" fontAlgn="base">
              <a:spcBef>
                <a:spcPct val="0"/>
              </a:spcBef>
              <a:spcAft>
                <a:spcPct val="0"/>
              </a:spcAft>
              <a:defRPr b="1" i="1">
                <a:solidFill>
                  <a:srgbClr val="FFCC99"/>
                </a:solidFill>
                <a:latin typeface="Arial" charset="0"/>
                <a:ea typeface="ヒラギノ角ゴ Pro W3" charset="0"/>
                <a:cs typeface="ヒラギノ角ゴ Pro W3" charset="0"/>
              </a:defRPr>
            </a:lvl8pPr>
            <a:lvl9pPr marL="3886200" indent="-228600" fontAlgn="base">
              <a:spcBef>
                <a:spcPct val="0"/>
              </a:spcBef>
              <a:spcAft>
                <a:spcPct val="0"/>
              </a:spcAft>
              <a:defRPr b="1" i="1">
                <a:solidFill>
                  <a:srgbClr val="FFCC99"/>
                </a:solidFill>
                <a:latin typeface="Arial" charset="0"/>
                <a:ea typeface="ヒラギノ角ゴ Pro W3" charset="0"/>
                <a:cs typeface="ヒラギノ角ゴ Pro W3" charset="0"/>
              </a:defRPr>
            </a:lvl9pPr>
          </a:lstStyle>
          <a:p>
            <a:pPr algn="ctr">
              <a:defRPr/>
            </a:pPr>
            <a:r>
              <a:rPr lang="en-US" sz="1200" i="0" kern="0">
                <a:solidFill>
                  <a:srgbClr val="000000"/>
                </a:solidFill>
                <a:latin typeface="Times New Roman"/>
                <a:cs typeface="Times New Roman"/>
              </a:rPr>
              <a:t>1322 Ranolazine</a:t>
            </a:r>
          </a:p>
        </p:txBody>
      </p:sp>
      <p:sp>
        <p:nvSpPr>
          <p:cNvPr id="45" name="Rectangle 25"/>
          <p:cNvSpPr/>
          <p:nvPr/>
        </p:nvSpPr>
        <p:spPr bwMode="auto">
          <a:xfrm>
            <a:off x="4586680" y="3065320"/>
            <a:ext cx="1335881" cy="384572"/>
          </a:xfrm>
          <a:prstGeom prst="rect">
            <a:avLst/>
          </a:prstGeom>
          <a:solidFill>
            <a:srgbClr val="FDE25E"/>
          </a:solidFill>
          <a:ln w="12700" cap="flat" cmpd="sng" algn="ctr">
            <a:solidFill>
              <a:srgbClr val="FFFFFF"/>
            </a:solidFill>
            <a:prstDash val="solid"/>
            <a:round/>
            <a:headEnd type="none" w="med" len="med"/>
            <a:tailEnd type="none" w="med" len="med"/>
          </a:ln>
          <a:effectLst/>
          <a:extLst/>
        </p:spPr>
        <p:txBody>
          <a:bodyPr anchor="b"/>
          <a:lstStyle/>
          <a:p>
            <a:pPr algn="r">
              <a:defRPr/>
            </a:pPr>
            <a:endParaRPr lang="en-US" sz="1350" i="1" kern="0">
              <a:solidFill>
                <a:srgbClr val="FF6600"/>
              </a:solidFill>
              <a:effectLst>
                <a:outerShdw blurRad="38100" dist="38100" dir="2700000" algn="tl">
                  <a:srgbClr val="000000">
                    <a:alpha val="43137"/>
                  </a:srgbClr>
                </a:outerShdw>
              </a:effectLst>
              <a:latin typeface="Times New Roman"/>
              <a:ea typeface="ヒラギノ角ゴ Pro W3" pitchFamily="-111" charset="-128"/>
              <a:cs typeface="Times New Roman"/>
            </a:endParaRPr>
          </a:p>
        </p:txBody>
      </p:sp>
      <p:sp>
        <p:nvSpPr>
          <p:cNvPr id="46" name="TextBox 26"/>
          <p:cNvSpPr txBox="1">
            <a:spLocks noChangeArrowheads="1"/>
          </p:cNvSpPr>
          <p:nvPr/>
        </p:nvSpPr>
        <p:spPr bwMode="auto">
          <a:xfrm>
            <a:off x="4585487" y="3119107"/>
            <a:ext cx="1347788"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lvl1pPr>
              <a:defRPr b="1" i="1">
                <a:solidFill>
                  <a:srgbClr val="FFCC99"/>
                </a:solidFill>
                <a:latin typeface="Arial" charset="0"/>
                <a:ea typeface="ヒラギノ角ゴ Pro W3" charset="0"/>
                <a:cs typeface="ヒラギノ角ゴ Pro W3" charset="0"/>
              </a:defRPr>
            </a:lvl1pPr>
            <a:lvl2pPr marL="742950" indent="-285750">
              <a:defRPr b="1" i="1">
                <a:solidFill>
                  <a:srgbClr val="FFCC99"/>
                </a:solidFill>
                <a:latin typeface="Arial" charset="0"/>
                <a:ea typeface="ヒラギノ角ゴ Pro W3" charset="0"/>
                <a:cs typeface="ヒラギノ角ゴ Pro W3" charset="0"/>
              </a:defRPr>
            </a:lvl2pPr>
            <a:lvl3pPr marL="1143000" indent="-228600">
              <a:defRPr b="1" i="1">
                <a:solidFill>
                  <a:srgbClr val="FFCC99"/>
                </a:solidFill>
                <a:latin typeface="Arial" charset="0"/>
                <a:ea typeface="ヒラギノ角ゴ Pro W3" charset="0"/>
                <a:cs typeface="ヒラギノ角ゴ Pro W3" charset="0"/>
              </a:defRPr>
            </a:lvl3pPr>
            <a:lvl4pPr marL="1600200" indent="-228600">
              <a:defRPr b="1" i="1">
                <a:solidFill>
                  <a:srgbClr val="FFCC99"/>
                </a:solidFill>
                <a:latin typeface="Arial" charset="0"/>
                <a:ea typeface="ヒラギノ角ゴ Pro W3" charset="0"/>
                <a:cs typeface="ヒラギノ角ゴ Pro W3" charset="0"/>
              </a:defRPr>
            </a:lvl4pPr>
            <a:lvl5pPr marL="2057400" indent="-228600">
              <a:defRPr b="1" i="1">
                <a:solidFill>
                  <a:srgbClr val="FFCC99"/>
                </a:solidFill>
                <a:latin typeface="Arial" charset="0"/>
                <a:ea typeface="ヒラギノ角ゴ Pro W3" charset="0"/>
                <a:cs typeface="ヒラギノ角ゴ Pro W3" charset="0"/>
              </a:defRPr>
            </a:lvl5pPr>
            <a:lvl6pPr marL="2514600" indent="-228600" fontAlgn="base">
              <a:spcBef>
                <a:spcPct val="0"/>
              </a:spcBef>
              <a:spcAft>
                <a:spcPct val="0"/>
              </a:spcAft>
              <a:defRPr b="1" i="1">
                <a:solidFill>
                  <a:srgbClr val="FFCC99"/>
                </a:solidFill>
                <a:latin typeface="Arial" charset="0"/>
                <a:ea typeface="ヒラギノ角ゴ Pro W3" charset="0"/>
                <a:cs typeface="ヒラギノ角ゴ Pro W3" charset="0"/>
              </a:defRPr>
            </a:lvl6pPr>
            <a:lvl7pPr marL="2971800" indent="-228600" fontAlgn="base">
              <a:spcBef>
                <a:spcPct val="0"/>
              </a:spcBef>
              <a:spcAft>
                <a:spcPct val="0"/>
              </a:spcAft>
              <a:defRPr b="1" i="1">
                <a:solidFill>
                  <a:srgbClr val="FFCC99"/>
                </a:solidFill>
                <a:latin typeface="Arial" charset="0"/>
                <a:ea typeface="ヒラギノ角ゴ Pro W3" charset="0"/>
                <a:cs typeface="ヒラギノ角ゴ Pro W3" charset="0"/>
              </a:defRPr>
            </a:lvl7pPr>
            <a:lvl8pPr marL="3429000" indent="-228600" fontAlgn="base">
              <a:spcBef>
                <a:spcPct val="0"/>
              </a:spcBef>
              <a:spcAft>
                <a:spcPct val="0"/>
              </a:spcAft>
              <a:defRPr b="1" i="1">
                <a:solidFill>
                  <a:srgbClr val="FFCC99"/>
                </a:solidFill>
                <a:latin typeface="Arial" charset="0"/>
                <a:ea typeface="ヒラギノ角ゴ Pro W3" charset="0"/>
                <a:cs typeface="ヒラギノ角ゴ Pro W3" charset="0"/>
              </a:defRPr>
            </a:lvl8pPr>
            <a:lvl9pPr marL="3886200" indent="-228600" fontAlgn="base">
              <a:spcBef>
                <a:spcPct val="0"/>
              </a:spcBef>
              <a:spcAft>
                <a:spcPct val="0"/>
              </a:spcAft>
              <a:defRPr b="1" i="1">
                <a:solidFill>
                  <a:srgbClr val="FFCC99"/>
                </a:solidFill>
                <a:latin typeface="Arial" charset="0"/>
                <a:ea typeface="ヒラギノ角ゴ Pro W3" charset="0"/>
                <a:cs typeface="ヒラギノ角ゴ Pro W3" charset="0"/>
              </a:defRPr>
            </a:lvl9pPr>
          </a:lstStyle>
          <a:p>
            <a:pPr algn="ctr">
              <a:defRPr/>
            </a:pPr>
            <a:r>
              <a:rPr lang="en-US" sz="1200" i="0" kern="0">
                <a:solidFill>
                  <a:srgbClr val="000000"/>
                </a:solidFill>
                <a:latin typeface="Times New Roman"/>
                <a:cs typeface="Times New Roman"/>
              </a:rPr>
              <a:t>1297 Placebo</a:t>
            </a:r>
          </a:p>
        </p:txBody>
      </p:sp>
      <p:cxnSp>
        <p:nvCxnSpPr>
          <p:cNvPr id="47" name="Straight Arrow Connector 38"/>
          <p:cNvCxnSpPr>
            <a:cxnSpLocks noChangeShapeType="1"/>
          </p:cNvCxnSpPr>
          <p:nvPr/>
        </p:nvCxnSpPr>
        <p:spPr bwMode="auto">
          <a:xfrm flipH="1">
            <a:off x="3255559" y="2836722"/>
            <a:ext cx="1013222" cy="173831"/>
          </a:xfrm>
          <a:prstGeom prst="straightConnector1">
            <a:avLst/>
          </a:prstGeom>
          <a:noFill/>
          <a:ln w="19050">
            <a:solidFill>
              <a:srgbClr val="FFFF00"/>
            </a:solidFill>
            <a:round/>
            <a:headEnd/>
            <a:tailEnd type="arrow" w="med" len="med"/>
          </a:ln>
        </p:spPr>
      </p:cxnSp>
      <p:cxnSp>
        <p:nvCxnSpPr>
          <p:cNvPr id="48" name="Straight Arrow Connector 44"/>
          <p:cNvCxnSpPr>
            <a:cxnSpLocks noChangeShapeType="1"/>
          </p:cNvCxnSpPr>
          <p:nvPr/>
        </p:nvCxnSpPr>
        <p:spPr bwMode="auto">
          <a:xfrm>
            <a:off x="4268781" y="2836722"/>
            <a:ext cx="995363" cy="173831"/>
          </a:xfrm>
          <a:prstGeom prst="straightConnector1">
            <a:avLst/>
          </a:prstGeom>
          <a:noFill/>
          <a:ln w="19050">
            <a:solidFill>
              <a:srgbClr val="FFFF00"/>
            </a:solidFill>
            <a:round/>
            <a:headEnd/>
            <a:tailEnd type="arrow" w="med" len="med"/>
          </a:ln>
        </p:spPr>
      </p:cxnSp>
      <p:sp>
        <p:nvSpPr>
          <p:cNvPr id="49" name="TextBox 70"/>
          <p:cNvSpPr txBox="1">
            <a:spLocks noChangeArrowheads="1"/>
          </p:cNvSpPr>
          <p:nvPr/>
        </p:nvSpPr>
        <p:spPr bwMode="auto">
          <a:xfrm>
            <a:off x="3356762" y="2326686"/>
            <a:ext cx="1828800" cy="461665"/>
          </a:xfrm>
          <a:prstGeom prst="rect">
            <a:avLst/>
          </a:prstGeom>
          <a:solidFill>
            <a:srgbClr val="FDE25E"/>
          </a:solidFill>
          <a:ln w="9525">
            <a:solidFill>
              <a:srgbClr val="FFFFFF"/>
            </a:solidFill>
            <a:miter lim="800000"/>
            <a:headEnd/>
            <a:tailEnd/>
          </a:ln>
        </p:spPr>
        <p:txBody>
          <a:bodyPr anchor="ctr">
            <a:spAutoFit/>
          </a:bodyPr>
          <a:lstStyle>
            <a:lvl1pPr>
              <a:defRPr b="1" i="1">
                <a:solidFill>
                  <a:srgbClr val="FFCC99"/>
                </a:solidFill>
                <a:latin typeface="Arial" charset="0"/>
                <a:ea typeface="ヒラギノ角ゴ Pro W3" charset="0"/>
                <a:cs typeface="ヒラギノ角ゴ Pro W3" charset="0"/>
              </a:defRPr>
            </a:lvl1pPr>
            <a:lvl2pPr marL="742950" indent="-285750">
              <a:defRPr b="1" i="1">
                <a:solidFill>
                  <a:srgbClr val="FFCC99"/>
                </a:solidFill>
                <a:latin typeface="Arial" charset="0"/>
                <a:ea typeface="ヒラギノ角ゴ Pro W3" charset="0"/>
                <a:cs typeface="ヒラギノ角ゴ Pro W3" charset="0"/>
              </a:defRPr>
            </a:lvl2pPr>
            <a:lvl3pPr marL="1143000" indent="-228600">
              <a:defRPr b="1" i="1">
                <a:solidFill>
                  <a:srgbClr val="FFCC99"/>
                </a:solidFill>
                <a:latin typeface="Arial" charset="0"/>
                <a:ea typeface="ヒラギノ角ゴ Pro W3" charset="0"/>
                <a:cs typeface="ヒラギノ角ゴ Pro W3" charset="0"/>
              </a:defRPr>
            </a:lvl3pPr>
            <a:lvl4pPr marL="1600200" indent="-228600">
              <a:defRPr b="1" i="1">
                <a:solidFill>
                  <a:srgbClr val="FFCC99"/>
                </a:solidFill>
                <a:latin typeface="Arial" charset="0"/>
                <a:ea typeface="ヒラギノ角ゴ Pro W3" charset="0"/>
                <a:cs typeface="ヒラギノ角ゴ Pro W3" charset="0"/>
              </a:defRPr>
            </a:lvl4pPr>
            <a:lvl5pPr marL="2057400" indent="-228600">
              <a:defRPr b="1" i="1">
                <a:solidFill>
                  <a:srgbClr val="FFCC99"/>
                </a:solidFill>
                <a:latin typeface="Arial" charset="0"/>
                <a:ea typeface="ヒラギノ角ゴ Pro W3" charset="0"/>
                <a:cs typeface="ヒラギノ角ゴ Pro W3" charset="0"/>
              </a:defRPr>
            </a:lvl5pPr>
            <a:lvl6pPr marL="2514600" indent="-228600" fontAlgn="base">
              <a:spcBef>
                <a:spcPct val="0"/>
              </a:spcBef>
              <a:spcAft>
                <a:spcPct val="0"/>
              </a:spcAft>
              <a:defRPr b="1" i="1">
                <a:solidFill>
                  <a:srgbClr val="FFCC99"/>
                </a:solidFill>
                <a:latin typeface="Arial" charset="0"/>
                <a:ea typeface="ヒラギノ角ゴ Pro W3" charset="0"/>
                <a:cs typeface="ヒラギノ角ゴ Pro W3" charset="0"/>
              </a:defRPr>
            </a:lvl6pPr>
            <a:lvl7pPr marL="2971800" indent="-228600" fontAlgn="base">
              <a:spcBef>
                <a:spcPct val="0"/>
              </a:spcBef>
              <a:spcAft>
                <a:spcPct val="0"/>
              </a:spcAft>
              <a:defRPr b="1" i="1">
                <a:solidFill>
                  <a:srgbClr val="FFCC99"/>
                </a:solidFill>
                <a:latin typeface="Arial" charset="0"/>
                <a:ea typeface="ヒラギノ角ゴ Pro W3" charset="0"/>
                <a:cs typeface="ヒラギノ角ゴ Pro W3" charset="0"/>
              </a:defRPr>
            </a:lvl7pPr>
            <a:lvl8pPr marL="3429000" indent="-228600" fontAlgn="base">
              <a:spcBef>
                <a:spcPct val="0"/>
              </a:spcBef>
              <a:spcAft>
                <a:spcPct val="0"/>
              </a:spcAft>
              <a:defRPr b="1" i="1">
                <a:solidFill>
                  <a:srgbClr val="FFCC99"/>
                </a:solidFill>
                <a:latin typeface="Arial" charset="0"/>
                <a:ea typeface="ヒラギノ角ゴ Pro W3" charset="0"/>
                <a:cs typeface="ヒラギノ角ゴ Pro W3" charset="0"/>
              </a:defRPr>
            </a:lvl8pPr>
            <a:lvl9pPr marL="3886200" indent="-228600" fontAlgn="base">
              <a:spcBef>
                <a:spcPct val="0"/>
              </a:spcBef>
              <a:spcAft>
                <a:spcPct val="0"/>
              </a:spcAft>
              <a:defRPr b="1" i="1">
                <a:solidFill>
                  <a:srgbClr val="FFCC99"/>
                </a:solidFill>
                <a:latin typeface="Arial" charset="0"/>
                <a:ea typeface="ヒラギノ角ゴ Pro W3" charset="0"/>
                <a:cs typeface="ヒラギノ角ゴ Pro W3" charset="0"/>
              </a:defRPr>
            </a:lvl9pPr>
          </a:lstStyle>
          <a:p>
            <a:pPr algn="ctr">
              <a:defRPr/>
            </a:pPr>
            <a:r>
              <a:rPr lang="en-US" sz="1200" i="0" kern="0">
                <a:solidFill>
                  <a:srgbClr val="000000"/>
                </a:solidFill>
                <a:latin typeface="Times New Roman"/>
                <a:cs typeface="Times New Roman"/>
              </a:rPr>
              <a:t>Safety Analysis Set</a:t>
            </a:r>
          </a:p>
          <a:p>
            <a:pPr algn="ctr">
              <a:defRPr/>
            </a:pPr>
            <a:r>
              <a:rPr lang="en-US" sz="1200" i="0" kern="0">
                <a:solidFill>
                  <a:srgbClr val="000000"/>
                </a:solidFill>
                <a:latin typeface="Times New Roman"/>
                <a:cs typeface="Times New Roman"/>
              </a:rPr>
              <a:t>N=2619</a:t>
            </a:r>
          </a:p>
        </p:txBody>
      </p:sp>
      <p:sp>
        <p:nvSpPr>
          <p:cNvPr id="50" name="TextBox 76"/>
          <p:cNvSpPr txBox="1">
            <a:spLocks noChangeArrowheads="1"/>
          </p:cNvSpPr>
          <p:nvPr/>
        </p:nvSpPr>
        <p:spPr bwMode="auto">
          <a:xfrm>
            <a:off x="5496316" y="2335468"/>
            <a:ext cx="1656159" cy="5078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b="1" i="1">
                <a:solidFill>
                  <a:srgbClr val="FFCC99"/>
                </a:solidFill>
                <a:latin typeface="Arial" charset="0"/>
                <a:ea typeface="ヒラギノ角ゴ Pro W3" charset="0"/>
                <a:cs typeface="ヒラギノ角ゴ Pro W3" charset="0"/>
              </a:defRPr>
            </a:lvl1pPr>
            <a:lvl2pPr marL="742950" indent="-285750">
              <a:defRPr b="1" i="1">
                <a:solidFill>
                  <a:srgbClr val="FFCC99"/>
                </a:solidFill>
                <a:latin typeface="Arial" charset="0"/>
                <a:ea typeface="ヒラギノ角ゴ Pro W3" charset="0"/>
                <a:cs typeface="ヒラギノ角ゴ Pro W3" charset="0"/>
              </a:defRPr>
            </a:lvl2pPr>
            <a:lvl3pPr marL="1143000" indent="-228600">
              <a:defRPr b="1" i="1">
                <a:solidFill>
                  <a:srgbClr val="FFCC99"/>
                </a:solidFill>
                <a:latin typeface="Arial" charset="0"/>
                <a:ea typeface="ヒラギノ角ゴ Pro W3" charset="0"/>
                <a:cs typeface="ヒラギノ角ゴ Pro W3" charset="0"/>
              </a:defRPr>
            </a:lvl3pPr>
            <a:lvl4pPr marL="1600200" indent="-228600">
              <a:defRPr b="1" i="1">
                <a:solidFill>
                  <a:srgbClr val="FFCC99"/>
                </a:solidFill>
                <a:latin typeface="Arial" charset="0"/>
                <a:ea typeface="ヒラギノ角ゴ Pro W3" charset="0"/>
                <a:cs typeface="ヒラギノ角ゴ Pro W3" charset="0"/>
              </a:defRPr>
            </a:lvl4pPr>
            <a:lvl5pPr marL="2057400" indent="-228600">
              <a:defRPr b="1" i="1">
                <a:solidFill>
                  <a:srgbClr val="FFCC99"/>
                </a:solidFill>
                <a:latin typeface="Arial" charset="0"/>
                <a:ea typeface="ヒラギノ角ゴ Pro W3" charset="0"/>
                <a:cs typeface="ヒラギノ角ゴ Pro W3" charset="0"/>
              </a:defRPr>
            </a:lvl5pPr>
            <a:lvl6pPr marL="2514600" indent="-228600" fontAlgn="base">
              <a:spcBef>
                <a:spcPct val="0"/>
              </a:spcBef>
              <a:spcAft>
                <a:spcPct val="0"/>
              </a:spcAft>
              <a:defRPr b="1" i="1">
                <a:solidFill>
                  <a:srgbClr val="FFCC99"/>
                </a:solidFill>
                <a:latin typeface="Arial" charset="0"/>
                <a:ea typeface="ヒラギノ角ゴ Pro W3" charset="0"/>
                <a:cs typeface="ヒラギノ角ゴ Pro W3" charset="0"/>
              </a:defRPr>
            </a:lvl6pPr>
            <a:lvl7pPr marL="2971800" indent="-228600" fontAlgn="base">
              <a:spcBef>
                <a:spcPct val="0"/>
              </a:spcBef>
              <a:spcAft>
                <a:spcPct val="0"/>
              </a:spcAft>
              <a:defRPr b="1" i="1">
                <a:solidFill>
                  <a:srgbClr val="FFCC99"/>
                </a:solidFill>
                <a:latin typeface="Arial" charset="0"/>
                <a:ea typeface="ヒラギノ角ゴ Pro W3" charset="0"/>
                <a:cs typeface="ヒラギノ角ゴ Pro W3" charset="0"/>
              </a:defRPr>
            </a:lvl7pPr>
            <a:lvl8pPr marL="3429000" indent="-228600" fontAlgn="base">
              <a:spcBef>
                <a:spcPct val="0"/>
              </a:spcBef>
              <a:spcAft>
                <a:spcPct val="0"/>
              </a:spcAft>
              <a:defRPr b="1" i="1">
                <a:solidFill>
                  <a:srgbClr val="FFCC99"/>
                </a:solidFill>
                <a:latin typeface="Arial" charset="0"/>
                <a:ea typeface="ヒラギノ角ゴ Pro W3" charset="0"/>
                <a:cs typeface="ヒラギノ角ゴ Pro W3" charset="0"/>
              </a:defRPr>
            </a:lvl8pPr>
            <a:lvl9pPr marL="3886200" indent="-228600" fontAlgn="base">
              <a:spcBef>
                <a:spcPct val="0"/>
              </a:spcBef>
              <a:spcAft>
                <a:spcPct val="0"/>
              </a:spcAft>
              <a:defRPr b="1" i="1">
                <a:solidFill>
                  <a:srgbClr val="FFCC99"/>
                </a:solidFill>
                <a:latin typeface="Arial" charset="0"/>
                <a:ea typeface="ヒラギノ角ゴ Pro W3" charset="0"/>
                <a:cs typeface="ヒラギノ角ゴ Pro W3" charset="0"/>
              </a:defRPr>
            </a:lvl9pPr>
          </a:lstStyle>
          <a:p>
            <a:pPr algn="ctr">
              <a:defRPr/>
            </a:pPr>
            <a:r>
              <a:rPr lang="en-US" sz="1350" i="0" kern="0">
                <a:solidFill>
                  <a:srgbClr val="FFFF00"/>
                </a:solidFill>
                <a:latin typeface="Times New Roman"/>
                <a:cs typeface="Times New Roman"/>
              </a:rPr>
              <a:t>All patients dosed with study drug</a:t>
            </a:r>
          </a:p>
        </p:txBody>
      </p:sp>
      <p:sp>
        <p:nvSpPr>
          <p:cNvPr id="51" name="Rectangle 28"/>
          <p:cNvSpPr/>
          <p:nvPr/>
        </p:nvSpPr>
        <p:spPr bwMode="auto">
          <a:xfrm>
            <a:off x="2547138" y="4751245"/>
            <a:ext cx="1370410" cy="384572"/>
          </a:xfrm>
          <a:prstGeom prst="rect">
            <a:avLst/>
          </a:prstGeom>
          <a:solidFill>
            <a:srgbClr val="002E4B">
              <a:lumMod val="50000"/>
              <a:lumOff val="50000"/>
            </a:srgbClr>
          </a:solidFill>
          <a:ln w="12700" cap="flat" cmpd="sng" algn="ctr">
            <a:solidFill>
              <a:srgbClr val="FFFFFF"/>
            </a:solidFill>
            <a:prstDash val="solid"/>
            <a:round/>
            <a:headEnd type="none" w="med" len="med"/>
            <a:tailEnd type="none" w="med" len="med"/>
          </a:ln>
          <a:effectLst/>
          <a:extLst/>
        </p:spPr>
        <p:txBody>
          <a:bodyPr anchor="b"/>
          <a:lstStyle/>
          <a:p>
            <a:pPr algn="r">
              <a:defRPr/>
            </a:pPr>
            <a:endParaRPr lang="en-US" sz="1350" i="1" kern="0">
              <a:solidFill>
                <a:srgbClr val="FDE25E">
                  <a:lumMod val="75000"/>
                </a:srgbClr>
              </a:solidFill>
              <a:effectLst>
                <a:outerShdw blurRad="38100" dist="38100" dir="2700000" algn="tl">
                  <a:srgbClr val="000000">
                    <a:alpha val="43137"/>
                  </a:srgbClr>
                </a:outerShdw>
              </a:effectLst>
              <a:latin typeface="Times New Roman"/>
              <a:ea typeface="ヒラギノ角ゴ Pro W3" pitchFamily="-111" charset="-128"/>
              <a:cs typeface="Times New Roman"/>
            </a:endParaRPr>
          </a:p>
        </p:txBody>
      </p:sp>
      <p:sp>
        <p:nvSpPr>
          <p:cNvPr id="52" name="Rectangle 31"/>
          <p:cNvSpPr/>
          <p:nvPr/>
        </p:nvSpPr>
        <p:spPr bwMode="auto">
          <a:xfrm>
            <a:off x="4591442" y="4751245"/>
            <a:ext cx="1373981" cy="384572"/>
          </a:xfrm>
          <a:prstGeom prst="rect">
            <a:avLst/>
          </a:prstGeom>
          <a:solidFill>
            <a:srgbClr val="002E4B">
              <a:lumMod val="50000"/>
              <a:lumOff val="50000"/>
            </a:srgbClr>
          </a:solidFill>
          <a:ln w="12700" cap="flat" cmpd="sng" algn="ctr">
            <a:solidFill>
              <a:srgbClr val="FFFFFF"/>
            </a:solidFill>
            <a:prstDash val="solid"/>
            <a:round/>
            <a:headEnd type="none" w="med" len="med"/>
            <a:tailEnd type="none" w="med" len="med"/>
          </a:ln>
          <a:effectLst/>
          <a:extLst/>
        </p:spPr>
        <p:txBody>
          <a:bodyPr anchor="b"/>
          <a:lstStyle/>
          <a:p>
            <a:pPr algn="r">
              <a:defRPr/>
            </a:pPr>
            <a:endParaRPr lang="en-US" sz="1350" i="1" kern="0">
              <a:solidFill>
                <a:srgbClr val="FDE25E">
                  <a:lumMod val="75000"/>
                </a:srgbClr>
              </a:solidFill>
              <a:effectLst>
                <a:outerShdw blurRad="38100" dist="38100" dir="2700000" algn="tl">
                  <a:srgbClr val="000000">
                    <a:alpha val="43137"/>
                  </a:srgbClr>
                </a:outerShdw>
              </a:effectLst>
              <a:latin typeface="Times New Roman"/>
              <a:ea typeface="ヒラギノ角ゴ Pro W3" pitchFamily="-111" charset="-128"/>
              <a:cs typeface="Times New Roman"/>
            </a:endParaRPr>
          </a:p>
        </p:txBody>
      </p:sp>
      <p:cxnSp>
        <p:nvCxnSpPr>
          <p:cNvPr id="53" name="Straight Arrow Connector 47"/>
          <p:cNvCxnSpPr>
            <a:cxnSpLocks noChangeShapeType="1"/>
          </p:cNvCxnSpPr>
          <p:nvPr/>
        </p:nvCxnSpPr>
        <p:spPr bwMode="auto">
          <a:xfrm flipH="1">
            <a:off x="3271039" y="4538125"/>
            <a:ext cx="1013222" cy="173831"/>
          </a:xfrm>
          <a:prstGeom prst="straightConnector1">
            <a:avLst/>
          </a:prstGeom>
          <a:noFill/>
          <a:ln w="19050">
            <a:solidFill>
              <a:srgbClr val="FFFF00"/>
            </a:solidFill>
            <a:round/>
            <a:headEnd/>
            <a:tailEnd type="arrow" w="med" len="med"/>
          </a:ln>
        </p:spPr>
      </p:cxnSp>
      <p:cxnSp>
        <p:nvCxnSpPr>
          <p:cNvPr id="54" name="Straight Arrow Connector 48"/>
          <p:cNvCxnSpPr>
            <a:cxnSpLocks noChangeShapeType="1"/>
          </p:cNvCxnSpPr>
          <p:nvPr/>
        </p:nvCxnSpPr>
        <p:spPr bwMode="auto">
          <a:xfrm>
            <a:off x="4284259" y="4538125"/>
            <a:ext cx="995363" cy="173831"/>
          </a:xfrm>
          <a:prstGeom prst="straightConnector1">
            <a:avLst/>
          </a:prstGeom>
          <a:noFill/>
          <a:ln w="19050">
            <a:solidFill>
              <a:srgbClr val="FFFF00"/>
            </a:solidFill>
            <a:round/>
            <a:headEnd/>
            <a:tailEnd type="arrow" w="med" len="med"/>
          </a:ln>
        </p:spPr>
      </p:cxnSp>
      <p:sp>
        <p:nvSpPr>
          <p:cNvPr id="55" name="TextBox 73"/>
          <p:cNvSpPr txBox="1"/>
          <p:nvPr/>
        </p:nvSpPr>
        <p:spPr>
          <a:xfrm>
            <a:off x="4590250" y="4805032"/>
            <a:ext cx="1347788" cy="276999"/>
          </a:xfrm>
          <a:prstGeom prst="rect">
            <a:avLst/>
          </a:prstGeom>
          <a:solidFill>
            <a:srgbClr val="002E4B">
              <a:lumMod val="50000"/>
              <a:lumOff val="50000"/>
            </a:srgbClr>
          </a:solidFill>
          <a:ln>
            <a:solidFill>
              <a:srgbClr val="26ABFF"/>
            </a:solidFill>
          </a:ln>
        </p:spPr>
        <p:txBody>
          <a:bodyPr anchor="ctr">
            <a:spAutoFit/>
          </a:bodyPr>
          <a:lstStyle/>
          <a:p>
            <a:pPr algn="ctr">
              <a:defRPr/>
            </a:pPr>
            <a:r>
              <a:rPr lang="en-US" sz="1200" kern="0" dirty="0">
                <a:solidFill>
                  <a:sysClr val="windowText" lastClr="000000"/>
                </a:solidFill>
                <a:latin typeface="Times New Roman"/>
                <a:ea typeface="ヒラギノ角ゴ Pro W3"/>
                <a:cs typeface="Times New Roman"/>
              </a:rPr>
              <a:t>1287 Placebo</a:t>
            </a:r>
          </a:p>
        </p:txBody>
      </p:sp>
      <p:sp>
        <p:nvSpPr>
          <p:cNvPr id="56" name="TextBox 75"/>
          <p:cNvSpPr txBox="1"/>
          <p:nvPr/>
        </p:nvSpPr>
        <p:spPr>
          <a:xfrm>
            <a:off x="2570950" y="4805032"/>
            <a:ext cx="1347788" cy="276999"/>
          </a:xfrm>
          <a:prstGeom prst="rect">
            <a:avLst/>
          </a:prstGeom>
          <a:solidFill>
            <a:srgbClr val="002E4B">
              <a:lumMod val="50000"/>
              <a:lumOff val="50000"/>
            </a:srgbClr>
          </a:solidFill>
          <a:ln>
            <a:solidFill>
              <a:srgbClr val="26ABFF"/>
            </a:solidFill>
          </a:ln>
        </p:spPr>
        <p:txBody>
          <a:bodyPr anchor="ctr">
            <a:spAutoFit/>
          </a:bodyPr>
          <a:lstStyle/>
          <a:p>
            <a:pPr algn="ctr">
              <a:defRPr/>
            </a:pPr>
            <a:r>
              <a:rPr lang="en-US" sz="1200" kern="0" dirty="0">
                <a:solidFill>
                  <a:sysClr val="windowText" lastClr="000000"/>
                </a:solidFill>
                <a:latin typeface="Times New Roman"/>
                <a:ea typeface="ヒラギノ角ゴ Pro W3"/>
                <a:cs typeface="Times New Roman"/>
              </a:rPr>
              <a:t>1317 Ranolazine</a:t>
            </a:r>
          </a:p>
        </p:txBody>
      </p:sp>
      <p:sp>
        <p:nvSpPr>
          <p:cNvPr id="57" name="TextBox 77"/>
          <p:cNvSpPr txBox="1">
            <a:spLocks noChangeArrowheads="1"/>
          </p:cNvSpPr>
          <p:nvPr/>
        </p:nvSpPr>
        <p:spPr bwMode="auto">
          <a:xfrm>
            <a:off x="5496316" y="4155933"/>
            <a:ext cx="1656159" cy="30008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b="1" i="1">
                <a:solidFill>
                  <a:srgbClr val="FFCC99"/>
                </a:solidFill>
                <a:latin typeface="Arial" charset="0"/>
                <a:ea typeface="ヒラギノ角ゴ Pro W3" charset="0"/>
                <a:cs typeface="ヒラギノ角ゴ Pro W3" charset="0"/>
              </a:defRPr>
            </a:lvl1pPr>
            <a:lvl2pPr marL="742950" indent="-285750">
              <a:defRPr b="1" i="1">
                <a:solidFill>
                  <a:srgbClr val="FFCC99"/>
                </a:solidFill>
                <a:latin typeface="Arial" charset="0"/>
                <a:ea typeface="ヒラギノ角ゴ Pro W3" charset="0"/>
                <a:cs typeface="ヒラギノ角ゴ Pro W3" charset="0"/>
              </a:defRPr>
            </a:lvl2pPr>
            <a:lvl3pPr marL="1143000" indent="-228600">
              <a:defRPr b="1" i="1">
                <a:solidFill>
                  <a:srgbClr val="FFCC99"/>
                </a:solidFill>
                <a:latin typeface="Arial" charset="0"/>
                <a:ea typeface="ヒラギノ角ゴ Pro W3" charset="0"/>
                <a:cs typeface="ヒラギノ角ゴ Pro W3" charset="0"/>
              </a:defRPr>
            </a:lvl3pPr>
            <a:lvl4pPr marL="1600200" indent="-228600">
              <a:defRPr b="1" i="1">
                <a:solidFill>
                  <a:srgbClr val="FFCC99"/>
                </a:solidFill>
                <a:latin typeface="Arial" charset="0"/>
                <a:ea typeface="ヒラギノ角ゴ Pro W3" charset="0"/>
                <a:cs typeface="ヒラギノ角ゴ Pro W3" charset="0"/>
              </a:defRPr>
            </a:lvl4pPr>
            <a:lvl5pPr marL="2057400" indent="-228600">
              <a:defRPr b="1" i="1">
                <a:solidFill>
                  <a:srgbClr val="FFCC99"/>
                </a:solidFill>
                <a:latin typeface="Arial" charset="0"/>
                <a:ea typeface="ヒラギノ角ゴ Pro W3" charset="0"/>
                <a:cs typeface="ヒラギノ角ゴ Pro W3" charset="0"/>
              </a:defRPr>
            </a:lvl5pPr>
            <a:lvl6pPr marL="2514600" indent="-228600" fontAlgn="base">
              <a:spcBef>
                <a:spcPct val="0"/>
              </a:spcBef>
              <a:spcAft>
                <a:spcPct val="0"/>
              </a:spcAft>
              <a:defRPr b="1" i="1">
                <a:solidFill>
                  <a:srgbClr val="FFCC99"/>
                </a:solidFill>
                <a:latin typeface="Arial" charset="0"/>
                <a:ea typeface="ヒラギノ角ゴ Pro W3" charset="0"/>
                <a:cs typeface="ヒラギノ角ゴ Pro W3" charset="0"/>
              </a:defRPr>
            </a:lvl6pPr>
            <a:lvl7pPr marL="2971800" indent="-228600" fontAlgn="base">
              <a:spcBef>
                <a:spcPct val="0"/>
              </a:spcBef>
              <a:spcAft>
                <a:spcPct val="0"/>
              </a:spcAft>
              <a:defRPr b="1" i="1">
                <a:solidFill>
                  <a:srgbClr val="FFCC99"/>
                </a:solidFill>
                <a:latin typeface="Arial" charset="0"/>
                <a:ea typeface="ヒラギノ角ゴ Pro W3" charset="0"/>
                <a:cs typeface="ヒラギノ角ゴ Pro W3" charset="0"/>
              </a:defRPr>
            </a:lvl7pPr>
            <a:lvl8pPr marL="3429000" indent="-228600" fontAlgn="base">
              <a:spcBef>
                <a:spcPct val="0"/>
              </a:spcBef>
              <a:spcAft>
                <a:spcPct val="0"/>
              </a:spcAft>
              <a:defRPr b="1" i="1">
                <a:solidFill>
                  <a:srgbClr val="FFCC99"/>
                </a:solidFill>
                <a:latin typeface="Arial" charset="0"/>
                <a:ea typeface="ヒラギノ角ゴ Pro W3" charset="0"/>
                <a:cs typeface="ヒラギノ角ゴ Pro W3" charset="0"/>
              </a:defRPr>
            </a:lvl8pPr>
            <a:lvl9pPr marL="3886200" indent="-228600" fontAlgn="base">
              <a:spcBef>
                <a:spcPct val="0"/>
              </a:spcBef>
              <a:spcAft>
                <a:spcPct val="0"/>
              </a:spcAft>
              <a:defRPr b="1" i="1">
                <a:solidFill>
                  <a:srgbClr val="FFCC99"/>
                </a:solidFill>
                <a:latin typeface="Arial" charset="0"/>
                <a:ea typeface="ヒラギノ角ゴ Pro W3" charset="0"/>
                <a:cs typeface="ヒラギノ角ゴ Pro W3" charset="0"/>
              </a:defRPr>
            </a:lvl9pPr>
          </a:lstStyle>
          <a:p>
            <a:pPr algn="ctr">
              <a:defRPr/>
            </a:pPr>
            <a:r>
              <a:rPr lang="en-US" sz="1350" i="0" kern="0">
                <a:solidFill>
                  <a:srgbClr val="FFFF00"/>
                </a:solidFill>
                <a:latin typeface="Times New Roman"/>
                <a:cs typeface="Times New Roman"/>
              </a:rPr>
              <a:t>ICR post-PCI</a:t>
            </a:r>
          </a:p>
        </p:txBody>
      </p:sp>
      <p:sp>
        <p:nvSpPr>
          <p:cNvPr id="58" name="Rectangle 13"/>
          <p:cNvSpPr/>
          <p:nvPr/>
        </p:nvSpPr>
        <p:spPr bwMode="auto">
          <a:xfrm>
            <a:off x="3567505" y="1207945"/>
            <a:ext cx="1412081" cy="384572"/>
          </a:xfrm>
          <a:prstGeom prst="rect">
            <a:avLst/>
          </a:prstGeom>
          <a:solidFill>
            <a:srgbClr val="FF3300">
              <a:lumMod val="75000"/>
            </a:srgbClr>
          </a:solidFill>
          <a:ln w="12700" cap="flat" cmpd="sng" algn="ctr">
            <a:solidFill>
              <a:srgbClr val="FFFFFF"/>
            </a:solidFill>
            <a:prstDash val="solid"/>
            <a:round/>
            <a:headEnd type="none" w="med" len="med"/>
            <a:tailEnd type="none" w="med" len="med"/>
          </a:ln>
          <a:effectLst/>
          <a:extLst/>
        </p:spPr>
        <p:txBody>
          <a:bodyPr anchor="b"/>
          <a:lstStyle/>
          <a:p>
            <a:pPr algn="ctr">
              <a:defRPr/>
            </a:pPr>
            <a:endParaRPr lang="en-US" sz="1350" i="1" kern="0">
              <a:solidFill>
                <a:srgbClr val="FFCC99"/>
              </a:solidFill>
              <a:effectLst>
                <a:outerShdw blurRad="38100" dist="38100" dir="2700000" algn="tl">
                  <a:srgbClr val="000000">
                    <a:alpha val="43137"/>
                  </a:srgbClr>
                </a:outerShdw>
              </a:effectLst>
              <a:latin typeface="Times New Roman"/>
              <a:ea typeface="ヒラギノ角ゴ Pro W3" pitchFamily="-111" charset="-128"/>
              <a:cs typeface="Times New Roman"/>
            </a:endParaRPr>
          </a:p>
        </p:txBody>
      </p:sp>
      <p:sp>
        <p:nvSpPr>
          <p:cNvPr id="59" name="TextBox 14"/>
          <p:cNvSpPr txBox="1">
            <a:spLocks noChangeArrowheads="1"/>
          </p:cNvSpPr>
          <p:nvPr/>
        </p:nvSpPr>
        <p:spPr bwMode="auto">
          <a:xfrm>
            <a:off x="3560359" y="1261732"/>
            <a:ext cx="1432322"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lvl1pPr>
              <a:defRPr b="1" i="1">
                <a:solidFill>
                  <a:srgbClr val="FFCC99"/>
                </a:solidFill>
                <a:latin typeface="Arial" charset="0"/>
                <a:ea typeface="ヒラギノ角ゴ Pro W3" charset="0"/>
                <a:cs typeface="ヒラギノ角ゴ Pro W3" charset="0"/>
              </a:defRPr>
            </a:lvl1pPr>
            <a:lvl2pPr marL="742950" indent="-285750">
              <a:defRPr b="1" i="1">
                <a:solidFill>
                  <a:srgbClr val="FFCC99"/>
                </a:solidFill>
                <a:latin typeface="Arial" charset="0"/>
                <a:ea typeface="ヒラギノ角ゴ Pro W3" charset="0"/>
                <a:cs typeface="ヒラギノ角ゴ Pro W3" charset="0"/>
              </a:defRPr>
            </a:lvl2pPr>
            <a:lvl3pPr marL="1143000" indent="-228600">
              <a:defRPr b="1" i="1">
                <a:solidFill>
                  <a:srgbClr val="FFCC99"/>
                </a:solidFill>
                <a:latin typeface="Arial" charset="0"/>
                <a:ea typeface="ヒラギノ角ゴ Pro W3" charset="0"/>
                <a:cs typeface="ヒラギノ角ゴ Pro W3" charset="0"/>
              </a:defRPr>
            </a:lvl3pPr>
            <a:lvl4pPr marL="1600200" indent="-228600">
              <a:defRPr b="1" i="1">
                <a:solidFill>
                  <a:srgbClr val="FFCC99"/>
                </a:solidFill>
                <a:latin typeface="Arial" charset="0"/>
                <a:ea typeface="ヒラギノ角ゴ Pro W3" charset="0"/>
                <a:cs typeface="ヒラギノ角ゴ Pro W3" charset="0"/>
              </a:defRPr>
            </a:lvl4pPr>
            <a:lvl5pPr marL="2057400" indent="-228600">
              <a:defRPr b="1" i="1">
                <a:solidFill>
                  <a:srgbClr val="FFCC99"/>
                </a:solidFill>
                <a:latin typeface="Arial" charset="0"/>
                <a:ea typeface="ヒラギノ角ゴ Pro W3" charset="0"/>
                <a:cs typeface="ヒラギノ角ゴ Pro W3" charset="0"/>
              </a:defRPr>
            </a:lvl5pPr>
            <a:lvl6pPr marL="2514600" indent="-228600" fontAlgn="base">
              <a:spcBef>
                <a:spcPct val="0"/>
              </a:spcBef>
              <a:spcAft>
                <a:spcPct val="0"/>
              </a:spcAft>
              <a:defRPr b="1" i="1">
                <a:solidFill>
                  <a:srgbClr val="FFCC99"/>
                </a:solidFill>
                <a:latin typeface="Arial" charset="0"/>
                <a:ea typeface="ヒラギノ角ゴ Pro W3" charset="0"/>
                <a:cs typeface="ヒラギノ角ゴ Pro W3" charset="0"/>
              </a:defRPr>
            </a:lvl6pPr>
            <a:lvl7pPr marL="2971800" indent="-228600" fontAlgn="base">
              <a:spcBef>
                <a:spcPct val="0"/>
              </a:spcBef>
              <a:spcAft>
                <a:spcPct val="0"/>
              </a:spcAft>
              <a:defRPr b="1" i="1">
                <a:solidFill>
                  <a:srgbClr val="FFCC99"/>
                </a:solidFill>
                <a:latin typeface="Arial" charset="0"/>
                <a:ea typeface="ヒラギノ角ゴ Pro W3" charset="0"/>
                <a:cs typeface="ヒラギノ角ゴ Pro W3" charset="0"/>
              </a:defRPr>
            </a:lvl7pPr>
            <a:lvl8pPr marL="3429000" indent="-228600" fontAlgn="base">
              <a:spcBef>
                <a:spcPct val="0"/>
              </a:spcBef>
              <a:spcAft>
                <a:spcPct val="0"/>
              </a:spcAft>
              <a:defRPr b="1" i="1">
                <a:solidFill>
                  <a:srgbClr val="FFCC99"/>
                </a:solidFill>
                <a:latin typeface="Arial" charset="0"/>
                <a:ea typeface="ヒラギノ角ゴ Pro W3" charset="0"/>
                <a:cs typeface="ヒラギノ角ゴ Pro W3" charset="0"/>
              </a:defRPr>
            </a:lvl8pPr>
            <a:lvl9pPr marL="3886200" indent="-228600" fontAlgn="base">
              <a:spcBef>
                <a:spcPct val="0"/>
              </a:spcBef>
              <a:spcAft>
                <a:spcPct val="0"/>
              </a:spcAft>
              <a:defRPr b="1" i="1">
                <a:solidFill>
                  <a:srgbClr val="FFCC99"/>
                </a:solidFill>
                <a:latin typeface="Arial" charset="0"/>
                <a:ea typeface="ヒラギノ角ゴ Pro W3" charset="0"/>
                <a:cs typeface="ヒラギノ角ゴ Pro W3" charset="0"/>
              </a:defRPr>
            </a:lvl9pPr>
          </a:lstStyle>
          <a:p>
            <a:pPr algn="ctr">
              <a:defRPr/>
            </a:pPr>
            <a:r>
              <a:rPr lang="en-US" sz="1200" i="0" kern="0">
                <a:solidFill>
                  <a:srgbClr val="FFFFFF"/>
                </a:solidFill>
                <a:latin typeface="Times New Roman"/>
                <a:cs typeface="Times New Roman"/>
              </a:rPr>
              <a:t>2651 Randomized</a:t>
            </a:r>
          </a:p>
        </p:txBody>
      </p:sp>
      <p:sp>
        <p:nvSpPr>
          <p:cNvPr id="60" name="TextBox 37"/>
          <p:cNvSpPr txBox="1"/>
          <p:nvPr/>
        </p:nvSpPr>
        <p:spPr>
          <a:xfrm>
            <a:off x="3356762" y="4063213"/>
            <a:ext cx="1828800" cy="461665"/>
          </a:xfrm>
          <a:prstGeom prst="rect">
            <a:avLst/>
          </a:prstGeom>
          <a:solidFill>
            <a:srgbClr val="002E4B">
              <a:lumMod val="50000"/>
              <a:lumOff val="50000"/>
            </a:srgbClr>
          </a:solidFill>
          <a:ln w="12700">
            <a:solidFill>
              <a:srgbClr val="FFFFFF"/>
            </a:solidFill>
          </a:ln>
        </p:spPr>
        <p:txBody>
          <a:bodyPr anchor="ctr">
            <a:spAutoFit/>
          </a:bodyPr>
          <a:lstStyle/>
          <a:p>
            <a:pPr algn="ctr">
              <a:defRPr/>
            </a:pPr>
            <a:r>
              <a:rPr lang="en-US" sz="1200" kern="0" dirty="0">
                <a:solidFill>
                  <a:sysClr val="windowText" lastClr="000000"/>
                </a:solidFill>
                <a:latin typeface="Times New Roman"/>
                <a:ea typeface="ヒラギノ角ゴ Pro W3"/>
                <a:cs typeface="Times New Roman"/>
              </a:rPr>
              <a:t>2604 Full Analysis Set</a:t>
            </a:r>
          </a:p>
          <a:p>
            <a:pPr algn="ctr">
              <a:defRPr/>
            </a:pPr>
            <a:r>
              <a:rPr lang="en-US" sz="1200" kern="0" dirty="0">
                <a:solidFill>
                  <a:sysClr val="windowText" lastClr="000000"/>
                </a:solidFill>
                <a:latin typeface="Times New Roman"/>
                <a:ea typeface="ヒラギノ角ゴ Pro W3"/>
                <a:cs typeface="Times New Roman"/>
              </a:rPr>
              <a:t>N=2604</a:t>
            </a:r>
          </a:p>
        </p:txBody>
      </p:sp>
      <p:sp>
        <p:nvSpPr>
          <p:cNvPr id="61" name="TextBox 1"/>
          <p:cNvSpPr txBox="1"/>
          <p:nvPr/>
        </p:nvSpPr>
        <p:spPr>
          <a:xfrm>
            <a:off x="3166263" y="5323936"/>
            <a:ext cx="2680542" cy="276999"/>
          </a:xfrm>
          <a:prstGeom prst="rect">
            <a:avLst/>
          </a:prstGeom>
          <a:noFill/>
        </p:spPr>
        <p:txBody>
          <a:bodyPr wrap="none">
            <a:spAutoFit/>
          </a:bodyPr>
          <a:lstStyle>
            <a:lvl1pPr>
              <a:defRPr b="1" i="1">
                <a:solidFill>
                  <a:srgbClr val="FFCC99"/>
                </a:solidFill>
                <a:latin typeface="Arial" charset="0"/>
                <a:ea typeface="ヒラギノ角ゴ Pro W3" charset="0"/>
                <a:cs typeface="ヒラギノ角ゴ Pro W3" charset="0"/>
              </a:defRPr>
            </a:lvl1pPr>
            <a:lvl2pPr marL="742950" indent="-285750">
              <a:defRPr b="1" i="1">
                <a:solidFill>
                  <a:srgbClr val="FFCC99"/>
                </a:solidFill>
                <a:latin typeface="Arial" charset="0"/>
                <a:ea typeface="ヒラギノ角ゴ Pro W3" charset="0"/>
                <a:cs typeface="ヒラギノ角ゴ Pro W3" charset="0"/>
              </a:defRPr>
            </a:lvl2pPr>
            <a:lvl3pPr marL="1143000" indent="-228600">
              <a:defRPr b="1" i="1">
                <a:solidFill>
                  <a:srgbClr val="FFCC99"/>
                </a:solidFill>
                <a:latin typeface="Arial" charset="0"/>
                <a:ea typeface="ヒラギノ角ゴ Pro W3" charset="0"/>
                <a:cs typeface="ヒラギノ角ゴ Pro W3" charset="0"/>
              </a:defRPr>
            </a:lvl3pPr>
            <a:lvl4pPr marL="1600200" indent="-228600">
              <a:defRPr b="1" i="1">
                <a:solidFill>
                  <a:srgbClr val="FFCC99"/>
                </a:solidFill>
                <a:latin typeface="Arial" charset="0"/>
                <a:ea typeface="ヒラギノ角ゴ Pro W3" charset="0"/>
                <a:cs typeface="ヒラギノ角ゴ Pro W3" charset="0"/>
              </a:defRPr>
            </a:lvl4pPr>
            <a:lvl5pPr marL="2057400" indent="-228600">
              <a:defRPr b="1" i="1">
                <a:solidFill>
                  <a:srgbClr val="FFCC99"/>
                </a:solidFill>
                <a:latin typeface="Arial" charset="0"/>
                <a:ea typeface="ヒラギノ角ゴ Pro W3" charset="0"/>
                <a:cs typeface="ヒラギノ角ゴ Pro W3" charset="0"/>
              </a:defRPr>
            </a:lvl5pPr>
            <a:lvl6pPr marL="2514600" indent="-228600" fontAlgn="base">
              <a:spcBef>
                <a:spcPct val="0"/>
              </a:spcBef>
              <a:spcAft>
                <a:spcPct val="0"/>
              </a:spcAft>
              <a:defRPr b="1" i="1">
                <a:solidFill>
                  <a:srgbClr val="FFCC99"/>
                </a:solidFill>
                <a:latin typeface="Arial" charset="0"/>
                <a:ea typeface="ヒラギノ角ゴ Pro W3" charset="0"/>
                <a:cs typeface="ヒラギノ角ゴ Pro W3" charset="0"/>
              </a:defRPr>
            </a:lvl6pPr>
            <a:lvl7pPr marL="2971800" indent="-228600" fontAlgn="base">
              <a:spcBef>
                <a:spcPct val="0"/>
              </a:spcBef>
              <a:spcAft>
                <a:spcPct val="0"/>
              </a:spcAft>
              <a:defRPr b="1" i="1">
                <a:solidFill>
                  <a:srgbClr val="FFCC99"/>
                </a:solidFill>
                <a:latin typeface="Arial" charset="0"/>
                <a:ea typeface="ヒラギノ角ゴ Pro W3" charset="0"/>
                <a:cs typeface="ヒラギノ角ゴ Pro W3" charset="0"/>
              </a:defRPr>
            </a:lvl7pPr>
            <a:lvl8pPr marL="3429000" indent="-228600" fontAlgn="base">
              <a:spcBef>
                <a:spcPct val="0"/>
              </a:spcBef>
              <a:spcAft>
                <a:spcPct val="0"/>
              </a:spcAft>
              <a:defRPr b="1" i="1">
                <a:solidFill>
                  <a:srgbClr val="FFCC99"/>
                </a:solidFill>
                <a:latin typeface="Arial" charset="0"/>
                <a:ea typeface="ヒラギノ角ゴ Pro W3" charset="0"/>
                <a:cs typeface="ヒラギノ角ゴ Pro W3" charset="0"/>
              </a:defRPr>
            </a:lvl8pPr>
            <a:lvl9pPr marL="3886200" indent="-228600" fontAlgn="base">
              <a:spcBef>
                <a:spcPct val="0"/>
              </a:spcBef>
              <a:spcAft>
                <a:spcPct val="0"/>
              </a:spcAft>
              <a:defRPr b="1" i="1">
                <a:solidFill>
                  <a:srgbClr val="FFCC99"/>
                </a:solidFill>
                <a:latin typeface="Arial" charset="0"/>
                <a:ea typeface="ヒラギノ角ゴ Pro W3" charset="0"/>
                <a:cs typeface="ヒラギノ角ゴ Pro W3" charset="0"/>
              </a:defRPr>
            </a:lvl9pPr>
          </a:lstStyle>
          <a:p>
            <a:r>
              <a:rPr lang="en-US" sz="1200" i="0" dirty="0">
                <a:solidFill>
                  <a:srgbClr val="002060"/>
                </a:solidFill>
                <a:effectLst>
                  <a:outerShdw blurRad="38100" dist="38100" dir="2700000" algn="tl">
                    <a:srgbClr val="000000"/>
                  </a:outerShdw>
                </a:effectLst>
                <a:latin typeface="Times New Roman"/>
                <a:cs typeface="Times New Roman"/>
              </a:rPr>
              <a:t>Median follow-up 643 days (1.8 years)</a:t>
            </a:r>
          </a:p>
        </p:txBody>
      </p:sp>
      <p:sp>
        <p:nvSpPr>
          <p:cNvPr id="62" name="CasellaDiTesto 61"/>
          <p:cNvSpPr txBox="1"/>
          <p:nvPr/>
        </p:nvSpPr>
        <p:spPr>
          <a:xfrm>
            <a:off x="1835181" y="5682444"/>
            <a:ext cx="5615640" cy="253916"/>
          </a:xfrm>
          <a:prstGeom prst="rect">
            <a:avLst/>
          </a:prstGeom>
          <a:noFill/>
        </p:spPr>
        <p:txBody>
          <a:bodyPr wrap="none" rtlCol="0">
            <a:spAutoFit/>
          </a:bodyPr>
          <a:lstStyle/>
          <a:p>
            <a:r>
              <a:rPr lang="it-IT" sz="1050" dirty="0">
                <a:solidFill>
                  <a:srgbClr val="002060"/>
                </a:solidFill>
                <a:latin typeface="Times New Roman"/>
                <a:cs typeface="Times New Roman"/>
                <a:hlinkClick r:id="rId2"/>
              </a:rPr>
              <a:t>www.tctmd.com</a:t>
            </a:r>
            <a:r>
              <a:rPr lang="it-IT" sz="1050" dirty="0">
                <a:solidFill>
                  <a:srgbClr val="002060"/>
                </a:solidFill>
                <a:latin typeface="Times New Roman"/>
                <a:cs typeface="Times New Roman"/>
              </a:rPr>
              <a:t>                          	    Lancet 2015, http://</a:t>
            </a:r>
            <a:r>
              <a:rPr lang="it-IT" sz="1050" dirty="0" err="1">
                <a:solidFill>
                  <a:srgbClr val="002060"/>
                </a:solidFill>
                <a:latin typeface="Times New Roman"/>
                <a:cs typeface="Times New Roman"/>
              </a:rPr>
              <a:t>dx.doi.org</a:t>
            </a:r>
            <a:r>
              <a:rPr lang="it-IT" sz="1050" dirty="0">
                <a:solidFill>
                  <a:srgbClr val="002060"/>
                </a:solidFill>
                <a:latin typeface="Times New Roman"/>
                <a:cs typeface="Times New Roman"/>
              </a:rPr>
              <a:t>/10.1016/S0140-6736(15)00459-6</a:t>
            </a:r>
          </a:p>
        </p:txBody>
      </p:sp>
    </p:spTree>
    <p:extLst>
      <p:ext uri="{BB962C8B-B14F-4D97-AF65-F5344CB8AC3E}">
        <p14:creationId xmlns:p14="http://schemas.microsoft.com/office/powerpoint/2010/main" val="4921132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6"/>
          <p:cNvGraphicFramePr>
            <a:graphicFrameLocks/>
          </p:cNvGraphicFramePr>
          <p:nvPr>
            <p:extLst/>
          </p:nvPr>
        </p:nvGraphicFramePr>
        <p:xfrm>
          <a:off x="1891905" y="1579960"/>
          <a:ext cx="5360195" cy="4019556"/>
        </p:xfrm>
        <a:graphic>
          <a:graphicData uri="http://schemas.openxmlformats.org/drawingml/2006/table">
            <a:tbl>
              <a:tblPr/>
              <a:tblGrid>
                <a:gridCol w="2403872"/>
                <a:gridCol w="1494235"/>
                <a:gridCol w="1462088"/>
              </a:tblGrid>
              <a:tr h="6477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500" b="0" i="0" u="none" strike="noStrike" cap="none" normalizeH="0" baseline="0" dirty="0">
                        <a:ln>
                          <a:noFill/>
                        </a:ln>
                        <a:solidFill>
                          <a:srgbClr val="FFFF00"/>
                        </a:solidFill>
                        <a:effectLst/>
                        <a:latin typeface="Arial" charset="0"/>
                        <a:ea typeface="Arial" charset="0"/>
                        <a:cs typeface="Arial" charset="0"/>
                      </a:endParaRPr>
                    </a:p>
                  </a:txBody>
                  <a:tcPr marL="102870" marR="64770" marT="34290" marB="34290" anchor="ctr" horzOverflow="overflow">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lnTlToBr>
                      <a:noFill/>
                    </a:lnTlToBr>
                    <a:lnBlToTr>
                      <a:noFill/>
                    </a:lnBlToTr>
                    <a:gradFill rotWithShape="1">
                      <a:gsLst>
                        <a:gs pos="0">
                          <a:srgbClr val="153C8D"/>
                        </a:gs>
                        <a:gs pos="51000">
                          <a:srgbClr val="1F5BD3"/>
                        </a:gs>
                        <a:gs pos="100000">
                          <a:srgbClr val="153C8D"/>
                        </a:gs>
                      </a:gsLst>
                      <a:lin ang="5400000"/>
                    </a:gra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err="1">
                          <a:ln>
                            <a:noFill/>
                          </a:ln>
                          <a:solidFill>
                            <a:srgbClr val="FFFF00"/>
                          </a:solidFill>
                          <a:effectLst/>
                          <a:latin typeface="Arial" charset="0"/>
                          <a:ea typeface="Arial" charset="0"/>
                          <a:cs typeface="Arial" charset="0"/>
                        </a:rPr>
                        <a:t>Ranolazine</a:t>
                      </a:r>
                      <a:r>
                        <a:rPr kumimoji="0" lang="en-US" sz="1500" b="1" i="0" u="none" strike="noStrike" cap="none" normalizeH="0" baseline="0" dirty="0">
                          <a:ln>
                            <a:noFill/>
                          </a:ln>
                          <a:solidFill>
                            <a:srgbClr val="FFFF00"/>
                          </a:solidFill>
                          <a:effectLst/>
                          <a:latin typeface="Arial" charset="0"/>
                          <a:ea typeface="Arial" charset="0"/>
                          <a:cs typeface="Arial"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FF00"/>
                          </a:solidFill>
                          <a:effectLst/>
                          <a:latin typeface="Arial" charset="0"/>
                          <a:ea typeface="Arial" charset="0"/>
                          <a:cs typeface="Arial" charset="0"/>
                        </a:rPr>
                        <a:t>(n=1,317)</a:t>
                      </a:r>
                    </a:p>
                  </a:txBody>
                  <a:tcPr marL="64770" marR="64770" marT="34290" marB="34290" anchor="ctr" horzOverflow="overflow">
                    <a:lnL>
                      <a:noFill/>
                    </a:lnL>
                    <a:lnR>
                      <a:noFill/>
                    </a:lnR>
                    <a:lnT w="12700" cap="flat" cmpd="sng" algn="ctr">
                      <a:solidFill>
                        <a:srgbClr val="FFFFFF"/>
                      </a:solidFill>
                      <a:prstDash val="solid"/>
                      <a:round/>
                      <a:headEnd type="none" w="med" len="med"/>
                      <a:tailEnd type="none" w="med" len="med"/>
                    </a:lnT>
                    <a:lnB>
                      <a:noFill/>
                    </a:lnB>
                    <a:lnTlToBr>
                      <a:noFill/>
                    </a:lnTlToBr>
                    <a:lnBlToTr>
                      <a:noFill/>
                    </a:lnBlToTr>
                    <a:gradFill rotWithShape="1">
                      <a:gsLst>
                        <a:gs pos="0">
                          <a:srgbClr val="153C8D"/>
                        </a:gs>
                        <a:gs pos="51000">
                          <a:srgbClr val="1F5BD3"/>
                        </a:gs>
                        <a:gs pos="100000">
                          <a:srgbClr val="153C8D"/>
                        </a:gs>
                      </a:gsLst>
                      <a:lin ang="5400000"/>
                    </a:gra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FF00"/>
                          </a:solidFill>
                          <a:effectLst/>
                          <a:latin typeface="Arial" charset="0"/>
                          <a:ea typeface="Arial" charset="0"/>
                          <a:cs typeface="Arial" charset="0"/>
                        </a:rPr>
                        <a:t>Placebo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a:ln>
                            <a:noFill/>
                          </a:ln>
                          <a:solidFill>
                            <a:srgbClr val="FFFF00"/>
                          </a:solidFill>
                          <a:effectLst/>
                          <a:latin typeface="Arial" charset="0"/>
                          <a:ea typeface="Arial" charset="0"/>
                          <a:cs typeface="Arial" charset="0"/>
                        </a:rPr>
                        <a:t>(n=1,287)</a:t>
                      </a:r>
                    </a:p>
                  </a:txBody>
                  <a:tcPr marL="64770" marR="64770" marT="34290" marB="34290" anchor="ctr" horzOverflow="overflow">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lnTlToBr>
                      <a:noFill/>
                    </a:lnTlToBr>
                    <a:lnBlToTr>
                      <a:noFill/>
                    </a:lnBlToTr>
                    <a:gradFill rotWithShape="1">
                      <a:gsLst>
                        <a:gs pos="0">
                          <a:srgbClr val="153C8D"/>
                        </a:gs>
                        <a:gs pos="51000">
                          <a:srgbClr val="1F5BD3"/>
                        </a:gs>
                        <a:gs pos="100000">
                          <a:srgbClr val="153C8D"/>
                        </a:gs>
                      </a:gsLst>
                      <a:lin ang="5400000"/>
                    </a:gradFill>
                  </a:tcPr>
                </a:tc>
              </a:tr>
              <a:tr h="280988">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ts val="300"/>
                        </a:spcBef>
                        <a:spcAft>
                          <a:spcPts val="300"/>
                        </a:spcAft>
                        <a:buClrTx/>
                        <a:buSzTx/>
                        <a:buFontTx/>
                        <a:buNone/>
                        <a:tabLst>
                          <a:tab pos="193675" algn="l"/>
                        </a:tabLst>
                      </a:pPr>
                      <a:r>
                        <a:rPr kumimoji="0" lang="en-US" sz="1500" b="0" i="0" u="none" strike="noStrike" cap="none" normalizeH="0" baseline="0" dirty="0">
                          <a:ln>
                            <a:noFill/>
                          </a:ln>
                          <a:solidFill>
                            <a:srgbClr val="FFFF00"/>
                          </a:solidFill>
                          <a:effectLst/>
                          <a:latin typeface="Arial" charset="0"/>
                          <a:ea typeface="Arial" charset="0"/>
                          <a:cs typeface="Arial" charset="0"/>
                        </a:rPr>
                        <a:t>Age, years</a:t>
                      </a:r>
                    </a:p>
                  </a:txBody>
                  <a:tcPr marL="102870" marR="48578" marT="0" marB="0" anchor="ctr" horzOverflow="overflow">
                    <a:lnL w="12700" cap="flat" cmpd="sng" algn="ctr">
                      <a:solidFill>
                        <a:srgbClr val="FFFFFF"/>
                      </a:solidFill>
                      <a:prstDash val="solid"/>
                      <a:round/>
                      <a:headEnd type="none" w="med" len="med"/>
                      <a:tailEnd type="none" w="med" len="med"/>
                    </a:lnL>
                    <a:lnR>
                      <a:noFill/>
                    </a:lnR>
                    <a:lnT>
                      <a:noFill/>
                    </a:lnT>
                    <a:lnB>
                      <a:noFill/>
                    </a:lnB>
                    <a:lnTlToBr>
                      <a:noFill/>
                    </a:lnTlToBr>
                    <a:lnBlToTr>
                      <a:noFill/>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1500" b="0" i="0" u="none" strike="noStrike" cap="none" normalizeH="0" baseline="0" dirty="0">
                          <a:ln>
                            <a:noFill/>
                          </a:ln>
                          <a:solidFill>
                            <a:schemeClr val="bg1"/>
                          </a:solidFill>
                          <a:effectLst/>
                          <a:latin typeface="Arial" charset="0"/>
                          <a:ea typeface="Arial" charset="0"/>
                          <a:cs typeface="Arial" charset="0"/>
                        </a:rPr>
                        <a:t>63.4 ± 10.5</a:t>
                      </a:r>
                    </a:p>
                  </a:txBody>
                  <a:tcPr marL="48578" marR="48578" marT="0" marB="0" anchor="ctr" horzOverflow="overflow">
                    <a:lnL>
                      <a:noFill/>
                    </a:lnL>
                    <a:lnR>
                      <a:noFill/>
                    </a:lnR>
                    <a:lnT>
                      <a:noFill/>
                    </a:lnT>
                    <a:lnB>
                      <a:noFill/>
                    </a:lnB>
                    <a:lnTlToBr>
                      <a:noFill/>
                    </a:lnTlToBr>
                    <a:lnBlToTr>
                      <a:noFill/>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1500" b="0" i="0" u="none" strike="noStrike" cap="none" normalizeH="0" baseline="0">
                          <a:ln>
                            <a:noFill/>
                          </a:ln>
                          <a:solidFill>
                            <a:schemeClr val="bg1"/>
                          </a:solidFill>
                          <a:effectLst/>
                          <a:latin typeface="Arial" charset="0"/>
                          <a:ea typeface="Arial" charset="0"/>
                          <a:cs typeface="Arial" charset="0"/>
                        </a:rPr>
                        <a:t>63.4 ± 10.0</a:t>
                      </a:r>
                    </a:p>
                  </a:txBody>
                  <a:tcPr marL="48578" marR="48578" marT="0" marB="0" anchor="ctr" horzOverflow="overflow">
                    <a:lnL>
                      <a:noFill/>
                    </a:lnL>
                    <a:lnR w="12700" cap="flat" cmpd="sng" algn="ctr">
                      <a:solidFill>
                        <a:srgbClr val="FFFFFF"/>
                      </a:solidFill>
                      <a:prstDash val="solid"/>
                      <a:round/>
                      <a:headEnd type="none" w="med" len="med"/>
                      <a:tailEnd type="none" w="med" len="med"/>
                    </a:lnR>
                    <a:lnT>
                      <a:noFill/>
                    </a:lnT>
                    <a:lnB>
                      <a:noFill/>
                    </a:lnB>
                    <a:lnTlToBr>
                      <a:noFill/>
                    </a:lnTlToBr>
                    <a:lnBlToTr>
                      <a:noFill/>
                    </a:lnBlToTr>
                    <a:solidFill>
                      <a:srgbClr val="001132"/>
                    </a:solidFill>
                  </a:tcPr>
                </a:tc>
              </a:tr>
              <a:tr h="280988">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ts val="300"/>
                        </a:spcBef>
                        <a:spcAft>
                          <a:spcPts val="300"/>
                        </a:spcAft>
                        <a:buClrTx/>
                        <a:buSzTx/>
                        <a:buFontTx/>
                        <a:buNone/>
                        <a:tabLst>
                          <a:tab pos="193675" algn="l"/>
                        </a:tabLst>
                      </a:pPr>
                      <a:r>
                        <a:rPr kumimoji="0" lang="en-US" sz="1500" b="0" i="0" u="none" strike="noStrike" cap="none" normalizeH="0" baseline="0" dirty="0">
                          <a:ln>
                            <a:noFill/>
                          </a:ln>
                          <a:solidFill>
                            <a:srgbClr val="FFFF00"/>
                          </a:solidFill>
                          <a:effectLst/>
                          <a:latin typeface="Arial" charset="0"/>
                          <a:ea typeface="Arial" charset="0"/>
                          <a:cs typeface="Arial" charset="0"/>
                        </a:rPr>
                        <a:t>Age ≥75 years</a:t>
                      </a:r>
                    </a:p>
                  </a:txBody>
                  <a:tcPr marL="102870" marR="48578" marT="0" marB="0" anchor="ctr" horzOverflow="overflow">
                    <a:lnL w="12700" cap="flat" cmpd="sng" algn="ctr">
                      <a:solidFill>
                        <a:srgbClr val="FFFFFF"/>
                      </a:solidFill>
                      <a:prstDash val="solid"/>
                      <a:round/>
                      <a:headEnd type="none" w="med" len="med"/>
                      <a:tailEnd type="none" w="med" len="med"/>
                    </a:lnL>
                    <a:lnR>
                      <a:noFill/>
                    </a:lnR>
                    <a:lnT>
                      <a:noFill/>
                    </a:lnT>
                    <a:lnB>
                      <a:noFill/>
                    </a:lnB>
                    <a:lnTlToBr>
                      <a:noFill/>
                    </a:lnTlToBr>
                    <a:lnBlToTr>
                      <a:noFill/>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1500" b="0" i="0" u="none" strike="noStrike" cap="none" normalizeH="0" baseline="0" dirty="0">
                          <a:ln>
                            <a:noFill/>
                          </a:ln>
                          <a:solidFill>
                            <a:schemeClr val="bg1"/>
                          </a:solidFill>
                          <a:effectLst/>
                          <a:latin typeface="Arial" charset="0"/>
                          <a:ea typeface="Arial" charset="0"/>
                          <a:cs typeface="Arial" charset="0"/>
                        </a:rPr>
                        <a:t>15.6%</a:t>
                      </a:r>
                    </a:p>
                  </a:txBody>
                  <a:tcPr marL="51435" marR="51435" marT="0" marB="0" anchor="ctr" horzOverflow="overflow">
                    <a:lnL>
                      <a:noFill/>
                    </a:lnL>
                    <a:lnR>
                      <a:noFill/>
                    </a:lnR>
                    <a:lnT>
                      <a:noFill/>
                    </a:lnT>
                    <a:lnB>
                      <a:noFill/>
                    </a:lnB>
                    <a:lnTlToBr>
                      <a:noFill/>
                    </a:lnTlToBr>
                    <a:lnBlToTr>
                      <a:noFill/>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1500" b="0" i="0" u="none" strike="noStrike" cap="none" normalizeH="0" baseline="0">
                          <a:ln>
                            <a:noFill/>
                          </a:ln>
                          <a:solidFill>
                            <a:schemeClr val="bg1"/>
                          </a:solidFill>
                          <a:effectLst/>
                          <a:latin typeface="Arial" charset="0"/>
                          <a:ea typeface="Arial" charset="0"/>
                          <a:cs typeface="Arial" charset="0"/>
                        </a:rPr>
                        <a:t>14.9%</a:t>
                      </a:r>
                    </a:p>
                  </a:txBody>
                  <a:tcPr marL="51435" marR="51435" marT="0" marB="0" anchor="ctr" horzOverflow="overflow">
                    <a:lnL>
                      <a:noFill/>
                    </a:lnL>
                    <a:lnR w="12700" cap="flat" cmpd="sng" algn="ctr">
                      <a:solidFill>
                        <a:srgbClr val="FFFFFF"/>
                      </a:solidFill>
                      <a:prstDash val="solid"/>
                      <a:round/>
                      <a:headEnd type="none" w="med" len="med"/>
                      <a:tailEnd type="none" w="med" len="med"/>
                    </a:lnR>
                    <a:lnT>
                      <a:noFill/>
                    </a:lnT>
                    <a:lnB>
                      <a:noFill/>
                    </a:lnB>
                    <a:lnTlToBr>
                      <a:noFill/>
                    </a:lnTlToBr>
                    <a:lnBlToTr>
                      <a:noFill/>
                    </a:lnBlToTr>
                    <a:solidFill>
                      <a:srgbClr val="001132"/>
                    </a:solidFill>
                  </a:tcPr>
                </a:tc>
              </a:tr>
              <a:tr h="280988">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ts val="300"/>
                        </a:spcBef>
                        <a:spcAft>
                          <a:spcPts val="300"/>
                        </a:spcAft>
                        <a:buClrTx/>
                        <a:buSzTx/>
                        <a:buFontTx/>
                        <a:buNone/>
                        <a:tabLst>
                          <a:tab pos="193675" algn="l"/>
                        </a:tabLst>
                      </a:pPr>
                      <a:r>
                        <a:rPr kumimoji="0" lang="en-US" sz="1500" b="0" i="0" u="none" strike="noStrike" cap="none" normalizeH="0" baseline="0" dirty="0">
                          <a:ln>
                            <a:noFill/>
                          </a:ln>
                          <a:solidFill>
                            <a:srgbClr val="FFFF00"/>
                          </a:solidFill>
                          <a:effectLst/>
                          <a:latin typeface="Arial" charset="0"/>
                          <a:ea typeface="Arial" charset="0"/>
                          <a:cs typeface="Arial" charset="0"/>
                        </a:rPr>
                        <a:t>Female</a:t>
                      </a:r>
                    </a:p>
                  </a:txBody>
                  <a:tcPr marL="102870" marR="48578" marT="0" marB="0" anchor="ctr" horzOverflow="overflow">
                    <a:lnL w="12700" cap="flat" cmpd="sng" algn="ctr">
                      <a:solidFill>
                        <a:srgbClr val="FFFFFF"/>
                      </a:solidFill>
                      <a:prstDash val="solid"/>
                      <a:round/>
                      <a:headEnd type="none" w="med" len="med"/>
                      <a:tailEnd type="none" w="med" len="med"/>
                    </a:lnL>
                    <a:lnR>
                      <a:noFill/>
                    </a:lnR>
                    <a:lnT>
                      <a:noFill/>
                    </a:lnT>
                    <a:lnB>
                      <a:noFill/>
                    </a:lnB>
                    <a:lnTlToBr>
                      <a:noFill/>
                    </a:lnTlToBr>
                    <a:lnBlToTr>
                      <a:noFill/>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1500" b="0" i="0" u="none" strike="noStrike" cap="none" normalizeH="0" baseline="0" dirty="0">
                          <a:ln>
                            <a:noFill/>
                          </a:ln>
                          <a:solidFill>
                            <a:schemeClr val="bg1"/>
                          </a:solidFill>
                          <a:effectLst/>
                          <a:latin typeface="Arial" charset="0"/>
                          <a:ea typeface="Arial" charset="0"/>
                          <a:cs typeface="Arial" charset="0"/>
                        </a:rPr>
                        <a:t>20.8%</a:t>
                      </a:r>
                    </a:p>
                  </a:txBody>
                  <a:tcPr marL="51435" marR="51435" marT="0" marB="0" anchor="ctr" horzOverflow="overflow">
                    <a:lnL>
                      <a:noFill/>
                    </a:lnL>
                    <a:lnR>
                      <a:noFill/>
                    </a:lnR>
                    <a:lnT>
                      <a:noFill/>
                    </a:lnT>
                    <a:lnB>
                      <a:noFill/>
                    </a:lnB>
                    <a:lnTlToBr>
                      <a:noFill/>
                    </a:lnTlToBr>
                    <a:lnBlToTr>
                      <a:noFill/>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1500" b="0" i="0" u="none" strike="noStrike" cap="none" normalizeH="0" baseline="0">
                          <a:ln>
                            <a:noFill/>
                          </a:ln>
                          <a:solidFill>
                            <a:schemeClr val="bg1"/>
                          </a:solidFill>
                          <a:effectLst/>
                          <a:latin typeface="Arial" charset="0"/>
                          <a:ea typeface="Arial" charset="0"/>
                          <a:cs typeface="Arial" charset="0"/>
                        </a:rPr>
                        <a:t>20.0%</a:t>
                      </a:r>
                    </a:p>
                  </a:txBody>
                  <a:tcPr marL="51435" marR="51435" marT="0" marB="0" anchor="ctr" horzOverflow="overflow">
                    <a:lnL>
                      <a:noFill/>
                    </a:lnL>
                    <a:lnR w="12700" cap="flat" cmpd="sng" algn="ctr">
                      <a:solidFill>
                        <a:srgbClr val="FFFFFF"/>
                      </a:solidFill>
                      <a:prstDash val="solid"/>
                      <a:round/>
                      <a:headEnd type="none" w="med" len="med"/>
                      <a:tailEnd type="none" w="med" len="med"/>
                    </a:lnR>
                    <a:lnT>
                      <a:noFill/>
                    </a:lnT>
                    <a:lnB>
                      <a:noFill/>
                    </a:lnB>
                    <a:lnTlToBr>
                      <a:noFill/>
                    </a:lnTlToBr>
                    <a:lnBlToTr>
                      <a:noFill/>
                    </a:lnBlToTr>
                    <a:solidFill>
                      <a:srgbClr val="001132"/>
                    </a:solidFill>
                  </a:tcPr>
                </a:tc>
              </a:tr>
              <a:tr h="280988">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ts val="300"/>
                        </a:spcBef>
                        <a:spcAft>
                          <a:spcPts val="300"/>
                        </a:spcAft>
                        <a:buClrTx/>
                        <a:buSzTx/>
                        <a:buFontTx/>
                        <a:buNone/>
                        <a:tabLst>
                          <a:tab pos="193675" algn="l"/>
                        </a:tabLst>
                      </a:pPr>
                      <a:r>
                        <a:rPr kumimoji="0" lang="en-US" sz="1500" b="0" i="0" u="none" strike="noStrike" cap="none" normalizeH="0" baseline="0" dirty="0">
                          <a:ln>
                            <a:noFill/>
                          </a:ln>
                          <a:solidFill>
                            <a:srgbClr val="FFFF00"/>
                          </a:solidFill>
                          <a:effectLst/>
                          <a:latin typeface="Arial" charset="0"/>
                          <a:ea typeface="Arial" charset="0"/>
                          <a:cs typeface="Arial" charset="0"/>
                        </a:rPr>
                        <a:t>Body mass index (kg/m</a:t>
                      </a:r>
                      <a:r>
                        <a:rPr kumimoji="0" lang="en-US" sz="1500" b="0" i="0" u="none" strike="noStrike" cap="none" normalizeH="0" baseline="30000" dirty="0">
                          <a:ln>
                            <a:noFill/>
                          </a:ln>
                          <a:solidFill>
                            <a:srgbClr val="FFFF00"/>
                          </a:solidFill>
                          <a:effectLst/>
                          <a:latin typeface="Arial" charset="0"/>
                          <a:ea typeface="Arial" charset="0"/>
                          <a:cs typeface="Arial" charset="0"/>
                        </a:rPr>
                        <a:t>2</a:t>
                      </a:r>
                      <a:r>
                        <a:rPr kumimoji="0" lang="en-US" sz="1500" b="0" i="0" u="none" strike="noStrike" cap="none" normalizeH="0" baseline="0" dirty="0">
                          <a:ln>
                            <a:noFill/>
                          </a:ln>
                          <a:solidFill>
                            <a:srgbClr val="FFFF00"/>
                          </a:solidFill>
                          <a:effectLst/>
                          <a:latin typeface="Arial" charset="0"/>
                          <a:ea typeface="Arial" charset="0"/>
                          <a:cs typeface="Arial" charset="0"/>
                        </a:rPr>
                        <a:t>)</a:t>
                      </a:r>
                    </a:p>
                  </a:txBody>
                  <a:tcPr marL="102870" marR="48578" marT="0" marB="0" anchor="ctr" horzOverflow="overflow">
                    <a:lnL w="12700" cap="flat" cmpd="sng" algn="ctr">
                      <a:solidFill>
                        <a:srgbClr val="FFFFFF"/>
                      </a:solidFill>
                      <a:prstDash val="solid"/>
                      <a:round/>
                      <a:headEnd type="none" w="med" len="med"/>
                      <a:tailEnd type="none" w="med" len="med"/>
                    </a:lnL>
                    <a:lnR>
                      <a:noFill/>
                    </a:lnR>
                    <a:lnT>
                      <a:noFill/>
                    </a:lnT>
                    <a:lnB>
                      <a:noFill/>
                    </a:lnB>
                    <a:lnTlToBr>
                      <a:noFill/>
                    </a:lnTlToBr>
                    <a:lnBlToTr>
                      <a:noFill/>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1500" b="0" i="0" u="none" strike="noStrike" cap="none" normalizeH="0" baseline="0" dirty="0">
                          <a:ln>
                            <a:noFill/>
                          </a:ln>
                          <a:solidFill>
                            <a:schemeClr val="bg1"/>
                          </a:solidFill>
                          <a:effectLst/>
                          <a:latin typeface="Arial" charset="0"/>
                          <a:ea typeface="Arial" charset="0"/>
                          <a:cs typeface="Arial" charset="0"/>
                        </a:rPr>
                        <a:t>29.6 ± 5.5</a:t>
                      </a:r>
                    </a:p>
                  </a:txBody>
                  <a:tcPr marL="51435" marR="51435" marT="0" marB="0" anchor="ctr" horzOverflow="overflow">
                    <a:lnL>
                      <a:noFill/>
                    </a:lnL>
                    <a:lnR>
                      <a:noFill/>
                    </a:lnR>
                    <a:lnT>
                      <a:noFill/>
                    </a:lnT>
                    <a:lnB>
                      <a:noFill/>
                    </a:lnB>
                    <a:lnTlToBr>
                      <a:noFill/>
                    </a:lnTlToBr>
                    <a:lnBlToTr>
                      <a:noFill/>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1500" b="0" i="0" u="none" strike="noStrike" cap="none" normalizeH="0" baseline="0">
                          <a:ln>
                            <a:noFill/>
                          </a:ln>
                          <a:solidFill>
                            <a:schemeClr val="bg1"/>
                          </a:solidFill>
                          <a:effectLst/>
                          <a:latin typeface="Arial" charset="0"/>
                          <a:ea typeface="Arial" charset="0"/>
                          <a:cs typeface="Arial" charset="0"/>
                        </a:rPr>
                        <a:t>29.6 ± 5.2</a:t>
                      </a:r>
                    </a:p>
                  </a:txBody>
                  <a:tcPr marL="51435" marR="51435" marT="0" marB="0" anchor="ctr" horzOverflow="overflow">
                    <a:lnL>
                      <a:noFill/>
                    </a:lnL>
                    <a:lnR w="12700" cap="flat" cmpd="sng" algn="ctr">
                      <a:solidFill>
                        <a:srgbClr val="FFFFFF"/>
                      </a:solidFill>
                      <a:prstDash val="solid"/>
                      <a:round/>
                      <a:headEnd type="none" w="med" len="med"/>
                      <a:tailEnd type="none" w="med" len="med"/>
                    </a:lnR>
                    <a:lnT>
                      <a:noFill/>
                    </a:lnT>
                    <a:lnB>
                      <a:noFill/>
                    </a:lnB>
                    <a:lnTlToBr>
                      <a:noFill/>
                    </a:lnTlToBr>
                    <a:lnBlToTr>
                      <a:noFill/>
                    </a:lnBlToTr>
                    <a:solidFill>
                      <a:srgbClr val="001132"/>
                    </a:solidFill>
                  </a:tcPr>
                </a:tc>
              </a:tr>
              <a:tr h="280988">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ts val="300"/>
                        </a:spcBef>
                        <a:spcAft>
                          <a:spcPts val="300"/>
                        </a:spcAft>
                        <a:buClrTx/>
                        <a:buSzTx/>
                        <a:buFontTx/>
                        <a:buNone/>
                        <a:tabLst/>
                      </a:pPr>
                      <a:r>
                        <a:rPr kumimoji="0" lang="en-US" sz="1500" b="0" i="0" u="none" strike="noStrike" cap="none" normalizeH="0" baseline="0" dirty="0">
                          <a:ln>
                            <a:noFill/>
                          </a:ln>
                          <a:solidFill>
                            <a:srgbClr val="FFFF00"/>
                          </a:solidFill>
                          <a:effectLst/>
                          <a:latin typeface="Arial" charset="0"/>
                          <a:ea typeface="Arial" charset="0"/>
                          <a:cs typeface="Arial" charset="0"/>
                        </a:rPr>
                        <a:t>Diabetes Mellitus</a:t>
                      </a:r>
                    </a:p>
                  </a:txBody>
                  <a:tcPr marL="102870" marR="48578" marT="0" marB="0" anchor="ctr" horzOverflow="overflow">
                    <a:lnL w="12700" cap="flat" cmpd="sng" algn="ctr">
                      <a:solidFill>
                        <a:srgbClr val="FFFFFF"/>
                      </a:solidFill>
                      <a:prstDash val="solid"/>
                      <a:round/>
                      <a:headEnd type="none" w="med" len="med"/>
                      <a:tailEnd type="none" w="med" len="med"/>
                    </a:lnL>
                    <a:lnR>
                      <a:noFill/>
                    </a:lnR>
                    <a:lnT>
                      <a:noFill/>
                    </a:lnT>
                    <a:lnB>
                      <a:noFill/>
                    </a:lnB>
                    <a:lnTlToBr>
                      <a:noFill/>
                    </a:lnTlToBr>
                    <a:lnBlToTr>
                      <a:noFill/>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1500" b="0" i="0" u="none" strike="noStrike" cap="none" normalizeH="0" baseline="0" dirty="0">
                          <a:ln>
                            <a:noFill/>
                          </a:ln>
                          <a:solidFill>
                            <a:schemeClr val="bg1"/>
                          </a:solidFill>
                          <a:effectLst/>
                          <a:latin typeface="Arial" charset="0"/>
                          <a:ea typeface="Arial" charset="0"/>
                          <a:cs typeface="Arial" charset="0"/>
                        </a:rPr>
                        <a:t>33.6%</a:t>
                      </a:r>
                    </a:p>
                  </a:txBody>
                  <a:tcPr marL="51435" marR="51435" marT="0" marB="0" anchor="ctr" horzOverflow="overflow">
                    <a:lnL>
                      <a:noFill/>
                    </a:lnL>
                    <a:lnR>
                      <a:noFill/>
                    </a:lnR>
                    <a:lnT>
                      <a:noFill/>
                    </a:lnT>
                    <a:lnB>
                      <a:noFill/>
                    </a:lnB>
                    <a:lnTlToBr>
                      <a:noFill/>
                    </a:lnTlToBr>
                    <a:lnBlToTr>
                      <a:noFill/>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1500" b="0" i="0" u="none" strike="noStrike" cap="none" normalizeH="0" baseline="0">
                          <a:ln>
                            <a:noFill/>
                          </a:ln>
                          <a:solidFill>
                            <a:schemeClr val="bg1"/>
                          </a:solidFill>
                          <a:effectLst/>
                          <a:latin typeface="Arial" charset="0"/>
                          <a:ea typeface="Arial" charset="0"/>
                          <a:cs typeface="Arial" charset="0"/>
                        </a:rPr>
                        <a:t>33.4%</a:t>
                      </a:r>
                    </a:p>
                  </a:txBody>
                  <a:tcPr marL="51435" marR="51435" marT="0" marB="0" anchor="ctr" horzOverflow="overflow">
                    <a:lnL>
                      <a:noFill/>
                    </a:lnL>
                    <a:lnR w="12700" cap="flat" cmpd="sng" algn="ctr">
                      <a:solidFill>
                        <a:srgbClr val="FFFFFF"/>
                      </a:solidFill>
                      <a:prstDash val="solid"/>
                      <a:round/>
                      <a:headEnd type="none" w="med" len="med"/>
                      <a:tailEnd type="none" w="med" len="med"/>
                    </a:lnR>
                    <a:lnT>
                      <a:noFill/>
                    </a:lnT>
                    <a:lnB>
                      <a:noFill/>
                    </a:lnB>
                    <a:lnTlToBr>
                      <a:noFill/>
                    </a:lnTlToBr>
                    <a:lnBlToTr>
                      <a:noFill/>
                    </a:lnBlToTr>
                    <a:solidFill>
                      <a:srgbClr val="001132"/>
                    </a:solidFill>
                  </a:tcPr>
                </a:tc>
              </a:tr>
              <a:tr h="280988">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ts val="300"/>
                        </a:spcBef>
                        <a:spcAft>
                          <a:spcPts val="300"/>
                        </a:spcAft>
                        <a:buClrTx/>
                        <a:buSzTx/>
                        <a:buFontTx/>
                        <a:buNone/>
                        <a:tabLst/>
                      </a:pPr>
                      <a:r>
                        <a:rPr kumimoji="0" lang="en-US" sz="1500" b="0" i="0" u="none" strike="noStrike" cap="none" normalizeH="0" baseline="0" dirty="0">
                          <a:ln>
                            <a:noFill/>
                          </a:ln>
                          <a:solidFill>
                            <a:srgbClr val="FFFF00"/>
                          </a:solidFill>
                          <a:effectLst/>
                          <a:latin typeface="Arial" charset="0"/>
                          <a:ea typeface="Arial" charset="0"/>
                          <a:cs typeface="Arial" charset="0"/>
                        </a:rPr>
                        <a:t>   - Type 1 </a:t>
                      </a:r>
                    </a:p>
                  </a:txBody>
                  <a:tcPr marL="102870" marR="48578" marT="0" marB="0" anchor="ctr" horzOverflow="overflow">
                    <a:lnL w="12700" cap="flat" cmpd="sng" algn="ctr">
                      <a:solidFill>
                        <a:srgbClr val="FFFFFF"/>
                      </a:solidFill>
                      <a:prstDash val="solid"/>
                      <a:round/>
                      <a:headEnd type="none" w="med" len="med"/>
                      <a:tailEnd type="none" w="med" len="med"/>
                    </a:lnL>
                    <a:lnR>
                      <a:noFill/>
                    </a:lnR>
                    <a:lnT>
                      <a:noFill/>
                    </a:lnT>
                    <a:lnB>
                      <a:noFill/>
                    </a:lnB>
                    <a:lnTlToBr>
                      <a:noFill/>
                    </a:lnTlToBr>
                    <a:lnBlToTr>
                      <a:noFill/>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1500" b="0" i="0" u="none" strike="noStrike" cap="none" normalizeH="0" baseline="0" dirty="0">
                          <a:ln>
                            <a:noFill/>
                          </a:ln>
                          <a:solidFill>
                            <a:schemeClr val="bg1"/>
                          </a:solidFill>
                          <a:effectLst/>
                          <a:latin typeface="Arial" charset="0"/>
                          <a:ea typeface="Arial" charset="0"/>
                          <a:cs typeface="Arial" charset="0"/>
                        </a:rPr>
                        <a:t>1.5%</a:t>
                      </a:r>
                    </a:p>
                  </a:txBody>
                  <a:tcPr marL="51435" marR="51435" marT="0" marB="0" anchor="ctr" horzOverflow="overflow">
                    <a:lnL>
                      <a:noFill/>
                    </a:lnL>
                    <a:lnR>
                      <a:noFill/>
                    </a:lnR>
                    <a:lnT>
                      <a:noFill/>
                    </a:lnT>
                    <a:lnB>
                      <a:noFill/>
                    </a:lnB>
                    <a:lnTlToBr>
                      <a:noFill/>
                    </a:lnTlToBr>
                    <a:lnBlToTr>
                      <a:noFill/>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1500" b="0" i="0" u="none" strike="noStrike" cap="none" normalizeH="0" baseline="0">
                          <a:ln>
                            <a:noFill/>
                          </a:ln>
                          <a:solidFill>
                            <a:schemeClr val="bg1"/>
                          </a:solidFill>
                          <a:effectLst/>
                          <a:latin typeface="Arial" charset="0"/>
                          <a:ea typeface="Arial" charset="0"/>
                          <a:cs typeface="Arial" charset="0"/>
                        </a:rPr>
                        <a:t>1.0%</a:t>
                      </a:r>
                    </a:p>
                  </a:txBody>
                  <a:tcPr marL="51435" marR="51435" marT="0" marB="0" anchor="ctr" horzOverflow="overflow">
                    <a:lnL>
                      <a:noFill/>
                    </a:lnL>
                    <a:lnR w="12700" cap="flat" cmpd="sng" algn="ctr">
                      <a:solidFill>
                        <a:srgbClr val="FFFFFF"/>
                      </a:solidFill>
                      <a:prstDash val="solid"/>
                      <a:round/>
                      <a:headEnd type="none" w="med" len="med"/>
                      <a:tailEnd type="none" w="med" len="med"/>
                    </a:lnR>
                    <a:lnT>
                      <a:noFill/>
                    </a:lnT>
                    <a:lnB>
                      <a:noFill/>
                    </a:lnB>
                    <a:lnTlToBr>
                      <a:noFill/>
                    </a:lnTlToBr>
                    <a:lnBlToTr>
                      <a:noFill/>
                    </a:lnBlToTr>
                    <a:solidFill>
                      <a:srgbClr val="001132"/>
                    </a:solidFill>
                  </a:tcPr>
                </a:tc>
              </a:tr>
              <a:tr h="280988">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ts val="300"/>
                        </a:spcBef>
                        <a:spcAft>
                          <a:spcPts val="300"/>
                        </a:spcAft>
                        <a:buClrTx/>
                        <a:buSzTx/>
                        <a:buFontTx/>
                        <a:buNone/>
                        <a:tabLst/>
                      </a:pPr>
                      <a:r>
                        <a:rPr kumimoji="0" lang="en-US" sz="1500" b="0" i="0" u="none" strike="noStrike" cap="none" normalizeH="0" baseline="0" dirty="0">
                          <a:ln>
                            <a:noFill/>
                          </a:ln>
                          <a:solidFill>
                            <a:srgbClr val="FFFF00"/>
                          </a:solidFill>
                          <a:effectLst/>
                          <a:latin typeface="Arial" charset="0"/>
                          <a:ea typeface="Arial" charset="0"/>
                          <a:cs typeface="Arial" charset="0"/>
                        </a:rPr>
                        <a:t>   - Type 2 </a:t>
                      </a:r>
                    </a:p>
                  </a:txBody>
                  <a:tcPr marL="102870" marR="48578" marT="0" marB="0" anchor="ctr" horzOverflow="overflow">
                    <a:lnL w="12700" cap="flat" cmpd="sng" algn="ctr">
                      <a:solidFill>
                        <a:srgbClr val="FFFFFF"/>
                      </a:solidFill>
                      <a:prstDash val="solid"/>
                      <a:round/>
                      <a:headEnd type="none" w="med" len="med"/>
                      <a:tailEnd type="none" w="med" len="med"/>
                    </a:lnL>
                    <a:lnR>
                      <a:noFill/>
                    </a:lnR>
                    <a:lnT>
                      <a:noFill/>
                    </a:lnT>
                    <a:lnB>
                      <a:noFill/>
                    </a:lnB>
                    <a:lnTlToBr>
                      <a:noFill/>
                    </a:lnTlToBr>
                    <a:lnBlToTr>
                      <a:noFill/>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1500" b="0" i="0" u="none" strike="noStrike" cap="none" normalizeH="0" baseline="0" dirty="0">
                          <a:ln>
                            <a:noFill/>
                          </a:ln>
                          <a:solidFill>
                            <a:schemeClr val="bg1"/>
                          </a:solidFill>
                          <a:effectLst/>
                          <a:latin typeface="Arial" charset="0"/>
                          <a:ea typeface="Arial" charset="0"/>
                          <a:cs typeface="Arial" charset="0"/>
                        </a:rPr>
                        <a:t>32.1%</a:t>
                      </a:r>
                    </a:p>
                  </a:txBody>
                  <a:tcPr marL="51435" marR="51435" marT="0" marB="0" anchor="ctr" horzOverflow="overflow">
                    <a:lnL>
                      <a:noFill/>
                    </a:lnL>
                    <a:lnR>
                      <a:noFill/>
                    </a:lnR>
                    <a:lnT>
                      <a:noFill/>
                    </a:lnT>
                    <a:lnB>
                      <a:noFill/>
                    </a:lnB>
                    <a:lnTlToBr>
                      <a:noFill/>
                    </a:lnTlToBr>
                    <a:lnBlToTr>
                      <a:noFill/>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1500" b="0" i="0" u="none" strike="noStrike" cap="none" normalizeH="0" baseline="0">
                          <a:ln>
                            <a:noFill/>
                          </a:ln>
                          <a:solidFill>
                            <a:schemeClr val="bg1"/>
                          </a:solidFill>
                          <a:effectLst/>
                          <a:latin typeface="Arial" charset="0"/>
                          <a:ea typeface="Arial" charset="0"/>
                          <a:cs typeface="Arial" charset="0"/>
                        </a:rPr>
                        <a:t>32.4%</a:t>
                      </a:r>
                    </a:p>
                  </a:txBody>
                  <a:tcPr marL="51435" marR="51435" marT="0" marB="0" anchor="ctr" horzOverflow="overflow">
                    <a:lnL>
                      <a:noFill/>
                    </a:lnL>
                    <a:lnR w="12700" cap="flat" cmpd="sng" algn="ctr">
                      <a:solidFill>
                        <a:srgbClr val="FFFFFF"/>
                      </a:solidFill>
                      <a:prstDash val="solid"/>
                      <a:round/>
                      <a:headEnd type="none" w="med" len="med"/>
                      <a:tailEnd type="none" w="med" len="med"/>
                    </a:lnR>
                    <a:lnT>
                      <a:noFill/>
                    </a:lnT>
                    <a:lnB>
                      <a:noFill/>
                    </a:lnB>
                    <a:lnTlToBr>
                      <a:noFill/>
                    </a:lnTlToBr>
                    <a:lnBlToTr>
                      <a:noFill/>
                    </a:lnBlToTr>
                    <a:solidFill>
                      <a:srgbClr val="001132"/>
                    </a:solidFill>
                  </a:tcPr>
                </a:tc>
              </a:tr>
              <a:tr h="280988">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ts val="300"/>
                        </a:spcBef>
                        <a:spcAft>
                          <a:spcPts val="300"/>
                        </a:spcAft>
                        <a:buClrTx/>
                        <a:buSzTx/>
                        <a:buFontTx/>
                        <a:buNone/>
                        <a:tabLst>
                          <a:tab pos="193675" algn="l"/>
                        </a:tabLst>
                      </a:pPr>
                      <a:r>
                        <a:rPr kumimoji="0" lang="en-US" sz="1500" b="0" i="0" u="none" strike="noStrike" cap="none" normalizeH="0" baseline="0" dirty="0">
                          <a:ln>
                            <a:noFill/>
                          </a:ln>
                          <a:solidFill>
                            <a:srgbClr val="FFFF00"/>
                          </a:solidFill>
                          <a:effectLst/>
                          <a:latin typeface="Arial" charset="0"/>
                          <a:ea typeface="Arial" charset="0"/>
                          <a:cs typeface="Arial" charset="0"/>
                        </a:rPr>
                        <a:t>Hypertension</a:t>
                      </a:r>
                    </a:p>
                  </a:txBody>
                  <a:tcPr marL="102870" marR="48578" marT="0" marB="0" anchor="ctr" horzOverflow="overflow">
                    <a:lnL w="12700" cap="flat" cmpd="sng" algn="ctr">
                      <a:solidFill>
                        <a:srgbClr val="FFFFFF"/>
                      </a:solidFill>
                      <a:prstDash val="solid"/>
                      <a:round/>
                      <a:headEnd type="none" w="med" len="med"/>
                      <a:tailEnd type="none" w="med" len="med"/>
                    </a:lnL>
                    <a:lnR>
                      <a:noFill/>
                    </a:lnR>
                    <a:lnT>
                      <a:noFill/>
                    </a:lnT>
                    <a:lnB>
                      <a:noFill/>
                    </a:lnB>
                    <a:lnTlToBr>
                      <a:noFill/>
                    </a:lnTlToBr>
                    <a:lnBlToTr>
                      <a:noFill/>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1500" b="0" i="0" u="none" strike="noStrike" cap="none" normalizeH="0" baseline="0" dirty="0">
                          <a:ln>
                            <a:noFill/>
                          </a:ln>
                          <a:solidFill>
                            <a:schemeClr val="bg1"/>
                          </a:solidFill>
                          <a:effectLst/>
                          <a:latin typeface="Arial" charset="0"/>
                          <a:ea typeface="Arial" charset="0"/>
                          <a:cs typeface="Arial" charset="0"/>
                        </a:rPr>
                        <a:t>85.1%</a:t>
                      </a:r>
                    </a:p>
                  </a:txBody>
                  <a:tcPr marL="51435" marR="51435" marT="0" marB="0" anchor="ctr" horzOverflow="overflow">
                    <a:lnL>
                      <a:noFill/>
                    </a:lnL>
                    <a:lnR>
                      <a:noFill/>
                    </a:lnR>
                    <a:lnT>
                      <a:noFill/>
                    </a:lnT>
                    <a:lnB>
                      <a:noFill/>
                    </a:lnB>
                    <a:lnTlToBr>
                      <a:noFill/>
                    </a:lnTlToBr>
                    <a:lnBlToTr>
                      <a:noFill/>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1500" b="0" i="0" u="none" strike="noStrike" cap="none" normalizeH="0" baseline="0" dirty="0">
                          <a:ln>
                            <a:noFill/>
                          </a:ln>
                          <a:solidFill>
                            <a:schemeClr val="bg1"/>
                          </a:solidFill>
                          <a:effectLst/>
                          <a:latin typeface="Arial" charset="0"/>
                          <a:ea typeface="Arial" charset="0"/>
                          <a:cs typeface="Arial" charset="0"/>
                        </a:rPr>
                        <a:t>87.8%</a:t>
                      </a:r>
                    </a:p>
                  </a:txBody>
                  <a:tcPr marL="51435" marR="51435" marT="0" marB="0" anchor="ctr" horzOverflow="overflow">
                    <a:lnL>
                      <a:noFill/>
                    </a:lnL>
                    <a:lnR w="12700" cap="flat" cmpd="sng" algn="ctr">
                      <a:solidFill>
                        <a:srgbClr val="FFFFFF"/>
                      </a:solidFill>
                      <a:prstDash val="solid"/>
                      <a:round/>
                      <a:headEnd type="none" w="med" len="med"/>
                      <a:tailEnd type="none" w="med" len="med"/>
                    </a:lnR>
                    <a:lnT>
                      <a:noFill/>
                    </a:lnT>
                    <a:lnB>
                      <a:noFill/>
                    </a:lnB>
                    <a:lnTlToBr>
                      <a:noFill/>
                    </a:lnTlToBr>
                    <a:lnBlToTr>
                      <a:noFill/>
                    </a:lnBlToTr>
                    <a:solidFill>
                      <a:srgbClr val="001132"/>
                    </a:solidFill>
                  </a:tcPr>
                </a:tc>
              </a:tr>
              <a:tr h="280988">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ts val="300"/>
                        </a:spcBef>
                        <a:spcAft>
                          <a:spcPts val="300"/>
                        </a:spcAft>
                        <a:buClrTx/>
                        <a:buSzTx/>
                        <a:buFontTx/>
                        <a:buNone/>
                        <a:tabLst>
                          <a:tab pos="193675" algn="l"/>
                        </a:tabLst>
                      </a:pPr>
                      <a:r>
                        <a:rPr kumimoji="0" lang="en-US" sz="1500" b="0" i="0" u="none" strike="noStrike" cap="none" normalizeH="0" baseline="0" dirty="0">
                          <a:ln>
                            <a:noFill/>
                          </a:ln>
                          <a:solidFill>
                            <a:srgbClr val="FFFF00"/>
                          </a:solidFill>
                          <a:effectLst/>
                          <a:latin typeface="Arial" charset="0"/>
                          <a:ea typeface="Arial" charset="0"/>
                          <a:cs typeface="Arial" charset="0"/>
                        </a:rPr>
                        <a:t>Hyperlipidemia</a:t>
                      </a:r>
                    </a:p>
                  </a:txBody>
                  <a:tcPr marL="102870" marR="48578" marT="0" marB="0" anchor="ctr" horzOverflow="overflow">
                    <a:lnL w="12700" cap="flat" cmpd="sng" algn="ctr">
                      <a:solidFill>
                        <a:srgbClr val="FFFFFF"/>
                      </a:solidFill>
                      <a:prstDash val="solid"/>
                      <a:round/>
                      <a:headEnd type="none" w="med" len="med"/>
                      <a:tailEnd type="none" w="med" len="med"/>
                    </a:lnL>
                    <a:lnR>
                      <a:noFill/>
                    </a:lnR>
                    <a:lnT>
                      <a:noFill/>
                    </a:lnT>
                    <a:lnB>
                      <a:noFill/>
                    </a:lnB>
                    <a:lnTlToBr>
                      <a:noFill/>
                    </a:lnTlToBr>
                    <a:lnBlToTr>
                      <a:noFill/>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1500" b="0" i="0" u="none" strike="noStrike" cap="none" normalizeH="0" baseline="0">
                          <a:ln>
                            <a:noFill/>
                          </a:ln>
                          <a:solidFill>
                            <a:schemeClr val="bg1"/>
                          </a:solidFill>
                          <a:effectLst/>
                          <a:latin typeface="Arial" charset="0"/>
                          <a:ea typeface="Arial" charset="0"/>
                          <a:cs typeface="Arial" charset="0"/>
                        </a:rPr>
                        <a:t>86.9%</a:t>
                      </a:r>
                    </a:p>
                  </a:txBody>
                  <a:tcPr marL="51435" marR="51435" marT="0" marB="0" anchor="ctr" horzOverflow="overflow">
                    <a:lnL>
                      <a:noFill/>
                    </a:lnL>
                    <a:lnR>
                      <a:noFill/>
                    </a:lnR>
                    <a:lnT>
                      <a:noFill/>
                    </a:lnT>
                    <a:lnB>
                      <a:noFill/>
                    </a:lnB>
                    <a:lnTlToBr>
                      <a:noFill/>
                    </a:lnTlToBr>
                    <a:lnBlToTr>
                      <a:noFill/>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1500" b="0" i="0" u="none" strike="noStrike" cap="none" normalizeH="0" baseline="0" dirty="0">
                          <a:ln>
                            <a:noFill/>
                          </a:ln>
                          <a:solidFill>
                            <a:schemeClr val="bg1"/>
                          </a:solidFill>
                          <a:effectLst/>
                          <a:latin typeface="Arial" charset="0"/>
                          <a:ea typeface="Arial" charset="0"/>
                          <a:cs typeface="Arial" charset="0"/>
                        </a:rPr>
                        <a:t>85.2%</a:t>
                      </a:r>
                    </a:p>
                  </a:txBody>
                  <a:tcPr marL="51435" marR="51435" marT="0" marB="0" anchor="ctr" horzOverflow="overflow">
                    <a:lnL>
                      <a:noFill/>
                    </a:lnL>
                    <a:lnR w="12700" cap="flat" cmpd="sng" algn="ctr">
                      <a:solidFill>
                        <a:srgbClr val="FFFFFF"/>
                      </a:solidFill>
                      <a:prstDash val="solid"/>
                      <a:round/>
                      <a:headEnd type="none" w="med" len="med"/>
                      <a:tailEnd type="none" w="med" len="med"/>
                    </a:lnR>
                    <a:lnT>
                      <a:noFill/>
                    </a:lnT>
                    <a:lnB>
                      <a:noFill/>
                    </a:lnB>
                    <a:lnTlToBr>
                      <a:noFill/>
                    </a:lnTlToBr>
                    <a:lnBlToTr>
                      <a:noFill/>
                    </a:lnBlToTr>
                    <a:solidFill>
                      <a:srgbClr val="001132"/>
                    </a:solidFill>
                  </a:tcPr>
                </a:tc>
              </a:tr>
              <a:tr h="280988">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ts val="300"/>
                        </a:spcBef>
                        <a:spcAft>
                          <a:spcPts val="300"/>
                        </a:spcAft>
                        <a:buClrTx/>
                        <a:buSzTx/>
                        <a:buFontTx/>
                        <a:buNone/>
                        <a:tabLst>
                          <a:tab pos="193675" algn="l"/>
                        </a:tabLst>
                      </a:pPr>
                      <a:r>
                        <a:rPr kumimoji="0" lang="en-US" sz="1500" b="0" i="0" u="none" strike="noStrike" cap="none" normalizeH="0" baseline="0" dirty="0">
                          <a:ln>
                            <a:noFill/>
                          </a:ln>
                          <a:solidFill>
                            <a:srgbClr val="FFFF00"/>
                          </a:solidFill>
                          <a:effectLst/>
                          <a:latin typeface="Arial" charset="0"/>
                          <a:ea typeface="Arial" charset="0"/>
                          <a:cs typeface="Arial" charset="0"/>
                        </a:rPr>
                        <a:t>Reason for PCI</a:t>
                      </a:r>
                    </a:p>
                  </a:txBody>
                  <a:tcPr marL="102870" marR="48578" marT="0" marB="0" anchor="ctr" horzOverflow="overflow">
                    <a:lnL w="12700" cap="flat" cmpd="sng" algn="ctr">
                      <a:solidFill>
                        <a:srgbClr val="FFFFFF"/>
                      </a:solidFill>
                      <a:prstDash val="solid"/>
                      <a:round/>
                      <a:headEnd type="none" w="med" len="med"/>
                      <a:tailEnd type="none" w="med" len="med"/>
                    </a:lnL>
                    <a:lnR>
                      <a:noFill/>
                    </a:lnR>
                    <a:lnT>
                      <a:noFill/>
                    </a:lnT>
                    <a:lnB>
                      <a:noFill/>
                    </a:lnB>
                    <a:lnTlToBr>
                      <a:noFill/>
                    </a:lnTlToBr>
                    <a:lnBlToTr>
                      <a:noFill/>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ts val="300"/>
                        </a:spcBef>
                        <a:spcAft>
                          <a:spcPts val="300"/>
                        </a:spcAft>
                        <a:buClrTx/>
                        <a:buSzTx/>
                        <a:buFontTx/>
                        <a:buNone/>
                        <a:tabLst/>
                      </a:pPr>
                      <a:endParaRPr kumimoji="0" lang="it-IT" sz="1500" b="0" i="0" u="none" strike="noStrike" cap="none" normalizeH="0" baseline="0">
                        <a:ln>
                          <a:noFill/>
                        </a:ln>
                        <a:solidFill>
                          <a:schemeClr val="bg1"/>
                        </a:solidFill>
                        <a:effectLst/>
                        <a:latin typeface="Arial" charset="0"/>
                        <a:ea typeface="Arial" charset="0"/>
                        <a:cs typeface="Arial" charset="0"/>
                      </a:endParaRPr>
                    </a:p>
                  </a:txBody>
                  <a:tcPr marL="48578" marR="48578" marT="0" marB="0" anchor="ctr" horzOverflow="overflow">
                    <a:lnL>
                      <a:noFill/>
                    </a:lnL>
                    <a:lnR>
                      <a:noFill/>
                    </a:lnR>
                    <a:lnT>
                      <a:noFill/>
                    </a:lnT>
                    <a:lnB>
                      <a:noFill/>
                    </a:lnB>
                    <a:lnTlToBr>
                      <a:noFill/>
                    </a:lnTlToBr>
                    <a:lnBlToTr>
                      <a:noFill/>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ts val="300"/>
                        </a:spcBef>
                        <a:spcAft>
                          <a:spcPts val="300"/>
                        </a:spcAft>
                        <a:buClrTx/>
                        <a:buSzTx/>
                        <a:buFontTx/>
                        <a:buNone/>
                        <a:tabLst/>
                      </a:pPr>
                      <a:endParaRPr kumimoji="0" lang="it-IT" sz="1500" b="0" i="0" u="none" strike="noStrike" cap="none" normalizeH="0" baseline="0" dirty="0">
                        <a:ln>
                          <a:noFill/>
                        </a:ln>
                        <a:solidFill>
                          <a:schemeClr val="bg1"/>
                        </a:solidFill>
                        <a:effectLst/>
                        <a:latin typeface="Arial" charset="0"/>
                        <a:ea typeface="Arial" charset="0"/>
                        <a:cs typeface="Arial" charset="0"/>
                      </a:endParaRPr>
                    </a:p>
                  </a:txBody>
                  <a:tcPr marL="48578" marR="48578" marT="0" marB="0" anchor="ctr" horzOverflow="overflow">
                    <a:lnL>
                      <a:noFill/>
                    </a:lnL>
                    <a:lnR w="12700" cap="flat" cmpd="sng" algn="ctr">
                      <a:solidFill>
                        <a:srgbClr val="FFFFFF"/>
                      </a:solidFill>
                      <a:prstDash val="solid"/>
                      <a:round/>
                      <a:headEnd type="none" w="med" len="med"/>
                      <a:tailEnd type="none" w="med" len="med"/>
                    </a:lnR>
                    <a:lnT>
                      <a:noFill/>
                    </a:lnT>
                    <a:lnB>
                      <a:noFill/>
                    </a:lnB>
                    <a:lnTlToBr>
                      <a:noFill/>
                    </a:lnTlToBr>
                    <a:lnBlToTr>
                      <a:noFill/>
                    </a:lnBlToTr>
                    <a:solidFill>
                      <a:srgbClr val="001132"/>
                    </a:solidFill>
                  </a:tcPr>
                </a:tc>
              </a:tr>
              <a:tr h="280988">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ts val="300"/>
                        </a:spcBef>
                        <a:spcAft>
                          <a:spcPts val="300"/>
                        </a:spcAft>
                        <a:buClrTx/>
                        <a:buSzTx/>
                        <a:buFontTx/>
                        <a:buNone/>
                        <a:tabLst>
                          <a:tab pos="193675" algn="l"/>
                        </a:tabLst>
                      </a:pPr>
                      <a:r>
                        <a:rPr kumimoji="0" lang="en-US" sz="1500" b="0" i="0" u="none" strike="noStrike" cap="none" normalizeH="0" baseline="0" dirty="0">
                          <a:ln>
                            <a:noFill/>
                          </a:ln>
                          <a:solidFill>
                            <a:srgbClr val="FFFF00"/>
                          </a:solidFill>
                          <a:effectLst/>
                          <a:latin typeface="Arial" charset="0"/>
                          <a:ea typeface="Arial" charset="0"/>
                          <a:cs typeface="Arial" charset="0"/>
                        </a:rPr>
                        <a:t>   - ACS</a:t>
                      </a:r>
                    </a:p>
                  </a:txBody>
                  <a:tcPr marL="102870" marR="48578" marT="0" marB="0" anchor="ctr" horzOverflow="overflow">
                    <a:lnL w="12700" cap="flat" cmpd="sng" algn="ctr">
                      <a:solidFill>
                        <a:srgbClr val="FFFFFF"/>
                      </a:solidFill>
                      <a:prstDash val="solid"/>
                      <a:round/>
                      <a:headEnd type="none" w="med" len="med"/>
                      <a:tailEnd type="none" w="med" len="med"/>
                    </a:lnL>
                    <a:lnR>
                      <a:noFill/>
                    </a:lnR>
                    <a:lnT>
                      <a:noFill/>
                    </a:lnT>
                    <a:lnB>
                      <a:noFill/>
                    </a:lnB>
                    <a:lnTlToBr>
                      <a:noFill/>
                    </a:lnTlToBr>
                    <a:lnBlToTr>
                      <a:noFill/>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1500" b="0" i="0" u="none" strike="noStrike" cap="none" normalizeH="0" baseline="0">
                          <a:ln>
                            <a:noFill/>
                          </a:ln>
                          <a:solidFill>
                            <a:schemeClr val="bg1"/>
                          </a:solidFill>
                          <a:effectLst/>
                          <a:latin typeface="Arial" charset="0"/>
                          <a:ea typeface="Arial" charset="0"/>
                          <a:cs typeface="Arial" charset="0"/>
                        </a:rPr>
                        <a:t>32.9%</a:t>
                      </a:r>
                    </a:p>
                  </a:txBody>
                  <a:tcPr marL="51435" marR="51435" marT="0" marB="0" anchor="ctr" horzOverflow="overflow">
                    <a:lnL>
                      <a:noFill/>
                    </a:lnL>
                    <a:lnR>
                      <a:noFill/>
                    </a:lnR>
                    <a:lnT>
                      <a:noFill/>
                    </a:lnT>
                    <a:lnB>
                      <a:noFill/>
                    </a:lnB>
                    <a:lnTlToBr>
                      <a:noFill/>
                    </a:lnTlToBr>
                    <a:lnBlToTr>
                      <a:noFill/>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1500" b="0" i="0" u="none" strike="noStrike" cap="none" normalizeH="0" baseline="0" dirty="0">
                          <a:ln>
                            <a:noFill/>
                          </a:ln>
                          <a:solidFill>
                            <a:schemeClr val="bg1"/>
                          </a:solidFill>
                          <a:effectLst/>
                          <a:latin typeface="Arial" charset="0"/>
                          <a:ea typeface="Arial" charset="0"/>
                          <a:cs typeface="Arial" charset="0"/>
                        </a:rPr>
                        <a:t>35.4%</a:t>
                      </a:r>
                    </a:p>
                  </a:txBody>
                  <a:tcPr marL="51435" marR="51435" marT="0" marB="0" anchor="ctr" horzOverflow="overflow">
                    <a:lnL>
                      <a:noFill/>
                    </a:lnL>
                    <a:lnR w="12700" cap="flat" cmpd="sng" algn="ctr">
                      <a:solidFill>
                        <a:srgbClr val="FFFFFF"/>
                      </a:solidFill>
                      <a:prstDash val="solid"/>
                      <a:round/>
                      <a:headEnd type="none" w="med" len="med"/>
                      <a:tailEnd type="none" w="med" len="med"/>
                    </a:lnR>
                    <a:lnT>
                      <a:noFill/>
                    </a:lnT>
                    <a:lnB>
                      <a:noFill/>
                    </a:lnB>
                    <a:lnTlToBr>
                      <a:noFill/>
                    </a:lnTlToBr>
                    <a:lnBlToTr>
                      <a:noFill/>
                    </a:lnBlToTr>
                    <a:solidFill>
                      <a:srgbClr val="001132"/>
                    </a:solidFill>
                  </a:tcPr>
                </a:tc>
              </a:tr>
              <a:tr h="280988">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ts val="300"/>
                        </a:spcBef>
                        <a:spcAft>
                          <a:spcPts val="300"/>
                        </a:spcAft>
                        <a:buClrTx/>
                        <a:buSzTx/>
                        <a:buFontTx/>
                        <a:buNone/>
                        <a:tabLst>
                          <a:tab pos="193675" algn="l"/>
                        </a:tabLst>
                      </a:pPr>
                      <a:r>
                        <a:rPr kumimoji="0" lang="en-US" sz="1500" b="0" i="0" u="none" strike="noStrike" cap="none" normalizeH="0" baseline="0" dirty="0">
                          <a:ln>
                            <a:noFill/>
                          </a:ln>
                          <a:solidFill>
                            <a:srgbClr val="FFFF00"/>
                          </a:solidFill>
                          <a:effectLst/>
                          <a:latin typeface="Arial" charset="0"/>
                          <a:ea typeface="Arial" charset="0"/>
                          <a:cs typeface="Arial" charset="0"/>
                        </a:rPr>
                        <a:t>   - Non-ACS</a:t>
                      </a:r>
                    </a:p>
                  </a:txBody>
                  <a:tcPr marL="102870" marR="48578" marT="0" marB="0" anchor="ctr" horzOverflow="overflow">
                    <a:lnL w="12700" cap="flat" cmpd="sng" algn="ctr">
                      <a:solidFill>
                        <a:srgbClr val="FFFFFF"/>
                      </a:solidFill>
                      <a:prstDash val="solid"/>
                      <a:round/>
                      <a:headEnd type="none" w="med" len="med"/>
                      <a:tailEnd type="none" w="med" len="med"/>
                    </a:lnL>
                    <a:lnR>
                      <a:noFill/>
                    </a:lnR>
                    <a:lnT>
                      <a:noFill/>
                    </a:lnT>
                    <a:lnB w="12700" cap="flat" cmpd="sng" algn="ctr">
                      <a:solidFill>
                        <a:srgbClr val="FFFFFF"/>
                      </a:solidFill>
                      <a:prstDash val="solid"/>
                      <a:round/>
                      <a:headEnd type="none" w="med" len="med"/>
                      <a:tailEnd type="none" w="med" len="med"/>
                    </a:lnB>
                    <a:lnTlToBr>
                      <a:noFill/>
                    </a:lnTlToBr>
                    <a:lnBlToTr>
                      <a:noFill/>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1500" b="0" i="0" u="none" strike="noStrike" cap="none" normalizeH="0" baseline="0">
                          <a:ln>
                            <a:noFill/>
                          </a:ln>
                          <a:solidFill>
                            <a:schemeClr val="bg1"/>
                          </a:solidFill>
                          <a:effectLst/>
                          <a:latin typeface="Arial" charset="0"/>
                          <a:ea typeface="Arial" charset="0"/>
                          <a:cs typeface="Arial" charset="0"/>
                        </a:rPr>
                        <a:t>67.1%</a:t>
                      </a:r>
                    </a:p>
                  </a:txBody>
                  <a:tcPr marL="51435" marR="51435" marT="0" marB="0" anchor="ctr" horzOverflow="overflow">
                    <a:lnL>
                      <a:noFill/>
                    </a:lnL>
                    <a:lnR>
                      <a:noFill/>
                    </a:lnR>
                    <a:lnT>
                      <a:noFill/>
                    </a:lnT>
                    <a:lnB w="12700" cap="flat" cmpd="sng" algn="ctr">
                      <a:solidFill>
                        <a:srgbClr val="FFFFFF"/>
                      </a:solidFill>
                      <a:prstDash val="solid"/>
                      <a:round/>
                      <a:headEnd type="none" w="med" len="med"/>
                      <a:tailEnd type="none" w="med" len="med"/>
                    </a:lnB>
                    <a:lnTlToBr>
                      <a:noFill/>
                    </a:lnTlToBr>
                    <a:lnBlToTr>
                      <a:noFill/>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1500" b="0" i="0" u="none" strike="noStrike" cap="none" normalizeH="0" baseline="0" dirty="0">
                          <a:ln>
                            <a:noFill/>
                          </a:ln>
                          <a:solidFill>
                            <a:schemeClr val="bg1"/>
                          </a:solidFill>
                          <a:effectLst/>
                          <a:latin typeface="Arial" charset="0"/>
                          <a:ea typeface="Arial" charset="0"/>
                          <a:cs typeface="Arial" charset="0"/>
                        </a:rPr>
                        <a:t>64.6%</a:t>
                      </a:r>
                    </a:p>
                  </a:txBody>
                  <a:tcPr marL="51435" marR="51435" marT="0" marB="0" anchor="ctr" horzOverflow="overflow">
                    <a:lnL>
                      <a:noFill/>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lnTlToBr>
                      <a:noFill/>
                    </a:lnTlToBr>
                    <a:lnBlToTr>
                      <a:noFill/>
                    </a:lnBlToTr>
                    <a:solidFill>
                      <a:srgbClr val="001132"/>
                    </a:solidFill>
                  </a:tcPr>
                </a:tc>
              </a:tr>
            </a:tbl>
          </a:graphicData>
        </a:graphic>
      </p:graphicFrame>
      <p:sp>
        <p:nvSpPr>
          <p:cNvPr id="4" name="Title 1"/>
          <p:cNvSpPr txBox="1">
            <a:spLocks/>
          </p:cNvSpPr>
          <p:nvPr/>
        </p:nvSpPr>
        <p:spPr bwMode="auto">
          <a:xfrm>
            <a:off x="1656161" y="998730"/>
            <a:ext cx="5826919" cy="566738"/>
          </a:xfrm>
          <a:prstGeom prst="rect">
            <a:avLst/>
          </a:prstGeom>
          <a:noFill/>
          <a:ln>
            <a:noFill/>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34290" tIns="34290" rIns="34290" bIns="34290" numCol="1" anchor="t" anchorCtr="0" compatLnSpc="1">
            <a:prstTxWarp prst="textNoShape">
              <a:avLst/>
            </a:prstTxWarp>
          </a:bodyPr>
          <a:lstStyle>
            <a:lvl1pPr algn="ctr" rtl="0" eaLnBrk="0" fontAlgn="base" hangingPunct="0">
              <a:spcBef>
                <a:spcPct val="0"/>
              </a:spcBef>
              <a:spcAft>
                <a:spcPct val="0"/>
              </a:spcAft>
              <a:defRPr sz="3600" b="1">
                <a:solidFill>
                  <a:schemeClr val="tx1"/>
                </a:solidFill>
                <a:latin typeface="+mj-lt"/>
                <a:ea typeface="ＭＳ Ｐゴシック" charset="0"/>
                <a:cs typeface="+mj-cs"/>
              </a:defRPr>
            </a:lvl1pPr>
            <a:lvl2pPr algn="ctr" rtl="0" eaLnBrk="0" fontAlgn="base" hangingPunct="0">
              <a:spcBef>
                <a:spcPct val="0"/>
              </a:spcBef>
              <a:spcAft>
                <a:spcPct val="0"/>
              </a:spcAft>
              <a:defRPr sz="3600" b="1">
                <a:solidFill>
                  <a:schemeClr val="tx1"/>
                </a:solidFill>
                <a:latin typeface="Arial" charset="0"/>
                <a:ea typeface="ＭＳ Ｐゴシック" charset="0"/>
              </a:defRPr>
            </a:lvl2pPr>
            <a:lvl3pPr algn="ctr" rtl="0" eaLnBrk="0" fontAlgn="base" hangingPunct="0">
              <a:spcBef>
                <a:spcPct val="0"/>
              </a:spcBef>
              <a:spcAft>
                <a:spcPct val="0"/>
              </a:spcAft>
              <a:defRPr sz="3600" b="1">
                <a:solidFill>
                  <a:schemeClr val="tx1"/>
                </a:solidFill>
                <a:latin typeface="Arial" charset="0"/>
                <a:ea typeface="ＭＳ Ｐゴシック" charset="0"/>
              </a:defRPr>
            </a:lvl3pPr>
            <a:lvl4pPr algn="ctr" rtl="0" eaLnBrk="0" fontAlgn="base" hangingPunct="0">
              <a:spcBef>
                <a:spcPct val="0"/>
              </a:spcBef>
              <a:spcAft>
                <a:spcPct val="0"/>
              </a:spcAft>
              <a:defRPr sz="3600" b="1">
                <a:solidFill>
                  <a:schemeClr val="tx1"/>
                </a:solidFill>
                <a:latin typeface="Arial" charset="0"/>
                <a:ea typeface="ＭＳ Ｐゴシック" charset="0"/>
              </a:defRPr>
            </a:lvl4pPr>
            <a:lvl5pPr algn="ctr" rtl="0" eaLnBrk="0" fontAlgn="base" hangingPunct="0">
              <a:spcBef>
                <a:spcPct val="0"/>
              </a:spcBef>
              <a:spcAft>
                <a:spcPct val="0"/>
              </a:spcAft>
              <a:defRPr sz="3600" b="1">
                <a:solidFill>
                  <a:schemeClr val="tx1"/>
                </a:solidFill>
                <a:latin typeface="Arial" charset="0"/>
                <a:ea typeface="ＭＳ Ｐゴシック" charset="0"/>
              </a:defRPr>
            </a:lvl5pPr>
            <a:lvl6pPr marL="457200" algn="ctr" rtl="0" fontAlgn="base">
              <a:spcBef>
                <a:spcPct val="0"/>
              </a:spcBef>
              <a:spcAft>
                <a:spcPct val="0"/>
              </a:spcAft>
              <a:defRPr sz="3600" b="1">
                <a:solidFill>
                  <a:schemeClr val="tx1"/>
                </a:solidFill>
                <a:latin typeface="Arial" charset="0"/>
              </a:defRPr>
            </a:lvl6pPr>
            <a:lvl7pPr marL="914400" algn="ctr" rtl="0" fontAlgn="base">
              <a:spcBef>
                <a:spcPct val="0"/>
              </a:spcBef>
              <a:spcAft>
                <a:spcPct val="0"/>
              </a:spcAft>
              <a:defRPr sz="3600" b="1">
                <a:solidFill>
                  <a:schemeClr val="tx1"/>
                </a:solidFill>
                <a:latin typeface="Arial" charset="0"/>
              </a:defRPr>
            </a:lvl7pPr>
            <a:lvl8pPr marL="1371600" algn="ctr" rtl="0" fontAlgn="base">
              <a:spcBef>
                <a:spcPct val="0"/>
              </a:spcBef>
              <a:spcAft>
                <a:spcPct val="0"/>
              </a:spcAft>
              <a:defRPr sz="3600" b="1">
                <a:solidFill>
                  <a:schemeClr val="tx1"/>
                </a:solidFill>
                <a:latin typeface="Arial" charset="0"/>
              </a:defRPr>
            </a:lvl8pPr>
            <a:lvl9pPr marL="1828800" algn="ctr" rtl="0" fontAlgn="base">
              <a:spcBef>
                <a:spcPct val="0"/>
              </a:spcBef>
              <a:spcAft>
                <a:spcPct val="0"/>
              </a:spcAft>
              <a:defRPr sz="3600" b="1">
                <a:solidFill>
                  <a:schemeClr val="tx1"/>
                </a:solidFill>
                <a:latin typeface="Arial" charset="0"/>
              </a:defRPr>
            </a:lvl9pPr>
          </a:lstStyle>
          <a:p>
            <a:r>
              <a:rPr lang="en-US" sz="2700" dirty="0">
                <a:solidFill>
                  <a:srgbClr val="002060"/>
                </a:solidFill>
                <a:latin typeface="Arial" charset="0"/>
                <a:ea typeface="Arial" charset="0"/>
                <a:cs typeface="Arial" charset="0"/>
              </a:rPr>
              <a:t>Baseline characteristics</a:t>
            </a:r>
          </a:p>
        </p:txBody>
      </p:sp>
      <p:sp>
        <p:nvSpPr>
          <p:cNvPr id="5" name="CasellaDiTesto 4"/>
          <p:cNvSpPr txBox="1"/>
          <p:nvPr/>
        </p:nvSpPr>
        <p:spPr>
          <a:xfrm>
            <a:off x="1673163" y="5697253"/>
            <a:ext cx="5615640" cy="253916"/>
          </a:xfrm>
          <a:prstGeom prst="rect">
            <a:avLst/>
          </a:prstGeom>
          <a:noFill/>
        </p:spPr>
        <p:txBody>
          <a:bodyPr wrap="none" rtlCol="0">
            <a:spAutoFit/>
          </a:bodyPr>
          <a:lstStyle/>
          <a:p>
            <a:r>
              <a:rPr lang="it-IT" sz="1050" dirty="0">
                <a:solidFill>
                  <a:srgbClr val="FFFFFF"/>
                </a:solidFill>
                <a:latin typeface="Times New Roman"/>
                <a:cs typeface="Times New Roman"/>
                <a:hlinkClick r:id="rId3"/>
              </a:rPr>
              <a:t>www.tctmd.com</a:t>
            </a:r>
            <a:r>
              <a:rPr lang="it-IT" sz="1050" dirty="0">
                <a:solidFill>
                  <a:srgbClr val="FFFFFF"/>
                </a:solidFill>
                <a:latin typeface="Times New Roman"/>
                <a:cs typeface="Times New Roman"/>
              </a:rPr>
              <a:t>                          	    Lancet 2015, http://</a:t>
            </a:r>
            <a:r>
              <a:rPr lang="it-IT" sz="1050" dirty="0" err="1">
                <a:solidFill>
                  <a:srgbClr val="FFFFFF"/>
                </a:solidFill>
                <a:latin typeface="Times New Roman"/>
                <a:cs typeface="Times New Roman"/>
              </a:rPr>
              <a:t>dx.doi.org</a:t>
            </a:r>
            <a:r>
              <a:rPr lang="it-IT" sz="1050" dirty="0">
                <a:solidFill>
                  <a:srgbClr val="FFFFFF"/>
                </a:solidFill>
                <a:latin typeface="Times New Roman"/>
                <a:cs typeface="Times New Roman"/>
              </a:rPr>
              <a:t>/10.1016/S0140-6736(15)00459-6</a:t>
            </a:r>
          </a:p>
        </p:txBody>
      </p:sp>
      <p:sp>
        <p:nvSpPr>
          <p:cNvPr id="6" name="Rectangle 4"/>
          <p:cNvSpPr>
            <a:spLocks noChangeArrowheads="1"/>
          </p:cNvSpPr>
          <p:nvPr/>
        </p:nvSpPr>
        <p:spPr bwMode="auto">
          <a:xfrm>
            <a:off x="1979712" y="5049789"/>
            <a:ext cx="5238750" cy="323427"/>
          </a:xfrm>
          <a:prstGeom prst="rect">
            <a:avLst/>
          </a:prstGeom>
          <a:noFill/>
          <a:ln w="28575">
            <a:solidFill>
              <a:srgbClr val="FF0000"/>
            </a:solidFill>
            <a:miter lim="800000"/>
            <a:headEnd/>
            <a:tailEnd/>
          </a:ln>
        </p:spPr>
        <p:txBody>
          <a:bodyPr wrap="none" anchor="ctr"/>
          <a:lstStyle/>
          <a:p>
            <a:endParaRPr lang="it-IT" sz="1350"/>
          </a:p>
        </p:txBody>
      </p:sp>
      <p:cxnSp>
        <p:nvCxnSpPr>
          <p:cNvPr id="7" name="Connettore 1 6"/>
          <p:cNvCxnSpPr/>
          <p:nvPr/>
        </p:nvCxnSpPr>
        <p:spPr>
          <a:xfrm>
            <a:off x="1505418" y="1495458"/>
            <a:ext cx="5994666" cy="0"/>
          </a:xfrm>
          <a:prstGeom prst="line">
            <a:avLst/>
          </a:prstGeom>
          <a:ln w="28575" cmpd="sng">
            <a:solidFill>
              <a:srgbClr val="00206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88574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 name="Rectangle 2"/>
          <p:cNvSpPr>
            <a:spLocks noChangeArrowheads="1"/>
          </p:cNvSpPr>
          <p:nvPr/>
        </p:nvSpPr>
        <p:spPr bwMode="hidden">
          <a:xfrm>
            <a:off x="1763688" y="1700808"/>
            <a:ext cx="5349479" cy="3786188"/>
          </a:xfrm>
          <a:prstGeom prst="rect">
            <a:avLst/>
          </a:prstGeom>
          <a:solidFill>
            <a:srgbClr val="001132"/>
          </a:solidFill>
          <a:ln w="19050">
            <a:solidFill>
              <a:srgbClr val="39536E"/>
            </a:solidFill>
            <a:miter lim="800000"/>
            <a:headEnd type="none" w="sm" len="sm"/>
            <a:tailEnd type="none" w="sm" len="sm"/>
          </a:ln>
          <a:effectLst>
            <a:outerShdw blurRad="63500" dist="17961" dir="2700000" algn="ctr" rotWithShape="0">
              <a:srgbClr val="1C1C1C">
                <a:alpha val="74998"/>
              </a:srgbClr>
            </a:outerShdw>
          </a:effectLst>
        </p:spPr>
        <p:txBody>
          <a:bodyPr anchor="ctr"/>
          <a:lstStyle/>
          <a:p>
            <a:pPr algn="ctr">
              <a:defRPr/>
            </a:pPr>
            <a:endParaRPr lang="en-US" sz="1200" kern="0" dirty="0">
              <a:solidFill>
                <a:srgbClr val="FFFFFF"/>
              </a:solidFill>
              <a:latin typeface="Arial" charset="0"/>
              <a:ea typeface="Arial" charset="0"/>
              <a:cs typeface="Arial" charset="0"/>
            </a:endParaRPr>
          </a:p>
        </p:txBody>
      </p:sp>
      <p:sp>
        <p:nvSpPr>
          <p:cNvPr id="62" name="Title 1"/>
          <p:cNvSpPr txBox="1">
            <a:spLocks/>
          </p:cNvSpPr>
          <p:nvPr/>
        </p:nvSpPr>
        <p:spPr bwMode="auto">
          <a:xfrm>
            <a:off x="1656161" y="1080064"/>
            <a:ext cx="5826919" cy="566738"/>
          </a:xfrm>
          <a:prstGeom prst="rect">
            <a:avLst/>
          </a:prstGeom>
          <a:noFill/>
          <a:ln>
            <a:noFill/>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34290" tIns="34290" rIns="34290" bIns="34290" numCol="1" anchor="t" anchorCtr="0" compatLnSpc="1">
            <a:prstTxWarp prst="textNoShape">
              <a:avLst/>
            </a:prstTxWarp>
          </a:bodyPr>
          <a:lstStyle>
            <a:lvl1pPr algn="ctr" rtl="0" eaLnBrk="0" fontAlgn="base" hangingPunct="0">
              <a:spcBef>
                <a:spcPct val="0"/>
              </a:spcBef>
              <a:spcAft>
                <a:spcPct val="0"/>
              </a:spcAft>
              <a:defRPr sz="3600" b="1">
                <a:solidFill>
                  <a:schemeClr val="tx1"/>
                </a:solidFill>
                <a:latin typeface="+mj-lt"/>
                <a:ea typeface="ＭＳ Ｐゴシック" charset="0"/>
                <a:cs typeface="+mj-cs"/>
              </a:defRPr>
            </a:lvl1pPr>
            <a:lvl2pPr algn="ctr" rtl="0" eaLnBrk="0" fontAlgn="base" hangingPunct="0">
              <a:spcBef>
                <a:spcPct val="0"/>
              </a:spcBef>
              <a:spcAft>
                <a:spcPct val="0"/>
              </a:spcAft>
              <a:defRPr sz="3600" b="1">
                <a:solidFill>
                  <a:schemeClr val="tx1"/>
                </a:solidFill>
                <a:latin typeface="Arial" charset="0"/>
                <a:ea typeface="ＭＳ Ｐゴシック" charset="0"/>
              </a:defRPr>
            </a:lvl2pPr>
            <a:lvl3pPr algn="ctr" rtl="0" eaLnBrk="0" fontAlgn="base" hangingPunct="0">
              <a:spcBef>
                <a:spcPct val="0"/>
              </a:spcBef>
              <a:spcAft>
                <a:spcPct val="0"/>
              </a:spcAft>
              <a:defRPr sz="3600" b="1">
                <a:solidFill>
                  <a:schemeClr val="tx1"/>
                </a:solidFill>
                <a:latin typeface="Arial" charset="0"/>
                <a:ea typeface="ＭＳ Ｐゴシック" charset="0"/>
              </a:defRPr>
            </a:lvl3pPr>
            <a:lvl4pPr algn="ctr" rtl="0" eaLnBrk="0" fontAlgn="base" hangingPunct="0">
              <a:spcBef>
                <a:spcPct val="0"/>
              </a:spcBef>
              <a:spcAft>
                <a:spcPct val="0"/>
              </a:spcAft>
              <a:defRPr sz="3600" b="1">
                <a:solidFill>
                  <a:schemeClr val="tx1"/>
                </a:solidFill>
                <a:latin typeface="Arial" charset="0"/>
                <a:ea typeface="ＭＳ Ｐゴシック" charset="0"/>
              </a:defRPr>
            </a:lvl4pPr>
            <a:lvl5pPr algn="ctr" rtl="0" eaLnBrk="0" fontAlgn="base" hangingPunct="0">
              <a:spcBef>
                <a:spcPct val="0"/>
              </a:spcBef>
              <a:spcAft>
                <a:spcPct val="0"/>
              </a:spcAft>
              <a:defRPr sz="3600" b="1">
                <a:solidFill>
                  <a:schemeClr val="tx1"/>
                </a:solidFill>
                <a:latin typeface="Arial" charset="0"/>
                <a:ea typeface="ＭＳ Ｐゴシック" charset="0"/>
              </a:defRPr>
            </a:lvl5pPr>
            <a:lvl6pPr marL="457200" algn="ctr" rtl="0" fontAlgn="base">
              <a:spcBef>
                <a:spcPct val="0"/>
              </a:spcBef>
              <a:spcAft>
                <a:spcPct val="0"/>
              </a:spcAft>
              <a:defRPr sz="3600" b="1">
                <a:solidFill>
                  <a:schemeClr val="tx1"/>
                </a:solidFill>
                <a:latin typeface="Arial" charset="0"/>
              </a:defRPr>
            </a:lvl6pPr>
            <a:lvl7pPr marL="914400" algn="ctr" rtl="0" fontAlgn="base">
              <a:spcBef>
                <a:spcPct val="0"/>
              </a:spcBef>
              <a:spcAft>
                <a:spcPct val="0"/>
              </a:spcAft>
              <a:defRPr sz="3600" b="1">
                <a:solidFill>
                  <a:schemeClr val="tx1"/>
                </a:solidFill>
                <a:latin typeface="Arial" charset="0"/>
              </a:defRPr>
            </a:lvl7pPr>
            <a:lvl8pPr marL="1371600" algn="ctr" rtl="0" fontAlgn="base">
              <a:spcBef>
                <a:spcPct val="0"/>
              </a:spcBef>
              <a:spcAft>
                <a:spcPct val="0"/>
              </a:spcAft>
              <a:defRPr sz="3600" b="1">
                <a:solidFill>
                  <a:schemeClr val="tx1"/>
                </a:solidFill>
                <a:latin typeface="Arial" charset="0"/>
              </a:defRPr>
            </a:lvl8pPr>
            <a:lvl9pPr marL="1828800" algn="ctr" rtl="0" fontAlgn="base">
              <a:spcBef>
                <a:spcPct val="0"/>
              </a:spcBef>
              <a:spcAft>
                <a:spcPct val="0"/>
              </a:spcAft>
              <a:defRPr sz="3600" b="1">
                <a:solidFill>
                  <a:schemeClr val="tx1"/>
                </a:solidFill>
                <a:latin typeface="Arial" charset="0"/>
              </a:defRPr>
            </a:lvl9pPr>
          </a:lstStyle>
          <a:p>
            <a:r>
              <a:rPr lang="en-US" sz="2700" dirty="0">
                <a:solidFill>
                  <a:srgbClr val="002060"/>
                </a:solidFill>
                <a:latin typeface="Arial" charset="0"/>
                <a:ea typeface="Arial" charset="0"/>
                <a:cs typeface="Arial" charset="0"/>
              </a:rPr>
              <a:t>Primary Endpoint</a:t>
            </a:r>
          </a:p>
        </p:txBody>
      </p:sp>
      <p:sp>
        <p:nvSpPr>
          <p:cNvPr id="63" name="TextBox 2"/>
          <p:cNvSpPr txBox="1"/>
          <p:nvPr/>
        </p:nvSpPr>
        <p:spPr>
          <a:xfrm>
            <a:off x="2576886" y="4747619"/>
            <a:ext cx="4617244" cy="230832"/>
          </a:xfrm>
          <a:prstGeom prst="rect">
            <a:avLst/>
          </a:prstGeom>
          <a:noFill/>
        </p:spPr>
        <p:txBody>
          <a:bodyPr>
            <a:spAutoFit/>
          </a:bodyPr>
          <a:lstStyle>
            <a:lvl1pPr>
              <a:defRPr b="1" i="1">
                <a:solidFill>
                  <a:srgbClr val="FFCC99"/>
                </a:solidFill>
                <a:latin typeface="Arial" charset="0"/>
                <a:ea typeface="ヒラギノ角ゴ Pro W3" charset="0"/>
                <a:cs typeface="ヒラギノ角ゴ Pro W3" charset="0"/>
              </a:defRPr>
            </a:lvl1pPr>
            <a:lvl2pPr marL="742950" indent="-285750">
              <a:defRPr b="1" i="1">
                <a:solidFill>
                  <a:srgbClr val="FFCC99"/>
                </a:solidFill>
                <a:latin typeface="Arial" charset="0"/>
                <a:ea typeface="ヒラギノ角ゴ Pro W3" charset="0"/>
                <a:cs typeface="ヒラギノ角ゴ Pro W3" charset="0"/>
              </a:defRPr>
            </a:lvl2pPr>
            <a:lvl3pPr marL="1143000" indent="-228600">
              <a:defRPr b="1" i="1">
                <a:solidFill>
                  <a:srgbClr val="FFCC99"/>
                </a:solidFill>
                <a:latin typeface="Arial" charset="0"/>
                <a:ea typeface="ヒラギノ角ゴ Pro W3" charset="0"/>
                <a:cs typeface="ヒラギノ角ゴ Pro W3" charset="0"/>
              </a:defRPr>
            </a:lvl3pPr>
            <a:lvl4pPr marL="1600200" indent="-228600">
              <a:defRPr b="1" i="1">
                <a:solidFill>
                  <a:srgbClr val="FFCC99"/>
                </a:solidFill>
                <a:latin typeface="Arial" charset="0"/>
                <a:ea typeface="ヒラギノ角ゴ Pro W3" charset="0"/>
                <a:cs typeface="ヒラギノ角ゴ Pro W3" charset="0"/>
              </a:defRPr>
            </a:lvl4pPr>
            <a:lvl5pPr marL="2057400" indent="-228600">
              <a:defRPr b="1" i="1">
                <a:solidFill>
                  <a:srgbClr val="FFCC99"/>
                </a:solidFill>
                <a:latin typeface="Arial" charset="0"/>
                <a:ea typeface="ヒラギノ角ゴ Pro W3" charset="0"/>
                <a:cs typeface="ヒラギノ角ゴ Pro W3" charset="0"/>
              </a:defRPr>
            </a:lvl5pPr>
            <a:lvl6pPr marL="2514600" indent="-228600" fontAlgn="base">
              <a:spcBef>
                <a:spcPct val="0"/>
              </a:spcBef>
              <a:spcAft>
                <a:spcPct val="0"/>
              </a:spcAft>
              <a:defRPr b="1" i="1">
                <a:solidFill>
                  <a:srgbClr val="FFCC99"/>
                </a:solidFill>
                <a:latin typeface="Arial" charset="0"/>
                <a:ea typeface="ヒラギノ角ゴ Pro W3" charset="0"/>
                <a:cs typeface="ヒラギノ角ゴ Pro W3" charset="0"/>
              </a:defRPr>
            </a:lvl6pPr>
            <a:lvl7pPr marL="2971800" indent="-228600" fontAlgn="base">
              <a:spcBef>
                <a:spcPct val="0"/>
              </a:spcBef>
              <a:spcAft>
                <a:spcPct val="0"/>
              </a:spcAft>
              <a:defRPr b="1" i="1">
                <a:solidFill>
                  <a:srgbClr val="FFCC99"/>
                </a:solidFill>
                <a:latin typeface="Arial" charset="0"/>
                <a:ea typeface="ヒラギノ角ゴ Pro W3" charset="0"/>
                <a:cs typeface="ヒラギノ角ゴ Pro W3" charset="0"/>
              </a:defRPr>
            </a:lvl7pPr>
            <a:lvl8pPr marL="3429000" indent="-228600" fontAlgn="base">
              <a:spcBef>
                <a:spcPct val="0"/>
              </a:spcBef>
              <a:spcAft>
                <a:spcPct val="0"/>
              </a:spcAft>
              <a:defRPr b="1" i="1">
                <a:solidFill>
                  <a:srgbClr val="FFCC99"/>
                </a:solidFill>
                <a:latin typeface="Arial" charset="0"/>
                <a:ea typeface="ヒラギノ角ゴ Pro W3" charset="0"/>
                <a:cs typeface="ヒラギノ角ゴ Pro W3" charset="0"/>
              </a:defRPr>
            </a:lvl8pPr>
            <a:lvl9pPr marL="3886200" indent="-228600" fontAlgn="base">
              <a:spcBef>
                <a:spcPct val="0"/>
              </a:spcBef>
              <a:spcAft>
                <a:spcPct val="0"/>
              </a:spcAft>
              <a:defRPr b="1" i="1">
                <a:solidFill>
                  <a:srgbClr val="FFCC99"/>
                </a:solidFill>
                <a:latin typeface="Arial" charset="0"/>
                <a:ea typeface="ヒラギノ角ゴ Pro W3" charset="0"/>
                <a:cs typeface="ヒラギノ角ゴ Pro W3" charset="0"/>
              </a:defRPr>
            </a:lvl9pPr>
          </a:lstStyle>
          <a:p>
            <a:pPr>
              <a:defRPr/>
            </a:pPr>
            <a:r>
              <a:rPr lang="en-US" sz="900" b="0" i="0" kern="0">
                <a:solidFill>
                  <a:srgbClr val="FFFFFF"/>
                </a:solidFill>
                <a:effectLst>
                  <a:outerShdw blurRad="38100" dist="38100" dir="2700000" algn="tl">
                    <a:srgbClr val="000000"/>
                  </a:outerShdw>
                </a:effectLst>
                <a:latin typeface="Times New Roman"/>
                <a:cs typeface="Times New Roman"/>
              </a:rPr>
              <a:t>0           </a:t>
            </a:r>
            <a:r>
              <a:rPr lang="en-US" sz="450" b="0" i="0" kern="0">
                <a:solidFill>
                  <a:srgbClr val="FFFFFF"/>
                </a:solidFill>
                <a:effectLst>
                  <a:outerShdw blurRad="38100" dist="38100" dir="2700000" algn="tl">
                    <a:srgbClr val="000000"/>
                  </a:outerShdw>
                </a:effectLst>
                <a:latin typeface="Times New Roman"/>
                <a:cs typeface="Times New Roman"/>
              </a:rPr>
              <a:t> </a:t>
            </a:r>
            <a:r>
              <a:rPr lang="en-US" sz="900" b="0" i="0" kern="0">
                <a:solidFill>
                  <a:srgbClr val="FFFFFF"/>
                </a:solidFill>
                <a:effectLst>
                  <a:outerShdw blurRad="38100" dist="38100" dir="2700000" algn="tl">
                    <a:srgbClr val="000000"/>
                  </a:outerShdw>
                </a:effectLst>
                <a:latin typeface="Times New Roman"/>
                <a:cs typeface="Times New Roman"/>
              </a:rPr>
              <a:t>3         </a:t>
            </a:r>
            <a:r>
              <a:rPr lang="en-US" sz="675" b="0" i="0" kern="0">
                <a:solidFill>
                  <a:srgbClr val="FFFFFF"/>
                </a:solidFill>
                <a:effectLst>
                  <a:outerShdw blurRad="38100" dist="38100" dir="2700000" algn="tl">
                    <a:srgbClr val="000000"/>
                  </a:outerShdw>
                </a:effectLst>
                <a:latin typeface="Times New Roman"/>
                <a:cs typeface="Times New Roman"/>
              </a:rPr>
              <a:t>   </a:t>
            </a:r>
            <a:r>
              <a:rPr lang="en-US" sz="900" b="0" i="0" kern="0">
                <a:solidFill>
                  <a:srgbClr val="FFFFFF"/>
                </a:solidFill>
                <a:effectLst>
                  <a:outerShdw blurRad="38100" dist="38100" dir="2700000" algn="tl">
                    <a:srgbClr val="000000"/>
                  </a:outerShdw>
                </a:effectLst>
                <a:latin typeface="Times New Roman"/>
                <a:cs typeface="Times New Roman"/>
              </a:rPr>
              <a:t>6         </a:t>
            </a:r>
            <a:r>
              <a:rPr lang="en-US" sz="750" b="0" i="0" kern="0">
                <a:solidFill>
                  <a:srgbClr val="FFFFFF"/>
                </a:solidFill>
                <a:effectLst>
                  <a:outerShdw blurRad="38100" dist="38100" dir="2700000" algn="tl">
                    <a:srgbClr val="000000"/>
                  </a:outerShdw>
                </a:effectLst>
                <a:latin typeface="Times New Roman"/>
                <a:cs typeface="Times New Roman"/>
              </a:rPr>
              <a:t>   </a:t>
            </a:r>
            <a:r>
              <a:rPr lang="en-US" sz="900" b="0" i="0" kern="0">
                <a:solidFill>
                  <a:srgbClr val="FFFFFF"/>
                </a:solidFill>
                <a:effectLst>
                  <a:outerShdw blurRad="38100" dist="38100" dir="2700000" algn="tl">
                    <a:srgbClr val="000000"/>
                  </a:outerShdw>
                </a:effectLst>
                <a:latin typeface="Times New Roman"/>
                <a:cs typeface="Times New Roman"/>
              </a:rPr>
              <a:t>9          12         15         18          21         24          27         30</a:t>
            </a:r>
          </a:p>
        </p:txBody>
      </p:sp>
      <p:sp>
        <p:nvSpPr>
          <p:cNvPr id="64" name="TextBox 3"/>
          <p:cNvSpPr txBox="1"/>
          <p:nvPr/>
        </p:nvSpPr>
        <p:spPr>
          <a:xfrm>
            <a:off x="2329235" y="1757959"/>
            <a:ext cx="328613" cy="369332"/>
          </a:xfrm>
          <a:prstGeom prst="rect">
            <a:avLst/>
          </a:prstGeom>
          <a:noFill/>
        </p:spPr>
        <p:txBody>
          <a:bodyPr>
            <a:spAutoFit/>
          </a:bodyPr>
          <a:lstStyle>
            <a:lvl1pPr>
              <a:defRPr b="1" i="1">
                <a:solidFill>
                  <a:srgbClr val="FFCC99"/>
                </a:solidFill>
                <a:latin typeface="Arial" charset="0"/>
                <a:ea typeface="ヒラギノ角ゴ Pro W3" charset="0"/>
                <a:cs typeface="ヒラギノ角ゴ Pro W3" charset="0"/>
              </a:defRPr>
            </a:lvl1pPr>
            <a:lvl2pPr marL="742950" indent="-285750">
              <a:defRPr b="1" i="1">
                <a:solidFill>
                  <a:srgbClr val="FFCC99"/>
                </a:solidFill>
                <a:latin typeface="Arial" charset="0"/>
                <a:ea typeface="ヒラギノ角ゴ Pro W3" charset="0"/>
                <a:cs typeface="ヒラギノ角ゴ Pro W3" charset="0"/>
              </a:defRPr>
            </a:lvl2pPr>
            <a:lvl3pPr marL="1143000" indent="-228600">
              <a:defRPr b="1" i="1">
                <a:solidFill>
                  <a:srgbClr val="FFCC99"/>
                </a:solidFill>
                <a:latin typeface="Arial" charset="0"/>
                <a:ea typeface="ヒラギノ角ゴ Pro W3" charset="0"/>
                <a:cs typeface="ヒラギノ角ゴ Pro W3" charset="0"/>
              </a:defRPr>
            </a:lvl3pPr>
            <a:lvl4pPr marL="1600200" indent="-228600">
              <a:defRPr b="1" i="1">
                <a:solidFill>
                  <a:srgbClr val="FFCC99"/>
                </a:solidFill>
                <a:latin typeface="Arial" charset="0"/>
                <a:ea typeface="ヒラギノ角ゴ Pro W3" charset="0"/>
                <a:cs typeface="ヒラギノ角ゴ Pro W3" charset="0"/>
              </a:defRPr>
            </a:lvl4pPr>
            <a:lvl5pPr marL="2057400" indent="-228600">
              <a:defRPr b="1" i="1">
                <a:solidFill>
                  <a:srgbClr val="FFCC99"/>
                </a:solidFill>
                <a:latin typeface="Arial" charset="0"/>
                <a:ea typeface="ヒラギノ角ゴ Pro W3" charset="0"/>
                <a:cs typeface="ヒラギノ角ゴ Pro W3" charset="0"/>
              </a:defRPr>
            </a:lvl5pPr>
            <a:lvl6pPr marL="2514600" indent="-228600" fontAlgn="base">
              <a:spcBef>
                <a:spcPct val="0"/>
              </a:spcBef>
              <a:spcAft>
                <a:spcPct val="0"/>
              </a:spcAft>
              <a:defRPr b="1" i="1">
                <a:solidFill>
                  <a:srgbClr val="FFCC99"/>
                </a:solidFill>
                <a:latin typeface="Arial" charset="0"/>
                <a:ea typeface="ヒラギノ角ゴ Pro W3" charset="0"/>
                <a:cs typeface="ヒラギノ角ゴ Pro W3" charset="0"/>
              </a:defRPr>
            </a:lvl6pPr>
            <a:lvl7pPr marL="2971800" indent="-228600" fontAlgn="base">
              <a:spcBef>
                <a:spcPct val="0"/>
              </a:spcBef>
              <a:spcAft>
                <a:spcPct val="0"/>
              </a:spcAft>
              <a:defRPr b="1" i="1">
                <a:solidFill>
                  <a:srgbClr val="FFCC99"/>
                </a:solidFill>
                <a:latin typeface="Arial" charset="0"/>
                <a:ea typeface="ヒラギノ角ゴ Pro W3" charset="0"/>
                <a:cs typeface="ヒラギノ角ゴ Pro W3" charset="0"/>
              </a:defRPr>
            </a:lvl7pPr>
            <a:lvl8pPr marL="3429000" indent="-228600" fontAlgn="base">
              <a:spcBef>
                <a:spcPct val="0"/>
              </a:spcBef>
              <a:spcAft>
                <a:spcPct val="0"/>
              </a:spcAft>
              <a:defRPr b="1" i="1">
                <a:solidFill>
                  <a:srgbClr val="FFCC99"/>
                </a:solidFill>
                <a:latin typeface="Arial" charset="0"/>
                <a:ea typeface="ヒラギノ角ゴ Pro W3" charset="0"/>
                <a:cs typeface="ヒラギノ角ゴ Pro W3" charset="0"/>
              </a:defRPr>
            </a:lvl8pPr>
            <a:lvl9pPr marL="3886200" indent="-228600" fontAlgn="base">
              <a:spcBef>
                <a:spcPct val="0"/>
              </a:spcBef>
              <a:spcAft>
                <a:spcPct val="0"/>
              </a:spcAft>
              <a:defRPr b="1" i="1">
                <a:solidFill>
                  <a:srgbClr val="FFCC99"/>
                </a:solidFill>
                <a:latin typeface="Arial" charset="0"/>
                <a:ea typeface="ヒラギノ角ゴ Pro W3" charset="0"/>
                <a:cs typeface="ヒラギノ角ゴ Pro W3" charset="0"/>
              </a:defRPr>
            </a:lvl9pPr>
          </a:lstStyle>
          <a:p>
            <a:pPr algn="r">
              <a:defRPr/>
            </a:pPr>
            <a:r>
              <a:rPr lang="en-US" sz="900" b="0" i="0" kern="0">
                <a:solidFill>
                  <a:srgbClr val="FFFFFF"/>
                </a:solidFill>
                <a:effectLst>
                  <a:outerShdw blurRad="38100" dist="38100" dir="2700000" algn="tl">
                    <a:srgbClr val="000000"/>
                  </a:outerShdw>
                </a:effectLst>
                <a:latin typeface="Times New Roman"/>
                <a:cs typeface="Times New Roman"/>
              </a:rPr>
              <a:t>100</a:t>
            </a:r>
          </a:p>
        </p:txBody>
      </p:sp>
      <p:sp>
        <p:nvSpPr>
          <p:cNvPr id="65" name="TextBox 6"/>
          <p:cNvSpPr txBox="1"/>
          <p:nvPr/>
        </p:nvSpPr>
        <p:spPr>
          <a:xfrm>
            <a:off x="2329235" y="2463999"/>
            <a:ext cx="328613" cy="230832"/>
          </a:xfrm>
          <a:prstGeom prst="rect">
            <a:avLst/>
          </a:prstGeom>
          <a:noFill/>
        </p:spPr>
        <p:txBody>
          <a:bodyPr>
            <a:spAutoFit/>
          </a:bodyPr>
          <a:lstStyle>
            <a:lvl1pPr>
              <a:defRPr b="1" i="1">
                <a:solidFill>
                  <a:srgbClr val="FFCC99"/>
                </a:solidFill>
                <a:latin typeface="Arial" charset="0"/>
                <a:ea typeface="ヒラギノ角ゴ Pro W3" charset="0"/>
                <a:cs typeface="ヒラギノ角ゴ Pro W3" charset="0"/>
              </a:defRPr>
            </a:lvl1pPr>
            <a:lvl2pPr marL="742950" indent="-285750">
              <a:defRPr b="1" i="1">
                <a:solidFill>
                  <a:srgbClr val="FFCC99"/>
                </a:solidFill>
                <a:latin typeface="Arial" charset="0"/>
                <a:ea typeface="ヒラギノ角ゴ Pro W3" charset="0"/>
                <a:cs typeface="ヒラギノ角ゴ Pro W3" charset="0"/>
              </a:defRPr>
            </a:lvl2pPr>
            <a:lvl3pPr marL="1143000" indent="-228600">
              <a:defRPr b="1" i="1">
                <a:solidFill>
                  <a:srgbClr val="FFCC99"/>
                </a:solidFill>
                <a:latin typeface="Arial" charset="0"/>
                <a:ea typeface="ヒラギノ角ゴ Pro W3" charset="0"/>
                <a:cs typeface="ヒラギノ角ゴ Pro W3" charset="0"/>
              </a:defRPr>
            </a:lvl3pPr>
            <a:lvl4pPr marL="1600200" indent="-228600">
              <a:defRPr b="1" i="1">
                <a:solidFill>
                  <a:srgbClr val="FFCC99"/>
                </a:solidFill>
                <a:latin typeface="Arial" charset="0"/>
                <a:ea typeface="ヒラギノ角ゴ Pro W3" charset="0"/>
                <a:cs typeface="ヒラギノ角ゴ Pro W3" charset="0"/>
              </a:defRPr>
            </a:lvl4pPr>
            <a:lvl5pPr marL="2057400" indent="-228600">
              <a:defRPr b="1" i="1">
                <a:solidFill>
                  <a:srgbClr val="FFCC99"/>
                </a:solidFill>
                <a:latin typeface="Arial" charset="0"/>
                <a:ea typeface="ヒラギノ角ゴ Pro W3" charset="0"/>
                <a:cs typeface="ヒラギノ角ゴ Pro W3" charset="0"/>
              </a:defRPr>
            </a:lvl5pPr>
            <a:lvl6pPr marL="2514600" indent="-228600" fontAlgn="base">
              <a:spcBef>
                <a:spcPct val="0"/>
              </a:spcBef>
              <a:spcAft>
                <a:spcPct val="0"/>
              </a:spcAft>
              <a:defRPr b="1" i="1">
                <a:solidFill>
                  <a:srgbClr val="FFCC99"/>
                </a:solidFill>
                <a:latin typeface="Arial" charset="0"/>
                <a:ea typeface="ヒラギノ角ゴ Pro W3" charset="0"/>
                <a:cs typeface="ヒラギノ角ゴ Pro W3" charset="0"/>
              </a:defRPr>
            </a:lvl6pPr>
            <a:lvl7pPr marL="2971800" indent="-228600" fontAlgn="base">
              <a:spcBef>
                <a:spcPct val="0"/>
              </a:spcBef>
              <a:spcAft>
                <a:spcPct val="0"/>
              </a:spcAft>
              <a:defRPr b="1" i="1">
                <a:solidFill>
                  <a:srgbClr val="FFCC99"/>
                </a:solidFill>
                <a:latin typeface="Arial" charset="0"/>
                <a:ea typeface="ヒラギノ角ゴ Pro W3" charset="0"/>
                <a:cs typeface="ヒラギノ角ゴ Pro W3" charset="0"/>
              </a:defRPr>
            </a:lvl7pPr>
            <a:lvl8pPr marL="3429000" indent="-228600" fontAlgn="base">
              <a:spcBef>
                <a:spcPct val="0"/>
              </a:spcBef>
              <a:spcAft>
                <a:spcPct val="0"/>
              </a:spcAft>
              <a:defRPr b="1" i="1">
                <a:solidFill>
                  <a:srgbClr val="FFCC99"/>
                </a:solidFill>
                <a:latin typeface="Arial" charset="0"/>
                <a:ea typeface="ヒラギノ角ゴ Pro W3" charset="0"/>
                <a:cs typeface="ヒラギノ角ゴ Pro W3" charset="0"/>
              </a:defRPr>
            </a:lvl8pPr>
            <a:lvl9pPr marL="3886200" indent="-228600" fontAlgn="base">
              <a:spcBef>
                <a:spcPct val="0"/>
              </a:spcBef>
              <a:spcAft>
                <a:spcPct val="0"/>
              </a:spcAft>
              <a:defRPr b="1" i="1">
                <a:solidFill>
                  <a:srgbClr val="FFCC99"/>
                </a:solidFill>
                <a:latin typeface="Arial" charset="0"/>
                <a:ea typeface="ヒラギノ角ゴ Pro W3" charset="0"/>
                <a:cs typeface="ヒラギノ角ゴ Pro W3" charset="0"/>
              </a:defRPr>
            </a:lvl9pPr>
          </a:lstStyle>
          <a:p>
            <a:pPr algn="r">
              <a:defRPr/>
            </a:pPr>
            <a:r>
              <a:rPr lang="en-US" sz="900" b="0" i="0" kern="0">
                <a:solidFill>
                  <a:srgbClr val="FFFFFF"/>
                </a:solidFill>
                <a:effectLst>
                  <a:outerShdw blurRad="38100" dist="38100" dir="2700000" algn="tl">
                    <a:srgbClr val="000000"/>
                  </a:outerShdw>
                </a:effectLst>
                <a:latin typeface="Times New Roman"/>
                <a:cs typeface="Times New Roman"/>
              </a:rPr>
              <a:t>90</a:t>
            </a:r>
          </a:p>
        </p:txBody>
      </p:sp>
      <p:sp>
        <p:nvSpPr>
          <p:cNvPr id="66" name="TextBox 7"/>
          <p:cNvSpPr txBox="1"/>
          <p:nvPr/>
        </p:nvSpPr>
        <p:spPr>
          <a:xfrm>
            <a:off x="2329235" y="3185518"/>
            <a:ext cx="328613" cy="230832"/>
          </a:xfrm>
          <a:prstGeom prst="rect">
            <a:avLst/>
          </a:prstGeom>
          <a:noFill/>
        </p:spPr>
        <p:txBody>
          <a:bodyPr>
            <a:spAutoFit/>
          </a:bodyPr>
          <a:lstStyle>
            <a:lvl1pPr>
              <a:defRPr b="1" i="1">
                <a:solidFill>
                  <a:srgbClr val="FFCC99"/>
                </a:solidFill>
                <a:latin typeface="Arial" charset="0"/>
                <a:ea typeface="ヒラギノ角ゴ Pro W3" charset="0"/>
                <a:cs typeface="ヒラギノ角ゴ Pro W3" charset="0"/>
              </a:defRPr>
            </a:lvl1pPr>
            <a:lvl2pPr marL="742950" indent="-285750">
              <a:defRPr b="1" i="1">
                <a:solidFill>
                  <a:srgbClr val="FFCC99"/>
                </a:solidFill>
                <a:latin typeface="Arial" charset="0"/>
                <a:ea typeface="ヒラギノ角ゴ Pro W3" charset="0"/>
                <a:cs typeface="ヒラギノ角ゴ Pro W3" charset="0"/>
              </a:defRPr>
            </a:lvl2pPr>
            <a:lvl3pPr marL="1143000" indent="-228600">
              <a:defRPr b="1" i="1">
                <a:solidFill>
                  <a:srgbClr val="FFCC99"/>
                </a:solidFill>
                <a:latin typeface="Arial" charset="0"/>
                <a:ea typeface="ヒラギノ角ゴ Pro W3" charset="0"/>
                <a:cs typeface="ヒラギノ角ゴ Pro W3" charset="0"/>
              </a:defRPr>
            </a:lvl3pPr>
            <a:lvl4pPr marL="1600200" indent="-228600">
              <a:defRPr b="1" i="1">
                <a:solidFill>
                  <a:srgbClr val="FFCC99"/>
                </a:solidFill>
                <a:latin typeface="Arial" charset="0"/>
                <a:ea typeface="ヒラギノ角ゴ Pro W3" charset="0"/>
                <a:cs typeface="ヒラギノ角ゴ Pro W3" charset="0"/>
              </a:defRPr>
            </a:lvl4pPr>
            <a:lvl5pPr marL="2057400" indent="-228600">
              <a:defRPr b="1" i="1">
                <a:solidFill>
                  <a:srgbClr val="FFCC99"/>
                </a:solidFill>
                <a:latin typeface="Arial" charset="0"/>
                <a:ea typeface="ヒラギノ角ゴ Pro W3" charset="0"/>
                <a:cs typeface="ヒラギノ角ゴ Pro W3" charset="0"/>
              </a:defRPr>
            </a:lvl5pPr>
            <a:lvl6pPr marL="2514600" indent="-228600" fontAlgn="base">
              <a:spcBef>
                <a:spcPct val="0"/>
              </a:spcBef>
              <a:spcAft>
                <a:spcPct val="0"/>
              </a:spcAft>
              <a:defRPr b="1" i="1">
                <a:solidFill>
                  <a:srgbClr val="FFCC99"/>
                </a:solidFill>
                <a:latin typeface="Arial" charset="0"/>
                <a:ea typeface="ヒラギノ角ゴ Pro W3" charset="0"/>
                <a:cs typeface="ヒラギノ角ゴ Pro W3" charset="0"/>
              </a:defRPr>
            </a:lvl6pPr>
            <a:lvl7pPr marL="2971800" indent="-228600" fontAlgn="base">
              <a:spcBef>
                <a:spcPct val="0"/>
              </a:spcBef>
              <a:spcAft>
                <a:spcPct val="0"/>
              </a:spcAft>
              <a:defRPr b="1" i="1">
                <a:solidFill>
                  <a:srgbClr val="FFCC99"/>
                </a:solidFill>
                <a:latin typeface="Arial" charset="0"/>
                <a:ea typeface="ヒラギノ角ゴ Pro W3" charset="0"/>
                <a:cs typeface="ヒラギノ角ゴ Pro W3" charset="0"/>
              </a:defRPr>
            </a:lvl7pPr>
            <a:lvl8pPr marL="3429000" indent="-228600" fontAlgn="base">
              <a:spcBef>
                <a:spcPct val="0"/>
              </a:spcBef>
              <a:spcAft>
                <a:spcPct val="0"/>
              </a:spcAft>
              <a:defRPr b="1" i="1">
                <a:solidFill>
                  <a:srgbClr val="FFCC99"/>
                </a:solidFill>
                <a:latin typeface="Arial" charset="0"/>
                <a:ea typeface="ヒラギノ角ゴ Pro W3" charset="0"/>
                <a:cs typeface="ヒラギノ角ゴ Pro W3" charset="0"/>
              </a:defRPr>
            </a:lvl8pPr>
            <a:lvl9pPr marL="3886200" indent="-228600" fontAlgn="base">
              <a:spcBef>
                <a:spcPct val="0"/>
              </a:spcBef>
              <a:spcAft>
                <a:spcPct val="0"/>
              </a:spcAft>
              <a:defRPr b="1" i="1">
                <a:solidFill>
                  <a:srgbClr val="FFCC99"/>
                </a:solidFill>
                <a:latin typeface="Arial" charset="0"/>
                <a:ea typeface="ヒラギノ角ゴ Pro W3" charset="0"/>
                <a:cs typeface="ヒラギノ角ゴ Pro W3" charset="0"/>
              </a:defRPr>
            </a:lvl9pPr>
          </a:lstStyle>
          <a:p>
            <a:pPr algn="r">
              <a:defRPr/>
            </a:pPr>
            <a:r>
              <a:rPr lang="en-US" sz="900" b="0" i="0" kern="0">
                <a:solidFill>
                  <a:srgbClr val="FFFFFF"/>
                </a:solidFill>
                <a:effectLst>
                  <a:outerShdw blurRad="38100" dist="38100" dir="2700000" algn="tl">
                    <a:srgbClr val="000000"/>
                  </a:outerShdw>
                </a:effectLst>
                <a:latin typeface="Times New Roman"/>
                <a:cs typeface="Times New Roman"/>
              </a:rPr>
              <a:t>80</a:t>
            </a:r>
          </a:p>
        </p:txBody>
      </p:sp>
      <p:sp>
        <p:nvSpPr>
          <p:cNvPr id="67" name="TextBox 8"/>
          <p:cNvSpPr txBox="1"/>
          <p:nvPr/>
        </p:nvSpPr>
        <p:spPr>
          <a:xfrm>
            <a:off x="2329235" y="3899894"/>
            <a:ext cx="328613" cy="230832"/>
          </a:xfrm>
          <a:prstGeom prst="rect">
            <a:avLst/>
          </a:prstGeom>
          <a:noFill/>
        </p:spPr>
        <p:txBody>
          <a:bodyPr>
            <a:spAutoFit/>
          </a:bodyPr>
          <a:lstStyle>
            <a:lvl1pPr>
              <a:defRPr b="1" i="1">
                <a:solidFill>
                  <a:srgbClr val="FFCC99"/>
                </a:solidFill>
                <a:latin typeface="Arial" charset="0"/>
                <a:ea typeface="ヒラギノ角ゴ Pro W3" charset="0"/>
                <a:cs typeface="ヒラギノ角ゴ Pro W3" charset="0"/>
              </a:defRPr>
            </a:lvl1pPr>
            <a:lvl2pPr marL="742950" indent="-285750">
              <a:defRPr b="1" i="1">
                <a:solidFill>
                  <a:srgbClr val="FFCC99"/>
                </a:solidFill>
                <a:latin typeface="Arial" charset="0"/>
                <a:ea typeface="ヒラギノ角ゴ Pro W3" charset="0"/>
                <a:cs typeface="ヒラギノ角ゴ Pro W3" charset="0"/>
              </a:defRPr>
            </a:lvl2pPr>
            <a:lvl3pPr marL="1143000" indent="-228600">
              <a:defRPr b="1" i="1">
                <a:solidFill>
                  <a:srgbClr val="FFCC99"/>
                </a:solidFill>
                <a:latin typeface="Arial" charset="0"/>
                <a:ea typeface="ヒラギノ角ゴ Pro W3" charset="0"/>
                <a:cs typeface="ヒラギノ角ゴ Pro W3" charset="0"/>
              </a:defRPr>
            </a:lvl3pPr>
            <a:lvl4pPr marL="1600200" indent="-228600">
              <a:defRPr b="1" i="1">
                <a:solidFill>
                  <a:srgbClr val="FFCC99"/>
                </a:solidFill>
                <a:latin typeface="Arial" charset="0"/>
                <a:ea typeface="ヒラギノ角ゴ Pro W3" charset="0"/>
                <a:cs typeface="ヒラギノ角ゴ Pro W3" charset="0"/>
              </a:defRPr>
            </a:lvl4pPr>
            <a:lvl5pPr marL="2057400" indent="-228600">
              <a:defRPr b="1" i="1">
                <a:solidFill>
                  <a:srgbClr val="FFCC99"/>
                </a:solidFill>
                <a:latin typeface="Arial" charset="0"/>
                <a:ea typeface="ヒラギノ角ゴ Pro W3" charset="0"/>
                <a:cs typeface="ヒラギノ角ゴ Pro W3" charset="0"/>
              </a:defRPr>
            </a:lvl5pPr>
            <a:lvl6pPr marL="2514600" indent="-228600" fontAlgn="base">
              <a:spcBef>
                <a:spcPct val="0"/>
              </a:spcBef>
              <a:spcAft>
                <a:spcPct val="0"/>
              </a:spcAft>
              <a:defRPr b="1" i="1">
                <a:solidFill>
                  <a:srgbClr val="FFCC99"/>
                </a:solidFill>
                <a:latin typeface="Arial" charset="0"/>
                <a:ea typeface="ヒラギノ角ゴ Pro W3" charset="0"/>
                <a:cs typeface="ヒラギノ角ゴ Pro W3" charset="0"/>
              </a:defRPr>
            </a:lvl6pPr>
            <a:lvl7pPr marL="2971800" indent="-228600" fontAlgn="base">
              <a:spcBef>
                <a:spcPct val="0"/>
              </a:spcBef>
              <a:spcAft>
                <a:spcPct val="0"/>
              </a:spcAft>
              <a:defRPr b="1" i="1">
                <a:solidFill>
                  <a:srgbClr val="FFCC99"/>
                </a:solidFill>
                <a:latin typeface="Arial" charset="0"/>
                <a:ea typeface="ヒラギノ角ゴ Pro W3" charset="0"/>
                <a:cs typeface="ヒラギノ角ゴ Pro W3" charset="0"/>
              </a:defRPr>
            </a:lvl7pPr>
            <a:lvl8pPr marL="3429000" indent="-228600" fontAlgn="base">
              <a:spcBef>
                <a:spcPct val="0"/>
              </a:spcBef>
              <a:spcAft>
                <a:spcPct val="0"/>
              </a:spcAft>
              <a:defRPr b="1" i="1">
                <a:solidFill>
                  <a:srgbClr val="FFCC99"/>
                </a:solidFill>
                <a:latin typeface="Arial" charset="0"/>
                <a:ea typeface="ヒラギノ角ゴ Pro W3" charset="0"/>
                <a:cs typeface="ヒラギノ角ゴ Pro W3" charset="0"/>
              </a:defRPr>
            </a:lvl8pPr>
            <a:lvl9pPr marL="3886200" indent="-228600" fontAlgn="base">
              <a:spcBef>
                <a:spcPct val="0"/>
              </a:spcBef>
              <a:spcAft>
                <a:spcPct val="0"/>
              </a:spcAft>
              <a:defRPr b="1" i="1">
                <a:solidFill>
                  <a:srgbClr val="FFCC99"/>
                </a:solidFill>
                <a:latin typeface="Arial" charset="0"/>
                <a:ea typeface="ヒラギノ角ゴ Pro W3" charset="0"/>
                <a:cs typeface="ヒラギノ角ゴ Pro W3" charset="0"/>
              </a:defRPr>
            </a:lvl9pPr>
          </a:lstStyle>
          <a:p>
            <a:pPr algn="r">
              <a:defRPr/>
            </a:pPr>
            <a:r>
              <a:rPr lang="en-US" sz="900" b="0" i="0" kern="0">
                <a:solidFill>
                  <a:srgbClr val="FFFFFF"/>
                </a:solidFill>
                <a:effectLst>
                  <a:outerShdw blurRad="38100" dist="38100" dir="2700000" algn="tl">
                    <a:srgbClr val="000000"/>
                  </a:outerShdw>
                </a:effectLst>
                <a:latin typeface="Times New Roman"/>
                <a:cs typeface="Times New Roman"/>
              </a:rPr>
              <a:t>70</a:t>
            </a:r>
          </a:p>
        </p:txBody>
      </p:sp>
      <p:sp>
        <p:nvSpPr>
          <p:cNvPr id="68" name="TextBox 9"/>
          <p:cNvSpPr txBox="1"/>
          <p:nvPr/>
        </p:nvSpPr>
        <p:spPr>
          <a:xfrm>
            <a:off x="2329235" y="4599981"/>
            <a:ext cx="328613" cy="230832"/>
          </a:xfrm>
          <a:prstGeom prst="rect">
            <a:avLst/>
          </a:prstGeom>
          <a:noFill/>
        </p:spPr>
        <p:txBody>
          <a:bodyPr>
            <a:spAutoFit/>
          </a:bodyPr>
          <a:lstStyle>
            <a:lvl1pPr>
              <a:defRPr b="1" i="1">
                <a:solidFill>
                  <a:srgbClr val="FFCC99"/>
                </a:solidFill>
                <a:latin typeface="Arial" charset="0"/>
                <a:ea typeface="ヒラギノ角ゴ Pro W3" charset="0"/>
                <a:cs typeface="ヒラギノ角ゴ Pro W3" charset="0"/>
              </a:defRPr>
            </a:lvl1pPr>
            <a:lvl2pPr marL="742950" indent="-285750">
              <a:defRPr b="1" i="1">
                <a:solidFill>
                  <a:srgbClr val="FFCC99"/>
                </a:solidFill>
                <a:latin typeface="Arial" charset="0"/>
                <a:ea typeface="ヒラギノ角ゴ Pro W3" charset="0"/>
                <a:cs typeface="ヒラギノ角ゴ Pro W3" charset="0"/>
              </a:defRPr>
            </a:lvl2pPr>
            <a:lvl3pPr marL="1143000" indent="-228600">
              <a:defRPr b="1" i="1">
                <a:solidFill>
                  <a:srgbClr val="FFCC99"/>
                </a:solidFill>
                <a:latin typeface="Arial" charset="0"/>
                <a:ea typeface="ヒラギノ角ゴ Pro W3" charset="0"/>
                <a:cs typeface="ヒラギノ角ゴ Pro W3" charset="0"/>
              </a:defRPr>
            </a:lvl3pPr>
            <a:lvl4pPr marL="1600200" indent="-228600">
              <a:defRPr b="1" i="1">
                <a:solidFill>
                  <a:srgbClr val="FFCC99"/>
                </a:solidFill>
                <a:latin typeface="Arial" charset="0"/>
                <a:ea typeface="ヒラギノ角ゴ Pro W3" charset="0"/>
                <a:cs typeface="ヒラギノ角ゴ Pro W3" charset="0"/>
              </a:defRPr>
            </a:lvl4pPr>
            <a:lvl5pPr marL="2057400" indent="-228600">
              <a:defRPr b="1" i="1">
                <a:solidFill>
                  <a:srgbClr val="FFCC99"/>
                </a:solidFill>
                <a:latin typeface="Arial" charset="0"/>
                <a:ea typeface="ヒラギノ角ゴ Pro W3" charset="0"/>
                <a:cs typeface="ヒラギノ角ゴ Pro W3" charset="0"/>
              </a:defRPr>
            </a:lvl5pPr>
            <a:lvl6pPr marL="2514600" indent="-228600" fontAlgn="base">
              <a:spcBef>
                <a:spcPct val="0"/>
              </a:spcBef>
              <a:spcAft>
                <a:spcPct val="0"/>
              </a:spcAft>
              <a:defRPr b="1" i="1">
                <a:solidFill>
                  <a:srgbClr val="FFCC99"/>
                </a:solidFill>
                <a:latin typeface="Arial" charset="0"/>
                <a:ea typeface="ヒラギノ角ゴ Pro W3" charset="0"/>
                <a:cs typeface="ヒラギノ角ゴ Pro W3" charset="0"/>
              </a:defRPr>
            </a:lvl6pPr>
            <a:lvl7pPr marL="2971800" indent="-228600" fontAlgn="base">
              <a:spcBef>
                <a:spcPct val="0"/>
              </a:spcBef>
              <a:spcAft>
                <a:spcPct val="0"/>
              </a:spcAft>
              <a:defRPr b="1" i="1">
                <a:solidFill>
                  <a:srgbClr val="FFCC99"/>
                </a:solidFill>
                <a:latin typeface="Arial" charset="0"/>
                <a:ea typeface="ヒラギノ角ゴ Pro W3" charset="0"/>
                <a:cs typeface="ヒラギノ角ゴ Pro W3" charset="0"/>
              </a:defRPr>
            </a:lvl7pPr>
            <a:lvl8pPr marL="3429000" indent="-228600" fontAlgn="base">
              <a:spcBef>
                <a:spcPct val="0"/>
              </a:spcBef>
              <a:spcAft>
                <a:spcPct val="0"/>
              </a:spcAft>
              <a:defRPr b="1" i="1">
                <a:solidFill>
                  <a:srgbClr val="FFCC99"/>
                </a:solidFill>
                <a:latin typeface="Arial" charset="0"/>
                <a:ea typeface="ヒラギノ角ゴ Pro W3" charset="0"/>
                <a:cs typeface="ヒラギノ角ゴ Pro W3" charset="0"/>
              </a:defRPr>
            </a:lvl8pPr>
            <a:lvl9pPr marL="3886200" indent="-228600" fontAlgn="base">
              <a:spcBef>
                <a:spcPct val="0"/>
              </a:spcBef>
              <a:spcAft>
                <a:spcPct val="0"/>
              </a:spcAft>
              <a:defRPr b="1" i="1">
                <a:solidFill>
                  <a:srgbClr val="FFCC99"/>
                </a:solidFill>
                <a:latin typeface="Arial" charset="0"/>
                <a:ea typeface="ヒラギノ角ゴ Pro W3" charset="0"/>
                <a:cs typeface="ヒラギノ角ゴ Pro W3" charset="0"/>
              </a:defRPr>
            </a:lvl9pPr>
          </a:lstStyle>
          <a:p>
            <a:pPr algn="r">
              <a:defRPr/>
            </a:pPr>
            <a:r>
              <a:rPr lang="en-US" sz="900" b="0" i="0" kern="0">
                <a:solidFill>
                  <a:srgbClr val="FFFFFF"/>
                </a:solidFill>
                <a:effectLst>
                  <a:outerShdw blurRad="38100" dist="38100" dir="2700000" algn="tl">
                    <a:srgbClr val="000000"/>
                  </a:outerShdw>
                </a:effectLst>
                <a:latin typeface="Times New Roman"/>
                <a:cs typeface="Times New Roman"/>
              </a:rPr>
              <a:t>60</a:t>
            </a:r>
          </a:p>
        </p:txBody>
      </p:sp>
      <p:sp>
        <p:nvSpPr>
          <p:cNvPr id="69" name="TextBox 4"/>
          <p:cNvSpPr txBox="1"/>
          <p:nvPr/>
        </p:nvSpPr>
        <p:spPr>
          <a:xfrm>
            <a:off x="3165055" y="4907162"/>
            <a:ext cx="3264694" cy="253916"/>
          </a:xfrm>
          <a:prstGeom prst="rect">
            <a:avLst/>
          </a:prstGeom>
          <a:noFill/>
        </p:spPr>
        <p:txBody>
          <a:bodyPr>
            <a:spAutoFit/>
          </a:bodyPr>
          <a:lstStyle>
            <a:lvl1pPr>
              <a:defRPr b="1" i="1">
                <a:solidFill>
                  <a:srgbClr val="FFCC99"/>
                </a:solidFill>
                <a:latin typeface="Arial" charset="0"/>
                <a:ea typeface="ヒラギノ角ゴ Pro W3" charset="0"/>
                <a:cs typeface="ヒラギノ角ゴ Pro W3" charset="0"/>
              </a:defRPr>
            </a:lvl1pPr>
            <a:lvl2pPr marL="742950" indent="-285750">
              <a:defRPr b="1" i="1">
                <a:solidFill>
                  <a:srgbClr val="FFCC99"/>
                </a:solidFill>
                <a:latin typeface="Arial" charset="0"/>
                <a:ea typeface="ヒラギノ角ゴ Pro W3" charset="0"/>
                <a:cs typeface="ヒラギノ角ゴ Pro W3" charset="0"/>
              </a:defRPr>
            </a:lvl2pPr>
            <a:lvl3pPr marL="1143000" indent="-228600">
              <a:defRPr b="1" i="1">
                <a:solidFill>
                  <a:srgbClr val="FFCC99"/>
                </a:solidFill>
                <a:latin typeface="Arial" charset="0"/>
                <a:ea typeface="ヒラギノ角ゴ Pro W3" charset="0"/>
                <a:cs typeface="ヒラギノ角ゴ Pro W3" charset="0"/>
              </a:defRPr>
            </a:lvl3pPr>
            <a:lvl4pPr marL="1600200" indent="-228600">
              <a:defRPr b="1" i="1">
                <a:solidFill>
                  <a:srgbClr val="FFCC99"/>
                </a:solidFill>
                <a:latin typeface="Arial" charset="0"/>
                <a:ea typeface="ヒラギノ角ゴ Pro W3" charset="0"/>
                <a:cs typeface="ヒラギノ角ゴ Pro W3" charset="0"/>
              </a:defRPr>
            </a:lvl4pPr>
            <a:lvl5pPr marL="2057400" indent="-228600">
              <a:defRPr b="1" i="1">
                <a:solidFill>
                  <a:srgbClr val="FFCC99"/>
                </a:solidFill>
                <a:latin typeface="Arial" charset="0"/>
                <a:ea typeface="ヒラギノ角ゴ Pro W3" charset="0"/>
                <a:cs typeface="ヒラギノ角ゴ Pro W3" charset="0"/>
              </a:defRPr>
            </a:lvl5pPr>
            <a:lvl6pPr marL="2514600" indent="-228600" fontAlgn="base">
              <a:spcBef>
                <a:spcPct val="0"/>
              </a:spcBef>
              <a:spcAft>
                <a:spcPct val="0"/>
              </a:spcAft>
              <a:defRPr b="1" i="1">
                <a:solidFill>
                  <a:srgbClr val="FFCC99"/>
                </a:solidFill>
                <a:latin typeface="Arial" charset="0"/>
                <a:ea typeface="ヒラギノ角ゴ Pro W3" charset="0"/>
                <a:cs typeface="ヒラギノ角ゴ Pro W3" charset="0"/>
              </a:defRPr>
            </a:lvl6pPr>
            <a:lvl7pPr marL="2971800" indent="-228600" fontAlgn="base">
              <a:spcBef>
                <a:spcPct val="0"/>
              </a:spcBef>
              <a:spcAft>
                <a:spcPct val="0"/>
              </a:spcAft>
              <a:defRPr b="1" i="1">
                <a:solidFill>
                  <a:srgbClr val="FFCC99"/>
                </a:solidFill>
                <a:latin typeface="Arial" charset="0"/>
                <a:ea typeface="ヒラギノ角ゴ Pro W3" charset="0"/>
                <a:cs typeface="ヒラギノ角ゴ Pro W3" charset="0"/>
              </a:defRPr>
            </a:lvl7pPr>
            <a:lvl8pPr marL="3429000" indent="-228600" fontAlgn="base">
              <a:spcBef>
                <a:spcPct val="0"/>
              </a:spcBef>
              <a:spcAft>
                <a:spcPct val="0"/>
              </a:spcAft>
              <a:defRPr b="1" i="1">
                <a:solidFill>
                  <a:srgbClr val="FFCC99"/>
                </a:solidFill>
                <a:latin typeface="Arial" charset="0"/>
                <a:ea typeface="ヒラギノ角ゴ Pro W3" charset="0"/>
                <a:cs typeface="ヒラギノ角ゴ Pro W3" charset="0"/>
              </a:defRPr>
            </a:lvl8pPr>
            <a:lvl9pPr marL="3886200" indent="-228600" fontAlgn="base">
              <a:spcBef>
                <a:spcPct val="0"/>
              </a:spcBef>
              <a:spcAft>
                <a:spcPct val="0"/>
              </a:spcAft>
              <a:defRPr b="1" i="1">
                <a:solidFill>
                  <a:srgbClr val="FFCC99"/>
                </a:solidFill>
                <a:latin typeface="Arial" charset="0"/>
                <a:ea typeface="ヒラギノ角ゴ Pro W3" charset="0"/>
                <a:cs typeface="ヒラギノ角ゴ Pro W3" charset="0"/>
              </a:defRPr>
            </a:lvl9pPr>
          </a:lstStyle>
          <a:p>
            <a:pPr algn="ctr">
              <a:defRPr/>
            </a:pPr>
            <a:r>
              <a:rPr lang="en-US" sz="1050" i="0" kern="0">
                <a:solidFill>
                  <a:srgbClr val="FCD308"/>
                </a:solidFill>
                <a:effectLst>
                  <a:outerShdw blurRad="38100" dist="38100" dir="2700000" algn="tl">
                    <a:srgbClr val="000000"/>
                  </a:outerShdw>
                </a:effectLst>
                <a:latin typeface="Times New Roman"/>
                <a:cs typeface="Times New Roman"/>
              </a:rPr>
              <a:t>Months since randomization</a:t>
            </a:r>
          </a:p>
        </p:txBody>
      </p:sp>
      <p:sp>
        <p:nvSpPr>
          <p:cNvPr id="70" name="TextBox 10"/>
          <p:cNvSpPr txBox="1"/>
          <p:nvPr/>
        </p:nvSpPr>
        <p:spPr>
          <a:xfrm rot="16200000">
            <a:off x="694507" y="3041140"/>
            <a:ext cx="2890838" cy="507831"/>
          </a:xfrm>
          <a:prstGeom prst="rect">
            <a:avLst/>
          </a:prstGeom>
          <a:noFill/>
        </p:spPr>
        <p:txBody>
          <a:bodyPr>
            <a:spAutoFit/>
          </a:bodyPr>
          <a:lstStyle>
            <a:lvl1pPr>
              <a:defRPr b="1" i="1">
                <a:solidFill>
                  <a:srgbClr val="FFCC99"/>
                </a:solidFill>
                <a:latin typeface="Arial" charset="0"/>
                <a:ea typeface="ヒラギノ角ゴ Pro W3" charset="0"/>
                <a:cs typeface="ヒラギノ角ゴ Pro W3" charset="0"/>
              </a:defRPr>
            </a:lvl1pPr>
            <a:lvl2pPr marL="742950" indent="-285750">
              <a:defRPr b="1" i="1">
                <a:solidFill>
                  <a:srgbClr val="FFCC99"/>
                </a:solidFill>
                <a:latin typeface="Arial" charset="0"/>
                <a:ea typeface="ヒラギノ角ゴ Pro W3" charset="0"/>
                <a:cs typeface="ヒラギノ角ゴ Pro W3" charset="0"/>
              </a:defRPr>
            </a:lvl2pPr>
            <a:lvl3pPr marL="1143000" indent="-228600">
              <a:defRPr b="1" i="1">
                <a:solidFill>
                  <a:srgbClr val="FFCC99"/>
                </a:solidFill>
                <a:latin typeface="Arial" charset="0"/>
                <a:ea typeface="ヒラギノ角ゴ Pro W3" charset="0"/>
                <a:cs typeface="ヒラギノ角ゴ Pro W3" charset="0"/>
              </a:defRPr>
            </a:lvl3pPr>
            <a:lvl4pPr marL="1600200" indent="-228600">
              <a:defRPr b="1" i="1">
                <a:solidFill>
                  <a:srgbClr val="FFCC99"/>
                </a:solidFill>
                <a:latin typeface="Arial" charset="0"/>
                <a:ea typeface="ヒラギノ角ゴ Pro W3" charset="0"/>
                <a:cs typeface="ヒラギノ角ゴ Pro W3" charset="0"/>
              </a:defRPr>
            </a:lvl4pPr>
            <a:lvl5pPr marL="2057400" indent="-228600">
              <a:defRPr b="1" i="1">
                <a:solidFill>
                  <a:srgbClr val="FFCC99"/>
                </a:solidFill>
                <a:latin typeface="Arial" charset="0"/>
                <a:ea typeface="ヒラギノ角ゴ Pro W3" charset="0"/>
                <a:cs typeface="ヒラギノ角ゴ Pro W3" charset="0"/>
              </a:defRPr>
            </a:lvl5pPr>
            <a:lvl6pPr marL="2514600" indent="-228600" fontAlgn="base">
              <a:spcBef>
                <a:spcPct val="0"/>
              </a:spcBef>
              <a:spcAft>
                <a:spcPct val="0"/>
              </a:spcAft>
              <a:defRPr b="1" i="1">
                <a:solidFill>
                  <a:srgbClr val="FFCC99"/>
                </a:solidFill>
                <a:latin typeface="Arial" charset="0"/>
                <a:ea typeface="ヒラギノ角ゴ Pro W3" charset="0"/>
                <a:cs typeface="ヒラギノ角ゴ Pro W3" charset="0"/>
              </a:defRPr>
            </a:lvl6pPr>
            <a:lvl7pPr marL="2971800" indent="-228600" fontAlgn="base">
              <a:spcBef>
                <a:spcPct val="0"/>
              </a:spcBef>
              <a:spcAft>
                <a:spcPct val="0"/>
              </a:spcAft>
              <a:defRPr b="1" i="1">
                <a:solidFill>
                  <a:srgbClr val="FFCC99"/>
                </a:solidFill>
                <a:latin typeface="Arial" charset="0"/>
                <a:ea typeface="ヒラギノ角ゴ Pro W3" charset="0"/>
                <a:cs typeface="ヒラギノ角ゴ Pro W3" charset="0"/>
              </a:defRPr>
            </a:lvl7pPr>
            <a:lvl8pPr marL="3429000" indent="-228600" fontAlgn="base">
              <a:spcBef>
                <a:spcPct val="0"/>
              </a:spcBef>
              <a:spcAft>
                <a:spcPct val="0"/>
              </a:spcAft>
              <a:defRPr b="1" i="1">
                <a:solidFill>
                  <a:srgbClr val="FFCC99"/>
                </a:solidFill>
                <a:latin typeface="Arial" charset="0"/>
                <a:ea typeface="ヒラギノ角ゴ Pro W3" charset="0"/>
                <a:cs typeface="ヒラギノ角ゴ Pro W3" charset="0"/>
              </a:defRPr>
            </a:lvl8pPr>
            <a:lvl9pPr marL="3886200" indent="-228600" fontAlgn="base">
              <a:spcBef>
                <a:spcPct val="0"/>
              </a:spcBef>
              <a:spcAft>
                <a:spcPct val="0"/>
              </a:spcAft>
              <a:defRPr b="1" i="1">
                <a:solidFill>
                  <a:srgbClr val="FFCC99"/>
                </a:solidFill>
                <a:latin typeface="Arial" charset="0"/>
                <a:ea typeface="ヒラギノ角ゴ Pro W3" charset="0"/>
                <a:cs typeface="ヒラギノ角ゴ Pro W3" charset="0"/>
              </a:defRPr>
            </a:lvl9pPr>
          </a:lstStyle>
          <a:p>
            <a:pPr algn="ctr">
              <a:defRPr/>
            </a:pPr>
            <a:r>
              <a:rPr lang="en-US" sz="1350" i="0" kern="0">
                <a:solidFill>
                  <a:srgbClr val="FCD308"/>
                </a:solidFill>
                <a:effectLst>
                  <a:outerShdw blurRad="38100" dist="38100" dir="2700000" algn="tl">
                    <a:srgbClr val="000000"/>
                  </a:outerShdw>
                </a:effectLst>
                <a:latin typeface="Times New Roman"/>
                <a:cs typeface="Times New Roman"/>
              </a:rPr>
              <a:t>Freedom from                                      primary endpoint event (%)</a:t>
            </a:r>
          </a:p>
        </p:txBody>
      </p:sp>
      <p:sp>
        <p:nvSpPr>
          <p:cNvPr id="71" name="TextBox 16"/>
          <p:cNvSpPr txBox="1"/>
          <p:nvPr/>
        </p:nvSpPr>
        <p:spPr>
          <a:xfrm>
            <a:off x="1844650" y="5013127"/>
            <a:ext cx="5929313" cy="438582"/>
          </a:xfrm>
          <a:prstGeom prst="rect">
            <a:avLst/>
          </a:prstGeom>
          <a:noFill/>
        </p:spPr>
        <p:txBody>
          <a:bodyPr>
            <a:spAutoFit/>
          </a:bodyPr>
          <a:lstStyle>
            <a:lvl1pPr>
              <a:defRPr b="1" i="1">
                <a:solidFill>
                  <a:srgbClr val="FFCC99"/>
                </a:solidFill>
                <a:latin typeface="Arial" charset="0"/>
                <a:ea typeface="ヒラギノ角ゴ Pro W3" charset="0"/>
                <a:cs typeface="ヒラギノ角ゴ Pro W3" charset="0"/>
              </a:defRPr>
            </a:lvl1pPr>
            <a:lvl2pPr marL="742950" indent="-285750">
              <a:defRPr b="1" i="1">
                <a:solidFill>
                  <a:srgbClr val="FFCC99"/>
                </a:solidFill>
                <a:latin typeface="Arial" charset="0"/>
                <a:ea typeface="ヒラギノ角ゴ Pro W3" charset="0"/>
                <a:cs typeface="ヒラギノ角ゴ Pro W3" charset="0"/>
              </a:defRPr>
            </a:lvl2pPr>
            <a:lvl3pPr marL="1143000" indent="-228600">
              <a:defRPr b="1" i="1">
                <a:solidFill>
                  <a:srgbClr val="FFCC99"/>
                </a:solidFill>
                <a:latin typeface="Arial" charset="0"/>
                <a:ea typeface="ヒラギノ角ゴ Pro W3" charset="0"/>
                <a:cs typeface="ヒラギノ角ゴ Pro W3" charset="0"/>
              </a:defRPr>
            </a:lvl3pPr>
            <a:lvl4pPr marL="1600200" indent="-228600">
              <a:defRPr b="1" i="1">
                <a:solidFill>
                  <a:srgbClr val="FFCC99"/>
                </a:solidFill>
                <a:latin typeface="Arial" charset="0"/>
                <a:ea typeface="ヒラギノ角ゴ Pro W3" charset="0"/>
                <a:cs typeface="ヒラギノ角ゴ Pro W3" charset="0"/>
              </a:defRPr>
            </a:lvl4pPr>
            <a:lvl5pPr marL="2057400" indent="-228600">
              <a:defRPr b="1" i="1">
                <a:solidFill>
                  <a:srgbClr val="FFCC99"/>
                </a:solidFill>
                <a:latin typeface="Arial" charset="0"/>
                <a:ea typeface="ヒラギノ角ゴ Pro W3" charset="0"/>
                <a:cs typeface="ヒラギノ角ゴ Pro W3" charset="0"/>
              </a:defRPr>
            </a:lvl5pPr>
            <a:lvl6pPr marL="2514600" indent="-228600" fontAlgn="base">
              <a:spcBef>
                <a:spcPct val="0"/>
              </a:spcBef>
              <a:spcAft>
                <a:spcPct val="0"/>
              </a:spcAft>
              <a:defRPr b="1" i="1">
                <a:solidFill>
                  <a:srgbClr val="FFCC99"/>
                </a:solidFill>
                <a:latin typeface="Arial" charset="0"/>
                <a:ea typeface="ヒラギノ角ゴ Pro W3" charset="0"/>
                <a:cs typeface="ヒラギノ角ゴ Pro W3" charset="0"/>
              </a:defRPr>
            </a:lvl6pPr>
            <a:lvl7pPr marL="2971800" indent="-228600" fontAlgn="base">
              <a:spcBef>
                <a:spcPct val="0"/>
              </a:spcBef>
              <a:spcAft>
                <a:spcPct val="0"/>
              </a:spcAft>
              <a:defRPr b="1" i="1">
                <a:solidFill>
                  <a:srgbClr val="FFCC99"/>
                </a:solidFill>
                <a:latin typeface="Arial" charset="0"/>
                <a:ea typeface="ヒラギノ角ゴ Pro W3" charset="0"/>
                <a:cs typeface="ヒラギノ角ゴ Pro W3" charset="0"/>
              </a:defRPr>
            </a:lvl7pPr>
            <a:lvl8pPr marL="3429000" indent="-228600" fontAlgn="base">
              <a:spcBef>
                <a:spcPct val="0"/>
              </a:spcBef>
              <a:spcAft>
                <a:spcPct val="0"/>
              </a:spcAft>
              <a:defRPr b="1" i="1">
                <a:solidFill>
                  <a:srgbClr val="FFCC99"/>
                </a:solidFill>
                <a:latin typeface="Arial" charset="0"/>
                <a:ea typeface="ヒラギノ角ゴ Pro W3" charset="0"/>
                <a:cs typeface="ヒラギノ角ゴ Pro W3" charset="0"/>
              </a:defRPr>
            </a:lvl8pPr>
            <a:lvl9pPr marL="3886200" indent="-228600" fontAlgn="base">
              <a:spcBef>
                <a:spcPct val="0"/>
              </a:spcBef>
              <a:spcAft>
                <a:spcPct val="0"/>
              </a:spcAft>
              <a:defRPr b="1" i="1">
                <a:solidFill>
                  <a:srgbClr val="FFCC99"/>
                </a:solidFill>
                <a:latin typeface="Arial" charset="0"/>
                <a:ea typeface="ヒラギノ角ゴ Pro W3" charset="0"/>
                <a:cs typeface="ヒラギノ角ゴ Pro W3" charset="0"/>
              </a:defRPr>
            </a:lvl9pPr>
          </a:lstStyle>
          <a:p>
            <a:pPr>
              <a:defRPr/>
            </a:pPr>
            <a:r>
              <a:rPr lang="en-US" sz="750" b="0" i="0" u="sng" kern="0">
                <a:solidFill>
                  <a:srgbClr val="FFFFFF"/>
                </a:solidFill>
                <a:effectLst>
                  <a:outerShdw blurRad="38100" dist="38100" dir="2700000" algn="tl">
                    <a:srgbClr val="000000"/>
                  </a:outerShdw>
                </a:effectLst>
                <a:latin typeface="Times New Roman"/>
                <a:cs typeface="Times New Roman"/>
              </a:rPr>
              <a:t>No. at risk</a:t>
            </a:r>
          </a:p>
          <a:p>
            <a:pPr>
              <a:defRPr/>
            </a:pPr>
            <a:r>
              <a:rPr lang="en-US" sz="750" b="0" i="0" kern="0">
                <a:solidFill>
                  <a:srgbClr val="FFFFFF"/>
                </a:solidFill>
                <a:effectLst>
                  <a:outerShdw blurRad="38100" dist="38100" dir="2700000" algn="tl">
                    <a:srgbClr val="000000"/>
                  </a:outerShdw>
                </a:effectLst>
                <a:latin typeface="Times New Roman"/>
                <a:cs typeface="Times New Roman"/>
              </a:rPr>
              <a:t>Ranolazine       1317        1164        1101         1018         945          891           813          500          266          134           30</a:t>
            </a:r>
            <a:br>
              <a:rPr lang="en-US" sz="750" b="0" i="0" kern="0">
                <a:solidFill>
                  <a:srgbClr val="FFFFFF"/>
                </a:solidFill>
                <a:effectLst>
                  <a:outerShdw blurRad="38100" dist="38100" dir="2700000" algn="tl">
                    <a:srgbClr val="000000"/>
                  </a:outerShdw>
                </a:effectLst>
                <a:latin typeface="Times New Roman"/>
                <a:cs typeface="Times New Roman"/>
              </a:rPr>
            </a:br>
            <a:r>
              <a:rPr lang="en-US" sz="750" b="0" i="0" kern="0">
                <a:solidFill>
                  <a:srgbClr val="FFFFFF"/>
                </a:solidFill>
                <a:effectLst>
                  <a:outerShdw blurRad="38100" dist="38100" dir="2700000" algn="tl">
                    <a:srgbClr val="000000"/>
                  </a:outerShdw>
                </a:effectLst>
                <a:latin typeface="Times New Roman"/>
                <a:cs typeface="Times New Roman"/>
              </a:rPr>
              <a:t>Placebo            1287        1165        1098         1028         960          879           788          461          271          128           45    </a:t>
            </a:r>
          </a:p>
        </p:txBody>
      </p:sp>
      <p:sp>
        <p:nvSpPr>
          <p:cNvPr id="72" name="Rectangle 5"/>
          <p:cNvSpPr>
            <a:spLocks noChangeArrowheads="1"/>
          </p:cNvSpPr>
          <p:nvPr/>
        </p:nvSpPr>
        <p:spPr bwMode="auto">
          <a:xfrm>
            <a:off x="2662612" y="1846064"/>
            <a:ext cx="4269581" cy="2853929"/>
          </a:xfrm>
          <a:prstGeom prst="rect">
            <a:avLst/>
          </a:prstGeom>
          <a:solidFill>
            <a:srgbClr val="002060"/>
          </a:solidFill>
          <a:ln w="12700" cap="flat">
            <a:solidFill>
              <a:srgbClr val="FFFFFF"/>
            </a:solidFill>
            <a:prstDash val="solid"/>
            <a:miter lim="800000"/>
            <a:headEnd/>
            <a:tailEnd/>
          </a:ln>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73" name="Line 6"/>
          <p:cNvSpPr>
            <a:spLocks noChangeShapeType="1"/>
          </p:cNvSpPr>
          <p:nvPr/>
        </p:nvSpPr>
        <p:spPr bwMode="auto">
          <a:xfrm flipH="1">
            <a:off x="2625702" y="1866305"/>
            <a:ext cx="36910" cy="0"/>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74" name="Line 7"/>
          <p:cNvSpPr>
            <a:spLocks noChangeShapeType="1"/>
          </p:cNvSpPr>
          <p:nvPr/>
        </p:nvSpPr>
        <p:spPr bwMode="auto">
          <a:xfrm flipH="1">
            <a:off x="2644752" y="2217539"/>
            <a:ext cx="17860" cy="0"/>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75" name="Line 8"/>
          <p:cNvSpPr>
            <a:spLocks noChangeShapeType="1"/>
          </p:cNvSpPr>
          <p:nvPr/>
        </p:nvSpPr>
        <p:spPr bwMode="auto">
          <a:xfrm flipH="1">
            <a:off x="2625702" y="2573537"/>
            <a:ext cx="36910" cy="0"/>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76" name="Line 9"/>
          <p:cNvSpPr>
            <a:spLocks noChangeShapeType="1"/>
          </p:cNvSpPr>
          <p:nvPr/>
        </p:nvSpPr>
        <p:spPr bwMode="auto">
          <a:xfrm flipH="1">
            <a:off x="2644752" y="2930724"/>
            <a:ext cx="17860" cy="0"/>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77" name="Line 10"/>
          <p:cNvSpPr>
            <a:spLocks noChangeShapeType="1"/>
          </p:cNvSpPr>
          <p:nvPr/>
        </p:nvSpPr>
        <p:spPr bwMode="auto">
          <a:xfrm flipH="1">
            <a:off x="2625702" y="3287912"/>
            <a:ext cx="36910" cy="0"/>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78" name="Line 11"/>
          <p:cNvSpPr>
            <a:spLocks noChangeShapeType="1"/>
          </p:cNvSpPr>
          <p:nvPr/>
        </p:nvSpPr>
        <p:spPr bwMode="auto">
          <a:xfrm flipH="1">
            <a:off x="2644752" y="3637955"/>
            <a:ext cx="17860" cy="0"/>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79" name="Line 12"/>
          <p:cNvSpPr>
            <a:spLocks noChangeShapeType="1"/>
          </p:cNvSpPr>
          <p:nvPr/>
        </p:nvSpPr>
        <p:spPr bwMode="auto">
          <a:xfrm flipH="1">
            <a:off x="2625702" y="3999905"/>
            <a:ext cx="36910" cy="0"/>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80" name="Line 13"/>
          <p:cNvSpPr>
            <a:spLocks noChangeShapeType="1"/>
          </p:cNvSpPr>
          <p:nvPr/>
        </p:nvSpPr>
        <p:spPr bwMode="auto">
          <a:xfrm flipH="1">
            <a:off x="2625702" y="4699993"/>
            <a:ext cx="36910" cy="0"/>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81" name="Line 14"/>
          <p:cNvSpPr>
            <a:spLocks noChangeShapeType="1"/>
          </p:cNvSpPr>
          <p:nvPr/>
        </p:nvSpPr>
        <p:spPr bwMode="auto">
          <a:xfrm>
            <a:off x="2662610" y="4699994"/>
            <a:ext cx="0" cy="67865"/>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82" name="Line 15"/>
          <p:cNvSpPr>
            <a:spLocks noChangeShapeType="1"/>
          </p:cNvSpPr>
          <p:nvPr/>
        </p:nvSpPr>
        <p:spPr bwMode="auto">
          <a:xfrm>
            <a:off x="3100760" y="4699994"/>
            <a:ext cx="0" cy="67865"/>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83" name="Line 16"/>
          <p:cNvSpPr>
            <a:spLocks noChangeShapeType="1"/>
          </p:cNvSpPr>
          <p:nvPr/>
        </p:nvSpPr>
        <p:spPr bwMode="auto">
          <a:xfrm>
            <a:off x="3527004" y="4699994"/>
            <a:ext cx="0" cy="67865"/>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84" name="Line 17"/>
          <p:cNvSpPr>
            <a:spLocks noChangeShapeType="1"/>
          </p:cNvSpPr>
          <p:nvPr/>
        </p:nvSpPr>
        <p:spPr bwMode="auto">
          <a:xfrm>
            <a:off x="3960392" y="4699994"/>
            <a:ext cx="0" cy="67865"/>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85" name="Line 18"/>
          <p:cNvSpPr>
            <a:spLocks noChangeShapeType="1"/>
          </p:cNvSpPr>
          <p:nvPr/>
        </p:nvSpPr>
        <p:spPr bwMode="auto">
          <a:xfrm>
            <a:off x="4378301" y="4699994"/>
            <a:ext cx="0" cy="67865"/>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86" name="Line 19"/>
          <p:cNvSpPr>
            <a:spLocks noChangeShapeType="1"/>
          </p:cNvSpPr>
          <p:nvPr/>
        </p:nvSpPr>
        <p:spPr bwMode="auto">
          <a:xfrm>
            <a:off x="4797401" y="4699994"/>
            <a:ext cx="0" cy="67865"/>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87" name="Line 20"/>
          <p:cNvSpPr>
            <a:spLocks noChangeShapeType="1"/>
          </p:cNvSpPr>
          <p:nvPr/>
        </p:nvSpPr>
        <p:spPr bwMode="auto">
          <a:xfrm>
            <a:off x="5221263" y="4699994"/>
            <a:ext cx="0" cy="67865"/>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88" name="Line 21"/>
          <p:cNvSpPr>
            <a:spLocks noChangeShapeType="1"/>
          </p:cNvSpPr>
          <p:nvPr/>
        </p:nvSpPr>
        <p:spPr bwMode="auto">
          <a:xfrm>
            <a:off x="5657032" y="4699994"/>
            <a:ext cx="0" cy="67865"/>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89" name="Line 22"/>
          <p:cNvSpPr>
            <a:spLocks noChangeShapeType="1"/>
          </p:cNvSpPr>
          <p:nvPr/>
        </p:nvSpPr>
        <p:spPr bwMode="auto">
          <a:xfrm>
            <a:off x="6084467" y="4699994"/>
            <a:ext cx="0" cy="67865"/>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90" name="Line 23"/>
          <p:cNvSpPr>
            <a:spLocks noChangeShapeType="1"/>
          </p:cNvSpPr>
          <p:nvPr/>
        </p:nvSpPr>
        <p:spPr bwMode="auto">
          <a:xfrm>
            <a:off x="6505948" y="4699994"/>
            <a:ext cx="0" cy="67865"/>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91" name="Line 24"/>
          <p:cNvSpPr>
            <a:spLocks noChangeShapeType="1"/>
          </p:cNvSpPr>
          <p:nvPr/>
        </p:nvSpPr>
        <p:spPr bwMode="auto">
          <a:xfrm>
            <a:off x="6932192" y="4699994"/>
            <a:ext cx="0" cy="67865"/>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92" name="Line 25"/>
          <p:cNvSpPr>
            <a:spLocks noChangeShapeType="1"/>
          </p:cNvSpPr>
          <p:nvPr/>
        </p:nvSpPr>
        <p:spPr bwMode="auto">
          <a:xfrm>
            <a:off x="6788126" y="4699994"/>
            <a:ext cx="0" cy="30956"/>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93" name="Line 26"/>
          <p:cNvSpPr>
            <a:spLocks noChangeShapeType="1"/>
          </p:cNvSpPr>
          <p:nvPr/>
        </p:nvSpPr>
        <p:spPr bwMode="auto">
          <a:xfrm>
            <a:off x="6655967" y="4699994"/>
            <a:ext cx="0" cy="30956"/>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94" name="Line 27"/>
          <p:cNvSpPr>
            <a:spLocks noChangeShapeType="1"/>
          </p:cNvSpPr>
          <p:nvPr/>
        </p:nvSpPr>
        <p:spPr bwMode="auto">
          <a:xfrm>
            <a:off x="6369026" y="4699993"/>
            <a:ext cx="0" cy="28575"/>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95" name="Line 28"/>
          <p:cNvSpPr>
            <a:spLocks noChangeShapeType="1"/>
          </p:cNvSpPr>
          <p:nvPr/>
        </p:nvSpPr>
        <p:spPr bwMode="auto">
          <a:xfrm>
            <a:off x="6216626" y="4699994"/>
            <a:ext cx="0" cy="30956"/>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96" name="Line 29"/>
          <p:cNvSpPr>
            <a:spLocks noChangeShapeType="1"/>
          </p:cNvSpPr>
          <p:nvPr/>
        </p:nvSpPr>
        <p:spPr bwMode="auto">
          <a:xfrm>
            <a:off x="5935638" y="4699994"/>
            <a:ext cx="0" cy="30956"/>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97" name="Line 30"/>
          <p:cNvSpPr>
            <a:spLocks noChangeShapeType="1"/>
          </p:cNvSpPr>
          <p:nvPr/>
        </p:nvSpPr>
        <p:spPr bwMode="auto">
          <a:xfrm>
            <a:off x="5793954" y="4699993"/>
            <a:ext cx="0" cy="28575"/>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98" name="Line 31"/>
          <p:cNvSpPr>
            <a:spLocks noChangeShapeType="1"/>
          </p:cNvSpPr>
          <p:nvPr/>
        </p:nvSpPr>
        <p:spPr bwMode="auto">
          <a:xfrm>
            <a:off x="5516538" y="4699994"/>
            <a:ext cx="0" cy="30956"/>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99" name="Line 32"/>
          <p:cNvSpPr>
            <a:spLocks noChangeShapeType="1"/>
          </p:cNvSpPr>
          <p:nvPr/>
        </p:nvSpPr>
        <p:spPr bwMode="auto">
          <a:xfrm>
            <a:off x="5367710" y="4699993"/>
            <a:ext cx="0" cy="28575"/>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100" name="Line 33"/>
          <p:cNvSpPr>
            <a:spLocks noChangeShapeType="1"/>
          </p:cNvSpPr>
          <p:nvPr/>
        </p:nvSpPr>
        <p:spPr bwMode="auto">
          <a:xfrm>
            <a:off x="5083151" y="4699993"/>
            <a:ext cx="0" cy="28575"/>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101" name="Line 34"/>
          <p:cNvSpPr>
            <a:spLocks noChangeShapeType="1"/>
          </p:cNvSpPr>
          <p:nvPr/>
        </p:nvSpPr>
        <p:spPr bwMode="auto">
          <a:xfrm>
            <a:off x="4941467" y="4699993"/>
            <a:ext cx="0" cy="28575"/>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102" name="Line 35"/>
          <p:cNvSpPr>
            <a:spLocks noChangeShapeType="1"/>
          </p:cNvSpPr>
          <p:nvPr/>
        </p:nvSpPr>
        <p:spPr bwMode="auto">
          <a:xfrm>
            <a:off x="4660479" y="4699994"/>
            <a:ext cx="0" cy="30956"/>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103" name="Line 36"/>
          <p:cNvSpPr>
            <a:spLocks noChangeShapeType="1"/>
          </p:cNvSpPr>
          <p:nvPr/>
        </p:nvSpPr>
        <p:spPr bwMode="auto">
          <a:xfrm>
            <a:off x="4523557" y="4699993"/>
            <a:ext cx="0" cy="28575"/>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104" name="Line 37"/>
          <p:cNvSpPr>
            <a:spLocks noChangeShapeType="1"/>
          </p:cNvSpPr>
          <p:nvPr/>
        </p:nvSpPr>
        <p:spPr bwMode="auto">
          <a:xfrm>
            <a:off x="4234235" y="4699993"/>
            <a:ext cx="0" cy="28575"/>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105" name="Line 38"/>
          <p:cNvSpPr>
            <a:spLocks noChangeShapeType="1"/>
          </p:cNvSpPr>
          <p:nvPr/>
        </p:nvSpPr>
        <p:spPr bwMode="auto">
          <a:xfrm>
            <a:off x="4094932" y="4699993"/>
            <a:ext cx="0" cy="28575"/>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106" name="Line 39"/>
          <p:cNvSpPr>
            <a:spLocks noChangeShapeType="1"/>
          </p:cNvSpPr>
          <p:nvPr/>
        </p:nvSpPr>
        <p:spPr bwMode="auto">
          <a:xfrm>
            <a:off x="3810373" y="4699994"/>
            <a:ext cx="0" cy="30956"/>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107" name="Line 40"/>
          <p:cNvSpPr>
            <a:spLocks noChangeShapeType="1"/>
          </p:cNvSpPr>
          <p:nvPr/>
        </p:nvSpPr>
        <p:spPr bwMode="auto">
          <a:xfrm>
            <a:off x="3671069" y="4699993"/>
            <a:ext cx="0" cy="28575"/>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108" name="Line 41"/>
          <p:cNvSpPr>
            <a:spLocks noChangeShapeType="1"/>
          </p:cNvSpPr>
          <p:nvPr/>
        </p:nvSpPr>
        <p:spPr bwMode="auto">
          <a:xfrm>
            <a:off x="3390082" y="4699993"/>
            <a:ext cx="0" cy="33338"/>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109" name="Line 42"/>
          <p:cNvSpPr>
            <a:spLocks noChangeShapeType="1"/>
          </p:cNvSpPr>
          <p:nvPr/>
        </p:nvSpPr>
        <p:spPr bwMode="auto">
          <a:xfrm>
            <a:off x="3244826" y="4699993"/>
            <a:ext cx="0" cy="28575"/>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110" name="Line 43"/>
          <p:cNvSpPr>
            <a:spLocks noChangeShapeType="1"/>
          </p:cNvSpPr>
          <p:nvPr/>
        </p:nvSpPr>
        <p:spPr bwMode="auto">
          <a:xfrm>
            <a:off x="2950742" y="4699993"/>
            <a:ext cx="0" cy="28575"/>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111" name="Line 44"/>
          <p:cNvSpPr>
            <a:spLocks noChangeShapeType="1"/>
          </p:cNvSpPr>
          <p:nvPr/>
        </p:nvSpPr>
        <p:spPr bwMode="auto">
          <a:xfrm>
            <a:off x="2813819" y="4699993"/>
            <a:ext cx="0" cy="33338"/>
          </a:xfrm>
          <a:prstGeom prst="line">
            <a:avLst/>
          </a:prstGeom>
          <a:noFill/>
          <a:ln w="12700"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112" name="TextBox 11"/>
          <p:cNvSpPr txBox="1"/>
          <p:nvPr/>
        </p:nvSpPr>
        <p:spPr>
          <a:xfrm>
            <a:off x="3998492" y="2244925"/>
            <a:ext cx="2971800" cy="715581"/>
          </a:xfrm>
          <a:prstGeom prst="rect">
            <a:avLst/>
          </a:prstGeom>
          <a:noFill/>
        </p:spPr>
        <p:txBody>
          <a:bodyPr>
            <a:spAutoFit/>
          </a:bodyPr>
          <a:lstStyle>
            <a:lvl1pPr>
              <a:defRPr b="1" i="1">
                <a:solidFill>
                  <a:srgbClr val="FFCC99"/>
                </a:solidFill>
                <a:latin typeface="Arial" charset="0"/>
                <a:ea typeface="ヒラギノ角ゴ Pro W3" charset="0"/>
                <a:cs typeface="ヒラギノ角ゴ Pro W3" charset="0"/>
              </a:defRPr>
            </a:lvl1pPr>
            <a:lvl2pPr marL="742950" indent="-285750">
              <a:defRPr b="1" i="1">
                <a:solidFill>
                  <a:srgbClr val="FFCC99"/>
                </a:solidFill>
                <a:latin typeface="Arial" charset="0"/>
                <a:ea typeface="ヒラギノ角ゴ Pro W3" charset="0"/>
                <a:cs typeface="ヒラギノ角ゴ Pro W3" charset="0"/>
              </a:defRPr>
            </a:lvl2pPr>
            <a:lvl3pPr marL="1143000" indent="-228600">
              <a:defRPr b="1" i="1">
                <a:solidFill>
                  <a:srgbClr val="FFCC99"/>
                </a:solidFill>
                <a:latin typeface="Arial" charset="0"/>
                <a:ea typeface="ヒラギノ角ゴ Pro W3" charset="0"/>
                <a:cs typeface="ヒラギノ角ゴ Pro W3" charset="0"/>
              </a:defRPr>
            </a:lvl3pPr>
            <a:lvl4pPr marL="1600200" indent="-228600">
              <a:defRPr b="1" i="1">
                <a:solidFill>
                  <a:srgbClr val="FFCC99"/>
                </a:solidFill>
                <a:latin typeface="Arial" charset="0"/>
                <a:ea typeface="ヒラギノ角ゴ Pro W3" charset="0"/>
                <a:cs typeface="ヒラギノ角ゴ Pro W3" charset="0"/>
              </a:defRPr>
            </a:lvl4pPr>
            <a:lvl5pPr marL="2057400" indent="-228600">
              <a:defRPr b="1" i="1">
                <a:solidFill>
                  <a:srgbClr val="FFCC99"/>
                </a:solidFill>
                <a:latin typeface="Arial" charset="0"/>
                <a:ea typeface="ヒラギノ角ゴ Pro W3" charset="0"/>
                <a:cs typeface="ヒラギノ角ゴ Pro W3" charset="0"/>
              </a:defRPr>
            </a:lvl5pPr>
            <a:lvl6pPr marL="2514600" indent="-228600" fontAlgn="base">
              <a:spcBef>
                <a:spcPct val="0"/>
              </a:spcBef>
              <a:spcAft>
                <a:spcPct val="0"/>
              </a:spcAft>
              <a:defRPr b="1" i="1">
                <a:solidFill>
                  <a:srgbClr val="FFCC99"/>
                </a:solidFill>
                <a:latin typeface="Arial" charset="0"/>
                <a:ea typeface="ヒラギノ角ゴ Pro W3" charset="0"/>
                <a:cs typeface="ヒラギノ角ゴ Pro W3" charset="0"/>
              </a:defRPr>
            </a:lvl6pPr>
            <a:lvl7pPr marL="2971800" indent="-228600" fontAlgn="base">
              <a:spcBef>
                <a:spcPct val="0"/>
              </a:spcBef>
              <a:spcAft>
                <a:spcPct val="0"/>
              </a:spcAft>
              <a:defRPr b="1" i="1">
                <a:solidFill>
                  <a:srgbClr val="FFCC99"/>
                </a:solidFill>
                <a:latin typeface="Arial" charset="0"/>
                <a:ea typeface="ヒラギノ角ゴ Pro W3" charset="0"/>
                <a:cs typeface="ヒラギノ角ゴ Pro W3" charset="0"/>
              </a:defRPr>
            </a:lvl7pPr>
            <a:lvl8pPr marL="3429000" indent="-228600" fontAlgn="base">
              <a:spcBef>
                <a:spcPct val="0"/>
              </a:spcBef>
              <a:spcAft>
                <a:spcPct val="0"/>
              </a:spcAft>
              <a:defRPr b="1" i="1">
                <a:solidFill>
                  <a:srgbClr val="FFCC99"/>
                </a:solidFill>
                <a:latin typeface="Arial" charset="0"/>
                <a:ea typeface="ヒラギノ角ゴ Pro W3" charset="0"/>
                <a:cs typeface="ヒラギノ角ゴ Pro W3" charset="0"/>
              </a:defRPr>
            </a:lvl8pPr>
            <a:lvl9pPr marL="3886200" indent="-228600" fontAlgn="base">
              <a:spcBef>
                <a:spcPct val="0"/>
              </a:spcBef>
              <a:spcAft>
                <a:spcPct val="0"/>
              </a:spcAft>
              <a:defRPr b="1" i="1">
                <a:solidFill>
                  <a:srgbClr val="FFCC99"/>
                </a:solidFill>
                <a:latin typeface="Arial" charset="0"/>
                <a:ea typeface="ヒラギノ角ゴ Pro W3" charset="0"/>
                <a:cs typeface="ヒラギノ角ゴ Pro W3" charset="0"/>
              </a:defRPr>
            </a:lvl9pPr>
          </a:lstStyle>
          <a:p>
            <a:pPr algn="ctr">
              <a:defRPr/>
            </a:pPr>
            <a:r>
              <a:rPr lang="en-US" sz="1350" b="0" i="0" kern="0">
                <a:solidFill>
                  <a:srgbClr val="FFFFFF"/>
                </a:solidFill>
                <a:effectLst>
                  <a:outerShdw blurRad="38100" dist="38100" dir="2700000" algn="tl">
                    <a:srgbClr val="000000"/>
                  </a:outerShdw>
                </a:effectLst>
                <a:latin typeface="Times New Roman"/>
                <a:cs typeface="Times New Roman"/>
              </a:rPr>
              <a:t>Hazard ratio [95%CI] = </a:t>
            </a:r>
          </a:p>
          <a:p>
            <a:pPr algn="ctr">
              <a:defRPr/>
            </a:pPr>
            <a:r>
              <a:rPr lang="en-US" sz="1350" b="0" i="0" kern="0">
                <a:solidFill>
                  <a:srgbClr val="FFFFFF"/>
                </a:solidFill>
                <a:effectLst>
                  <a:outerShdw blurRad="38100" dist="38100" dir="2700000" algn="tl">
                    <a:srgbClr val="000000"/>
                  </a:outerShdw>
                </a:effectLst>
                <a:latin typeface="Times New Roman"/>
                <a:cs typeface="Times New Roman"/>
              </a:rPr>
              <a:t>0.95 [0.82, 1.10]</a:t>
            </a:r>
            <a:r>
              <a:rPr lang="en-US" sz="1350" i="0" kern="0">
                <a:solidFill>
                  <a:srgbClr val="FFFFFF"/>
                </a:solidFill>
                <a:effectLst>
                  <a:outerShdw blurRad="38100" dist="38100" dir="2700000" algn="tl">
                    <a:srgbClr val="000000"/>
                  </a:outerShdw>
                </a:effectLst>
                <a:latin typeface="Times New Roman"/>
                <a:cs typeface="Times New Roman"/>
              </a:rPr>
              <a:t/>
            </a:r>
            <a:br>
              <a:rPr lang="en-US" sz="1350" i="0" kern="0">
                <a:solidFill>
                  <a:srgbClr val="FFFFFF"/>
                </a:solidFill>
                <a:effectLst>
                  <a:outerShdw blurRad="38100" dist="38100" dir="2700000" algn="tl">
                    <a:srgbClr val="000000"/>
                  </a:outerShdw>
                </a:effectLst>
                <a:latin typeface="Times New Roman"/>
                <a:cs typeface="Times New Roman"/>
              </a:rPr>
            </a:br>
            <a:r>
              <a:rPr lang="en-US" sz="1350" i="0" kern="0">
                <a:solidFill>
                  <a:srgbClr val="FFFF00"/>
                </a:solidFill>
                <a:effectLst>
                  <a:outerShdw blurRad="38100" dist="38100" dir="2700000" algn="tl">
                    <a:srgbClr val="000000"/>
                  </a:outerShdw>
                </a:effectLst>
                <a:latin typeface="Times New Roman"/>
                <a:cs typeface="Times New Roman"/>
              </a:rPr>
              <a:t>p-value = 0.48 </a:t>
            </a:r>
          </a:p>
        </p:txBody>
      </p:sp>
      <p:grpSp>
        <p:nvGrpSpPr>
          <p:cNvPr id="113" name="Group 65"/>
          <p:cNvGrpSpPr>
            <a:grpSpLocks/>
          </p:cNvGrpSpPr>
          <p:nvPr/>
        </p:nvGrpSpPr>
        <p:grpSpPr bwMode="auto">
          <a:xfrm>
            <a:off x="2984080" y="3962998"/>
            <a:ext cx="1602581" cy="467499"/>
            <a:chOff x="2549953" y="4373262"/>
            <a:chExt cx="2136850" cy="623634"/>
          </a:xfrm>
        </p:grpSpPr>
        <p:cxnSp>
          <p:nvCxnSpPr>
            <p:cNvPr id="114" name="Straight Connector 13"/>
            <p:cNvCxnSpPr>
              <a:cxnSpLocks noChangeShapeType="1"/>
            </p:cNvCxnSpPr>
            <p:nvPr/>
          </p:nvCxnSpPr>
          <p:spPr bwMode="auto">
            <a:xfrm>
              <a:off x="2549953" y="4542539"/>
              <a:ext cx="504825" cy="0"/>
            </a:xfrm>
            <a:prstGeom prst="line">
              <a:avLst/>
            </a:prstGeom>
            <a:noFill/>
            <a:ln w="28575">
              <a:solidFill>
                <a:srgbClr val="F6ED53"/>
              </a:solidFill>
              <a:round/>
              <a:headEnd/>
              <a:tailEnd/>
            </a:ln>
          </p:spPr>
        </p:cxnSp>
        <p:cxnSp>
          <p:nvCxnSpPr>
            <p:cNvPr id="115" name="Straight Connector 15"/>
            <p:cNvCxnSpPr>
              <a:cxnSpLocks noChangeShapeType="1"/>
            </p:cNvCxnSpPr>
            <p:nvPr/>
          </p:nvCxnSpPr>
          <p:spPr bwMode="auto">
            <a:xfrm>
              <a:off x="2559478" y="4796410"/>
              <a:ext cx="504825" cy="0"/>
            </a:xfrm>
            <a:prstGeom prst="line">
              <a:avLst/>
            </a:prstGeom>
            <a:noFill/>
            <a:ln w="28575">
              <a:solidFill>
                <a:srgbClr val="FFFFFF"/>
              </a:solidFill>
              <a:round/>
              <a:headEnd/>
              <a:tailEnd/>
            </a:ln>
          </p:spPr>
        </p:cxnSp>
        <p:sp>
          <p:nvSpPr>
            <p:cNvPr id="116" name="TextBox 14"/>
            <p:cNvSpPr txBox="1"/>
            <p:nvPr/>
          </p:nvSpPr>
          <p:spPr>
            <a:xfrm>
              <a:off x="3083372" y="4373262"/>
              <a:ext cx="1603431" cy="369511"/>
            </a:xfrm>
            <a:prstGeom prst="rect">
              <a:avLst/>
            </a:prstGeom>
            <a:noFill/>
          </p:spPr>
          <p:txBody>
            <a:bodyPr>
              <a:spAutoFit/>
            </a:bodyPr>
            <a:lstStyle>
              <a:lvl1pPr>
                <a:defRPr b="1" i="1">
                  <a:solidFill>
                    <a:srgbClr val="FFCC99"/>
                  </a:solidFill>
                  <a:latin typeface="Arial" charset="0"/>
                  <a:ea typeface="ヒラギノ角ゴ Pro W3" charset="0"/>
                  <a:cs typeface="ヒラギノ角ゴ Pro W3" charset="0"/>
                </a:defRPr>
              </a:lvl1pPr>
              <a:lvl2pPr marL="742950" indent="-285750">
                <a:defRPr b="1" i="1">
                  <a:solidFill>
                    <a:srgbClr val="FFCC99"/>
                  </a:solidFill>
                  <a:latin typeface="Arial" charset="0"/>
                  <a:ea typeface="ヒラギノ角ゴ Pro W3" charset="0"/>
                  <a:cs typeface="ヒラギノ角ゴ Pro W3" charset="0"/>
                </a:defRPr>
              </a:lvl2pPr>
              <a:lvl3pPr marL="1143000" indent="-228600">
                <a:defRPr b="1" i="1">
                  <a:solidFill>
                    <a:srgbClr val="FFCC99"/>
                  </a:solidFill>
                  <a:latin typeface="Arial" charset="0"/>
                  <a:ea typeface="ヒラギノ角ゴ Pro W3" charset="0"/>
                  <a:cs typeface="ヒラギノ角ゴ Pro W3" charset="0"/>
                </a:defRPr>
              </a:lvl3pPr>
              <a:lvl4pPr marL="1600200" indent="-228600">
                <a:defRPr b="1" i="1">
                  <a:solidFill>
                    <a:srgbClr val="FFCC99"/>
                  </a:solidFill>
                  <a:latin typeface="Arial" charset="0"/>
                  <a:ea typeface="ヒラギノ角ゴ Pro W3" charset="0"/>
                  <a:cs typeface="ヒラギノ角ゴ Pro W3" charset="0"/>
                </a:defRPr>
              </a:lvl4pPr>
              <a:lvl5pPr marL="2057400" indent="-228600">
                <a:defRPr b="1" i="1">
                  <a:solidFill>
                    <a:srgbClr val="FFCC99"/>
                  </a:solidFill>
                  <a:latin typeface="Arial" charset="0"/>
                  <a:ea typeface="ヒラギノ角ゴ Pro W3" charset="0"/>
                  <a:cs typeface="ヒラギノ角ゴ Pro W3" charset="0"/>
                </a:defRPr>
              </a:lvl5pPr>
              <a:lvl6pPr marL="2514600" indent="-228600" fontAlgn="base">
                <a:spcBef>
                  <a:spcPct val="0"/>
                </a:spcBef>
                <a:spcAft>
                  <a:spcPct val="0"/>
                </a:spcAft>
                <a:defRPr b="1" i="1">
                  <a:solidFill>
                    <a:srgbClr val="FFCC99"/>
                  </a:solidFill>
                  <a:latin typeface="Arial" charset="0"/>
                  <a:ea typeface="ヒラギノ角ゴ Pro W3" charset="0"/>
                  <a:cs typeface="ヒラギノ角ゴ Pro W3" charset="0"/>
                </a:defRPr>
              </a:lvl6pPr>
              <a:lvl7pPr marL="2971800" indent="-228600" fontAlgn="base">
                <a:spcBef>
                  <a:spcPct val="0"/>
                </a:spcBef>
                <a:spcAft>
                  <a:spcPct val="0"/>
                </a:spcAft>
                <a:defRPr b="1" i="1">
                  <a:solidFill>
                    <a:srgbClr val="FFCC99"/>
                  </a:solidFill>
                  <a:latin typeface="Arial" charset="0"/>
                  <a:ea typeface="ヒラギノ角ゴ Pro W3" charset="0"/>
                  <a:cs typeface="ヒラギノ角ゴ Pro W3" charset="0"/>
                </a:defRPr>
              </a:lvl7pPr>
              <a:lvl8pPr marL="3429000" indent="-228600" fontAlgn="base">
                <a:spcBef>
                  <a:spcPct val="0"/>
                </a:spcBef>
                <a:spcAft>
                  <a:spcPct val="0"/>
                </a:spcAft>
                <a:defRPr b="1" i="1">
                  <a:solidFill>
                    <a:srgbClr val="FFCC99"/>
                  </a:solidFill>
                  <a:latin typeface="Arial" charset="0"/>
                  <a:ea typeface="ヒラギノ角ゴ Pro W3" charset="0"/>
                  <a:cs typeface="ヒラギノ角ゴ Pro W3" charset="0"/>
                </a:defRPr>
              </a:lvl8pPr>
              <a:lvl9pPr marL="3886200" indent="-228600" fontAlgn="base">
                <a:spcBef>
                  <a:spcPct val="0"/>
                </a:spcBef>
                <a:spcAft>
                  <a:spcPct val="0"/>
                </a:spcAft>
                <a:defRPr b="1" i="1">
                  <a:solidFill>
                    <a:srgbClr val="FFCC99"/>
                  </a:solidFill>
                  <a:latin typeface="Arial" charset="0"/>
                  <a:ea typeface="ヒラギノ角ゴ Pro W3" charset="0"/>
                  <a:cs typeface="ヒラギノ角ゴ Pro W3" charset="0"/>
                </a:defRPr>
              </a:lvl9pPr>
            </a:lstStyle>
            <a:p>
              <a:pPr>
                <a:defRPr/>
              </a:pPr>
              <a:r>
                <a:rPr lang="en-US" sz="1200" b="0" i="0" kern="0">
                  <a:solidFill>
                    <a:srgbClr val="FFFFFF"/>
                  </a:solidFill>
                  <a:effectLst>
                    <a:outerShdw blurRad="38100" dist="38100" dir="2700000" algn="tl">
                      <a:srgbClr val="000000"/>
                    </a:outerShdw>
                  </a:effectLst>
                  <a:latin typeface="Times New Roman"/>
                  <a:cs typeface="Times New Roman"/>
                </a:rPr>
                <a:t>Ranolazine</a:t>
              </a:r>
            </a:p>
          </p:txBody>
        </p:sp>
        <p:sp>
          <p:nvSpPr>
            <p:cNvPr id="117" name="TextBox 17"/>
            <p:cNvSpPr txBox="1"/>
            <p:nvPr/>
          </p:nvSpPr>
          <p:spPr>
            <a:xfrm>
              <a:off x="3083372" y="4627385"/>
              <a:ext cx="1603431" cy="369511"/>
            </a:xfrm>
            <a:prstGeom prst="rect">
              <a:avLst/>
            </a:prstGeom>
            <a:noFill/>
          </p:spPr>
          <p:txBody>
            <a:bodyPr>
              <a:spAutoFit/>
            </a:bodyPr>
            <a:lstStyle>
              <a:lvl1pPr>
                <a:defRPr b="1" i="1">
                  <a:solidFill>
                    <a:srgbClr val="FFCC99"/>
                  </a:solidFill>
                  <a:latin typeface="Arial" charset="0"/>
                  <a:ea typeface="ヒラギノ角ゴ Pro W3" charset="0"/>
                  <a:cs typeface="ヒラギノ角ゴ Pro W3" charset="0"/>
                </a:defRPr>
              </a:lvl1pPr>
              <a:lvl2pPr marL="742950" indent="-285750">
                <a:defRPr b="1" i="1">
                  <a:solidFill>
                    <a:srgbClr val="FFCC99"/>
                  </a:solidFill>
                  <a:latin typeface="Arial" charset="0"/>
                  <a:ea typeface="ヒラギノ角ゴ Pro W3" charset="0"/>
                  <a:cs typeface="ヒラギノ角ゴ Pro W3" charset="0"/>
                </a:defRPr>
              </a:lvl2pPr>
              <a:lvl3pPr marL="1143000" indent="-228600">
                <a:defRPr b="1" i="1">
                  <a:solidFill>
                    <a:srgbClr val="FFCC99"/>
                  </a:solidFill>
                  <a:latin typeface="Arial" charset="0"/>
                  <a:ea typeface="ヒラギノ角ゴ Pro W3" charset="0"/>
                  <a:cs typeface="ヒラギノ角ゴ Pro W3" charset="0"/>
                </a:defRPr>
              </a:lvl3pPr>
              <a:lvl4pPr marL="1600200" indent="-228600">
                <a:defRPr b="1" i="1">
                  <a:solidFill>
                    <a:srgbClr val="FFCC99"/>
                  </a:solidFill>
                  <a:latin typeface="Arial" charset="0"/>
                  <a:ea typeface="ヒラギノ角ゴ Pro W3" charset="0"/>
                  <a:cs typeface="ヒラギノ角ゴ Pro W3" charset="0"/>
                </a:defRPr>
              </a:lvl4pPr>
              <a:lvl5pPr marL="2057400" indent="-228600">
                <a:defRPr b="1" i="1">
                  <a:solidFill>
                    <a:srgbClr val="FFCC99"/>
                  </a:solidFill>
                  <a:latin typeface="Arial" charset="0"/>
                  <a:ea typeface="ヒラギノ角ゴ Pro W3" charset="0"/>
                  <a:cs typeface="ヒラギノ角ゴ Pro W3" charset="0"/>
                </a:defRPr>
              </a:lvl5pPr>
              <a:lvl6pPr marL="2514600" indent="-228600" fontAlgn="base">
                <a:spcBef>
                  <a:spcPct val="0"/>
                </a:spcBef>
                <a:spcAft>
                  <a:spcPct val="0"/>
                </a:spcAft>
                <a:defRPr b="1" i="1">
                  <a:solidFill>
                    <a:srgbClr val="FFCC99"/>
                  </a:solidFill>
                  <a:latin typeface="Arial" charset="0"/>
                  <a:ea typeface="ヒラギノ角ゴ Pro W3" charset="0"/>
                  <a:cs typeface="ヒラギノ角ゴ Pro W3" charset="0"/>
                </a:defRPr>
              </a:lvl6pPr>
              <a:lvl7pPr marL="2971800" indent="-228600" fontAlgn="base">
                <a:spcBef>
                  <a:spcPct val="0"/>
                </a:spcBef>
                <a:spcAft>
                  <a:spcPct val="0"/>
                </a:spcAft>
                <a:defRPr b="1" i="1">
                  <a:solidFill>
                    <a:srgbClr val="FFCC99"/>
                  </a:solidFill>
                  <a:latin typeface="Arial" charset="0"/>
                  <a:ea typeface="ヒラギノ角ゴ Pro W3" charset="0"/>
                  <a:cs typeface="ヒラギノ角ゴ Pro W3" charset="0"/>
                </a:defRPr>
              </a:lvl7pPr>
              <a:lvl8pPr marL="3429000" indent="-228600" fontAlgn="base">
                <a:spcBef>
                  <a:spcPct val="0"/>
                </a:spcBef>
                <a:spcAft>
                  <a:spcPct val="0"/>
                </a:spcAft>
                <a:defRPr b="1" i="1">
                  <a:solidFill>
                    <a:srgbClr val="FFCC99"/>
                  </a:solidFill>
                  <a:latin typeface="Arial" charset="0"/>
                  <a:ea typeface="ヒラギノ角ゴ Pro W3" charset="0"/>
                  <a:cs typeface="ヒラギノ角ゴ Pro W3" charset="0"/>
                </a:defRPr>
              </a:lvl8pPr>
              <a:lvl9pPr marL="3886200" indent="-228600" fontAlgn="base">
                <a:spcBef>
                  <a:spcPct val="0"/>
                </a:spcBef>
                <a:spcAft>
                  <a:spcPct val="0"/>
                </a:spcAft>
                <a:defRPr b="1" i="1">
                  <a:solidFill>
                    <a:srgbClr val="FFCC99"/>
                  </a:solidFill>
                  <a:latin typeface="Arial" charset="0"/>
                  <a:ea typeface="ヒラギノ角ゴ Pro W3" charset="0"/>
                  <a:cs typeface="ヒラギノ角ゴ Pro W3" charset="0"/>
                </a:defRPr>
              </a:lvl9pPr>
            </a:lstStyle>
            <a:p>
              <a:pPr>
                <a:defRPr/>
              </a:pPr>
              <a:r>
                <a:rPr lang="en-US" sz="1200" b="0" i="0" kern="0">
                  <a:solidFill>
                    <a:srgbClr val="FFFFFF"/>
                  </a:solidFill>
                  <a:effectLst>
                    <a:outerShdw blurRad="38100" dist="38100" dir="2700000" algn="tl">
                      <a:srgbClr val="000000"/>
                    </a:outerShdw>
                  </a:effectLst>
                  <a:latin typeface="Times New Roman"/>
                  <a:cs typeface="Times New Roman"/>
                </a:rPr>
                <a:t>Placebo</a:t>
              </a:r>
            </a:p>
          </p:txBody>
        </p:sp>
      </p:grpSp>
      <p:sp>
        <p:nvSpPr>
          <p:cNvPr id="118" name="Freeform 45"/>
          <p:cNvSpPr>
            <a:spLocks/>
          </p:cNvSpPr>
          <p:nvPr/>
        </p:nvSpPr>
        <p:spPr bwMode="auto">
          <a:xfrm>
            <a:off x="2679280" y="1866305"/>
            <a:ext cx="4083844" cy="2289572"/>
          </a:xfrm>
          <a:custGeom>
            <a:avLst/>
            <a:gdLst>
              <a:gd name="T0" fmla="*/ 2 w 1668"/>
              <a:gd name="T1" fmla="*/ 11 h 936"/>
              <a:gd name="T2" fmla="*/ 12 w 1668"/>
              <a:gd name="T3" fmla="*/ 21 h 936"/>
              <a:gd name="T4" fmla="*/ 20 w 1668"/>
              <a:gd name="T5" fmla="*/ 50 h 936"/>
              <a:gd name="T6" fmla="*/ 32 w 1668"/>
              <a:gd name="T7" fmla="*/ 62 h 936"/>
              <a:gd name="T8" fmla="*/ 42 w 1668"/>
              <a:gd name="T9" fmla="*/ 78 h 936"/>
              <a:gd name="T10" fmla="*/ 49 w 1668"/>
              <a:gd name="T11" fmla="*/ 91 h 936"/>
              <a:gd name="T12" fmla="*/ 58 w 1668"/>
              <a:gd name="T13" fmla="*/ 107 h 936"/>
              <a:gd name="T14" fmla="*/ 82 w 1668"/>
              <a:gd name="T15" fmla="*/ 119 h 936"/>
              <a:gd name="T16" fmla="*/ 91 w 1668"/>
              <a:gd name="T17" fmla="*/ 139 h 936"/>
              <a:gd name="T18" fmla="*/ 100 w 1668"/>
              <a:gd name="T19" fmla="*/ 154 h 936"/>
              <a:gd name="T20" fmla="*/ 109 w 1668"/>
              <a:gd name="T21" fmla="*/ 166 h 936"/>
              <a:gd name="T22" fmla="*/ 125 w 1668"/>
              <a:gd name="T23" fmla="*/ 178 h 936"/>
              <a:gd name="T24" fmla="*/ 134 w 1668"/>
              <a:gd name="T25" fmla="*/ 191 h 936"/>
              <a:gd name="T26" fmla="*/ 151 w 1668"/>
              <a:gd name="T27" fmla="*/ 201 h 936"/>
              <a:gd name="T28" fmla="*/ 165 w 1668"/>
              <a:gd name="T29" fmla="*/ 219 h 936"/>
              <a:gd name="T30" fmla="*/ 187 w 1668"/>
              <a:gd name="T31" fmla="*/ 225 h 936"/>
              <a:gd name="T32" fmla="*/ 197 w 1668"/>
              <a:gd name="T33" fmla="*/ 246 h 936"/>
              <a:gd name="T34" fmla="*/ 217 w 1668"/>
              <a:gd name="T35" fmla="*/ 259 h 936"/>
              <a:gd name="T36" fmla="*/ 241 w 1668"/>
              <a:gd name="T37" fmla="*/ 283 h 936"/>
              <a:gd name="T38" fmla="*/ 263 w 1668"/>
              <a:gd name="T39" fmla="*/ 295 h 936"/>
              <a:gd name="T40" fmla="*/ 287 w 1668"/>
              <a:gd name="T41" fmla="*/ 307 h 936"/>
              <a:gd name="T42" fmla="*/ 317 w 1668"/>
              <a:gd name="T43" fmla="*/ 320 h 936"/>
              <a:gd name="T44" fmla="*/ 346 w 1668"/>
              <a:gd name="T45" fmla="*/ 332 h 936"/>
              <a:gd name="T46" fmla="*/ 363 w 1668"/>
              <a:gd name="T47" fmla="*/ 353 h 936"/>
              <a:gd name="T48" fmla="*/ 400 w 1668"/>
              <a:gd name="T49" fmla="*/ 373 h 936"/>
              <a:gd name="T50" fmla="*/ 413 w 1668"/>
              <a:gd name="T51" fmla="*/ 394 h 936"/>
              <a:gd name="T52" fmla="*/ 434 w 1668"/>
              <a:gd name="T53" fmla="*/ 411 h 936"/>
              <a:gd name="T54" fmla="*/ 460 w 1668"/>
              <a:gd name="T55" fmla="*/ 420 h 936"/>
              <a:gd name="T56" fmla="*/ 473 w 1668"/>
              <a:gd name="T57" fmla="*/ 430 h 936"/>
              <a:gd name="T58" fmla="*/ 491 w 1668"/>
              <a:gd name="T59" fmla="*/ 438 h 936"/>
              <a:gd name="T60" fmla="*/ 505 w 1668"/>
              <a:gd name="T61" fmla="*/ 450 h 936"/>
              <a:gd name="T62" fmla="*/ 519 w 1668"/>
              <a:gd name="T63" fmla="*/ 458 h 936"/>
              <a:gd name="T64" fmla="*/ 533 w 1668"/>
              <a:gd name="T65" fmla="*/ 470 h 936"/>
              <a:gd name="T66" fmla="*/ 553 w 1668"/>
              <a:gd name="T67" fmla="*/ 483 h 936"/>
              <a:gd name="T68" fmla="*/ 560 w 1668"/>
              <a:gd name="T69" fmla="*/ 507 h 936"/>
              <a:gd name="T70" fmla="*/ 570 w 1668"/>
              <a:gd name="T71" fmla="*/ 519 h 936"/>
              <a:gd name="T72" fmla="*/ 597 w 1668"/>
              <a:gd name="T73" fmla="*/ 529 h 936"/>
              <a:gd name="T74" fmla="*/ 622 w 1668"/>
              <a:gd name="T75" fmla="*/ 546 h 936"/>
              <a:gd name="T76" fmla="*/ 658 w 1668"/>
              <a:gd name="T77" fmla="*/ 563 h 936"/>
              <a:gd name="T78" fmla="*/ 691 w 1668"/>
              <a:gd name="T79" fmla="*/ 583 h 936"/>
              <a:gd name="T80" fmla="*/ 716 w 1668"/>
              <a:gd name="T81" fmla="*/ 597 h 936"/>
              <a:gd name="T82" fmla="*/ 749 w 1668"/>
              <a:gd name="T83" fmla="*/ 619 h 936"/>
              <a:gd name="T84" fmla="*/ 779 w 1668"/>
              <a:gd name="T85" fmla="*/ 627 h 936"/>
              <a:gd name="T86" fmla="*/ 813 w 1668"/>
              <a:gd name="T87" fmla="*/ 642 h 936"/>
              <a:gd name="T88" fmla="*/ 851 w 1668"/>
              <a:gd name="T89" fmla="*/ 656 h 936"/>
              <a:gd name="T90" fmla="*/ 904 w 1668"/>
              <a:gd name="T91" fmla="*/ 669 h 936"/>
              <a:gd name="T92" fmla="*/ 933 w 1668"/>
              <a:gd name="T93" fmla="*/ 679 h 936"/>
              <a:gd name="T94" fmla="*/ 976 w 1668"/>
              <a:gd name="T95" fmla="*/ 692 h 936"/>
              <a:gd name="T96" fmla="*/ 1009 w 1668"/>
              <a:gd name="T97" fmla="*/ 708 h 936"/>
              <a:gd name="T98" fmla="*/ 1050 w 1668"/>
              <a:gd name="T99" fmla="*/ 724 h 936"/>
              <a:gd name="T100" fmla="*/ 1090 w 1668"/>
              <a:gd name="T101" fmla="*/ 737 h 936"/>
              <a:gd name="T102" fmla="*/ 1119 w 1668"/>
              <a:gd name="T103" fmla="*/ 754 h 936"/>
              <a:gd name="T104" fmla="*/ 1188 w 1668"/>
              <a:gd name="T105" fmla="*/ 767 h 936"/>
              <a:gd name="T106" fmla="*/ 1227 w 1668"/>
              <a:gd name="T107" fmla="*/ 784 h 936"/>
              <a:gd name="T108" fmla="*/ 1272 w 1668"/>
              <a:gd name="T109" fmla="*/ 801 h 936"/>
              <a:gd name="T110" fmla="*/ 1307 w 1668"/>
              <a:gd name="T111" fmla="*/ 817 h 936"/>
              <a:gd name="T112" fmla="*/ 1345 w 1668"/>
              <a:gd name="T113" fmla="*/ 835 h 936"/>
              <a:gd name="T114" fmla="*/ 1367 w 1668"/>
              <a:gd name="T115" fmla="*/ 855 h 936"/>
              <a:gd name="T116" fmla="*/ 1377 w 1668"/>
              <a:gd name="T117" fmla="*/ 880 h 936"/>
              <a:gd name="T118" fmla="*/ 1478 w 1668"/>
              <a:gd name="T119" fmla="*/ 901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68" h="936">
                <a:moveTo>
                  <a:pt x="0" y="0"/>
                </a:moveTo>
                <a:cubicBezTo>
                  <a:pt x="0" y="2"/>
                  <a:pt x="0" y="2"/>
                  <a:pt x="0" y="2"/>
                </a:cubicBezTo>
                <a:cubicBezTo>
                  <a:pt x="0" y="7"/>
                  <a:pt x="0" y="7"/>
                  <a:pt x="0" y="7"/>
                </a:cubicBezTo>
                <a:cubicBezTo>
                  <a:pt x="4" y="7"/>
                  <a:pt x="4" y="7"/>
                  <a:pt x="4" y="7"/>
                </a:cubicBezTo>
                <a:cubicBezTo>
                  <a:pt x="2" y="11"/>
                  <a:pt x="2" y="11"/>
                  <a:pt x="2" y="11"/>
                </a:cubicBezTo>
                <a:cubicBezTo>
                  <a:pt x="7" y="11"/>
                  <a:pt x="7" y="11"/>
                  <a:pt x="7" y="11"/>
                </a:cubicBezTo>
                <a:cubicBezTo>
                  <a:pt x="4" y="16"/>
                  <a:pt x="4" y="16"/>
                  <a:pt x="4" y="16"/>
                </a:cubicBezTo>
                <a:cubicBezTo>
                  <a:pt x="12" y="16"/>
                  <a:pt x="12" y="16"/>
                  <a:pt x="12" y="16"/>
                </a:cubicBezTo>
                <a:cubicBezTo>
                  <a:pt x="6" y="21"/>
                  <a:pt x="6" y="21"/>
                  <a:pt x="6" y="21"/>
                </a:cubicBezTo>
                <a:cubicBezTo>
                  <a:pt x="12" y="21"/>
                  <a:pt x="12" y="21"/>
                  <a:pt x="12" y="21"/>
                </a:cubicBezTo>
                <a:cubicBezTo>
                  <a:pt x="12" y="26"/>
                  <a:pt x="12" y="26"/>
                  <a:pt x="12" y="26"/>
                </a:cubicBezTo>
                <a:cubicBezTo>
                  <a:pt x="16" y="30"/>
                  <a:pt x="16" y="30"/>
                  <a:pt x="16" y="30"/>
                </a:cubicBezTo>
                <a:cubicBezTo>
                  <a:pt x="16" y="35"/>
                  <a:pt x="16" y="35"/>
                  <a:pt x="16" y="35"/>
                </a:cubicBezTo>
                <a:cubicBezTo>
                  <a:pt x="20" y="39"/>
                  <a:pt x="20" y="39"/>
                  <a:pt x="20" y="39"/>
                </a:cubicBezTo>
                <a:cubicBezTo>
                  <a:pt x="20" y="50"/>
                  <a:pt x="20" y="50"/>
                  <a:pt x="20" y="50"/>
                </a:cubicBezTo>
                <a:cubicBezTo>
                  <a:pt x="22" y="50"/>
                  <a:pt x="22" y="50"/>
                  <a:pt x="22" y="50"/>
                </a:cubicBezTo>
                <a:cubicBezTo>
                  <a:pt x="22" y="58"/>
                  <a:pt x="22" y="58"/>
                  <a:pt x="22" y="58"/>
                </a:cubicBezTo>
                <a:cubicBezTo>
                  <a:pt x="26" y="58"/>
                  <a:pt x="26" y="58"/>
                  <a:pt x="26" y="58"/>
                </a:cubicBezTo>
                <a:cubicBezTo>
                  <a:pt x="26" y="62"/>
                  <a:pt x="26" y="62"/>
                  <a:pt x="26" y="62"/>
                </a:cubicBezTo>
                <a:cubicBezTo>
                  <a:pt x="32" y="62"/>
                  <a:pt x="32" y="62"/>
                  <a:pt x="32" y="62"/>
                </a:cubicBezTo>
                <a:cubicBezTo>
                  <a:pt x="32" y="67"/>
                  <a:pt x="32" y="67"/>
                  <a:pt x="32" y="67"/>
                </a:cubicBezTo>
                <a:cubicBezTo>
                  <a:pt x="37" y="65"/>
                  <a:pt x="37" y="65"/>
                  <a:pt x="37" y="65"/>
                </a:cubicBezTo>
                <a:cubicBezTo>
                  <a:pt x="37" y="71"/>
                  <a:pt x="37" y="71"/>
                  <a:pt x="37" y="71"/>
                </a:cubicBezTo>
                <a:cubicBezTo>
                  <a:pt x="40" y="71"/>
                  <a:pt x="40" y="71"/>
                  <a:pt x="40" y="71"/>
                </a:cubicBezTo>
                <a:cubicBezTo>
                  <a:pt x="42" y="78"/>
                  <a:pt x="42" y="78"/>
                  <a:pt x="42" y="78"/>
                </a:cubicBezTo>
                <a:cubicBezTo>
                  <a:pt x="42" y="83"/>
                  <a:pt x="42" y="83"/>
                  <a:pt x="42" y="83"/>
                </a:cubicBezTo>
                <a:cubicBezTo>
                  <a:pt x="45" y="83"/>
                  <a:pt x="45" y="83"/>
                  <a:pt x="45" y="83"/>
                </a:cubicBezTo>
                <a:cubicBezTo>
                  <a:pt x="45" y="86"/>
                  <a:pt x="45" y="86"/>
                  <a:pt x="45" y="86"/>
                </a:cubicBezTo>
                <a:cubicBezTo>
                  <a:pt x="49" y="86"/>
                  <a:pt x="49" y="86"/>
                  <a:pt x="49" y="86"/>
                </a:cubicBezTo>
                <a:cubicBezTo>
                  <a:pt x="49" y="91"/>
                  <a:pt x="49" y="91"/>
                  <a:pt x="49" y="91"/>
                </a:cubicBezTo>
                <a:cubicBezTo>
                  <a:pt x="52" y="93"/>
                  <a:pt x="52" y="93"/>
                  <a:pt x="52" y="93"/>
                </a:cubicBezTo>
                <a:cubicBezTo>
                  <a:pt x="52" y="97"/>
                  <a:pt x="52" y="97"/>
                  <a:pt x="52" y="97"/>
                </a:cubicBezTo>
                <a:cubicBezTo>
                  <a:pt x="58" y="97"/>
                  <a:pt x="58" y="97"/>
                  <a:pt x="58" y="97"/>
                </a:cubicBezTo>
                <a:cubicBezTo>
                  <a:pt x="58" y="102"/>
                  <a:pt x="58" y="102"/>
                  <a:pt x="58" y="102"/>
                </a:cubicBezTo>
                <a:cubicBezTo>
                  <a:pt x="58" y="107"/>
                  <a:pt x="58" y="107"/>
                  <a:pt x="58" y="107"/>
                </a:cubicBezTo>
                <a:cubicBezTo>
                  <a:pt x="63" y="107"/>
                  <a:pt x="63" y="107"/>
                  <a:pt x="63" y="107"/>
                </a:cubicBezTo>
                <a:cubicBezTo>
                  <a:pt x="63" y="113"/>
                  <a:pt x="63" y="113"/>
                  <a:pt x="63" y="113"/>
                </a:cubicBezTo>
                <a:cubicBezTo>
                  <a:pt x="68" y="113"/>
                  <a:pt x="68" y="113"/>
                  <a:pt x="68" y="113"/>
                </a:cubicBezTo>
                <a:cubicBezTo>
                  <a:pt x="68" y="119"/>
                  <a:pt x="68" y="119"/>
                  <a:pt x="68" y="119"/>
                </a:cubicBezTo>
                <a:cubicBezTo>
                  <a:pt x="82" y="119"/>
                  <a:pt x="82" y="119"/>
                  <a:pt x="82" y="119"/>
                </a:cubicBezTo>
                <a:cubicBezTo>
                  <a:pt x="80" y="128"/>
                  <a:pt x="80" y="128"/>
                  <a:pt x="80" y="128"/>
                </a:cubicBezTo>
                <a:cubicBezTo>
                  <a:pt x="86" y="128"/>
                  <a:pt x="86" y="128"/>
                  <a:pt x="86" y="128"/>
                </a:cubicBezTo>
                <a:cubicBezTo>
                  <a:pt x="86" y="134"/>
                  <a:pt x="86" y="134"/>
                  <a:pt x="86" y="134"/>
                </a:cubicBezTo>
                <a:cubicBezTo>
                  <a:pt x="90" y="134"/>
                  <a:pt x="90" y="134"/>
                  <a:pt x="90" y="134"/>
                </a:cubicBezTo>
                <a:cubicBezTo>
                  <a:pt x="91" y="139"/>
                  <a:pt x="91" y="139"/>
                  <a:pt x="91" y="139"/>
                </a:cubicBezTo>
                <a:cubicBezTo>
                  <a:pt x="96" y="139"/>
                  <a:pt x="96" y="139"/>
                  <a:pt x="96" y="139"/>
                </a:cubicBezTo>
                <a:cubicBezTo>
                  <a:pt x="96" y="144"/>
                  <a:pt x="96" y="144"/>
                  <a:pt x="96" y="144"/>
                </a:cubicBezTo>
                <a:cubicBezTo>
                  <a:pt x="100" y="148"/>
                  <a:pt x="100" y="148"/>
                  <a:pt x="100" y="148"/>
                </a:cubicBezTo>
                <a:cubicBezTo>
                  <a:pt x="96" y="152"/>
                  <a:pt x="96" y="152"/>
                  <a:pt x="96" y="152"/>
                </a:cubicBezTo>
                <a:cubicBezTo>
                  <a:pt x="100" y="154"/>
                  <a:pt x="100" y="154"/>
                  <a:pt x="100" y="154"/>
                </a:cubicBezTo>
                <a:cubicBezTo>
                  <a:pt x="100" y="158"/>
                  <a:pt x="100" y="158"/>
                  <a:pt x="100" y="158"/>
                </a:cubicBezTo>
                <a:cubicBezTo>
                  <a:pt x="104" y="158"/>
                  <a:pt x="104" y="158"/>
                  <a:pt x="104" y="158"/>
                </a:cubicBezTo>
                <a:cubicBezTo>
                  <a:pt x="104" y="162"/>
                  <a:pt x="104" y="162"/>
                  <a:pt x="104" y="162"/>
                </a:cubicBezTo>
                <a:cubicBezTo>
                  <a:pt x="109" y="162"/>
                  <a:pt x="109" y="162"/>
                  <a:pt x="109" y="162"/>
                </a:cubicBezTo>
                <a:cubicBezTo>
                  <a:pt x="109" y="166"/>
                  <a:pt x="109" y="166"/>
                  <a:pt x="109" y="166"/>
                </a:cubicBezTo>
                <a:cubicBezTo>
                  <a:pt x="114" y="164"/>
                  <a:pt x="114" y="164"/>
                  <a:pt x="114" y="164"/>
                </a:cubicBezTo>
                <a:cubicBezTo>
                  <a:pt x="114" y="170"/>
                  <a:pt x="114" y="170"/>
                  <a:pt x="114" y="170"/>
                </a:cubicBezTo>
                <a:cubicBezTo>
                  <a:pt x="114" y="170"/>
                  <a:pt x="118" y="168"/>
                  <a:pt x="118" y="170"/>
                </a:cubicBezTo>
                <a:cubicBezTo>
                  <a:pt x="118" y="171"/>
                  <a:pt x="118" y="178"/>
                  <a:pt x="118" y="178"/>
                </a:cubicBezTo>
                <a:cubicBezTo>
                  <a:pt x="125" y="178"/>
                  <a:pt x="125" y="178"/>
                  <a:pt x="125" y="178"/>
                </a:cubicBezTo>
                <a:cubicBezTo>
                  <a:pt x="127" y="183"/>
                  <a:pt x="127" y="183"/>
                  <a:pt x="127" y="183"/>
                </a:cubicBezTo>
                <a:cubicBezTo>
                  <a:pt x="130" y="183"/>
                  <a:pt x="130" y="183"/>
                  <a:pt x="130" y="183"/>
                </a:cubicBezTo>
                <a:cubicBezTo>
                  <a:pt x="130" y="187"/>
                  <a:pt x="130" y="187"/>
                  <a:pt x="130" y="187"/>
                </a:cubicBezTo>
                <a:cubicBezTo>
                  <a:pt x="134" y="187"/>
                  <a:pt x="134" y="187"/>
                  <a:pt x="134" y="187"/>
                </a:cubicBezTo>
                <a:cubicBezTo>
                  <a:pt x="134" y="191"/>
                  <a:pt x="134" y="191"/>
                  <a:pt x="134" y="191"/>
                </a:cubicBezTo>
                <a:cubicBezTo>
                  <a:pt x="143" y="191"/>
                  <a:pt x="143" y="191"/>
                  <a:pt x="143" y="191"/>
                </a:cubicBezTo>
                <a:cubicBezTo>
                  <a:pt x="145" y="195"/>
                  <a:pt x="145" y="195"/>
                  <a:pt x="145" y="195"/>
                </a:cubicBezTo>
                <a:cubicBezTo>
                  <a:pt x="147" y="195"/>
                  <a:pt x="147" y="195"/>
                  <a:pt x="147" y="195"/>
                </a:cubicBezTo>
                <a:cubicBezTo>
                  <a:pt x="147" y="201"/>
                  <a:pt x="147" y="201"/>
                  <a:pt x="147" y="201"/>
                </a:cubicBezTo>
                <a:cubicBezTo>
                  <a:pt x="151" y="201"/>
                  <a:pt x="151" y="201"/>
                  <a:pt x="151" y="201"/>
                </a:cubicBezTo>
                <a:cubicBezTo>
                  <a:pt x="151" y="207"/>
                  <a:pt x="151" y="207"/>
                  <a:pt x="151" y="207"/>
                </a:cubicBezTo>
                <a:cubicBezTo>
                  <a:pt x="158" y="207"/>
                  <a:pt x="158" y="207"/>
                  <a:pt x="158" y="207"/>
                </a:cubicBezTo>
                <a:cubicBezTo>
                  <a:pt x="158" y="213"/>
                  <a:pt x="158" y="213"/>
                  <a:pt x="158" y="213"/>
                </a:cubicBezTo>
                <a:cubicBezTo>
                  <a:pt x="163" y="213"/>
                  <a:pt x="163" y="213"/>
                  <a:pt x="163" y="213"/>
                </a:cubicBezTo>
                <a:cubicBezTo>
                  <a:pt x="165" y="219"/>
                  <a:pt x="165" y="219"/>
                  <a:pt x="165" y="219"/>
                </a:cubicBezTo>
                <a:cubicBezTo>
                  <a:pt x="169" y="216"/>
                  <a:pt x="169" y="216"/>
                  <a:pt x="169" y="216"/>
                </a:cubicBezTo>
                <a:cubicBezTo>
                  <a:pt x="169" y="221"/>
                  <a:pt x="169" y="221"/>
                  <a:pt x="169" y="221"/>
                </a:cubicBezTo>
                <a:cubicBezTo>
                  <a:pt x="176" y="221"/>
                  <a:pt x="176" y="221"/>
                  <a:pt x="176" y="221"/>
                </a:cubicBezTo>
                <a:cubicBezTo>
                  <a:pt x="178" y="225"/>
                  <a:pt x="178" y="225"/>
                  <a:pt x="178" y="225"/>
                </a:cubicBezTo>
                <a:cubicBezTo>
                  <a:pt x="187" y="225"/>
                  <a:pt x="187" y="225"/>
                  <a:pt x="187" y="225"/>
                </a:cubicBezTo>
                <a:cubicBezTo>
                  <a:pt x="187" y="232"/>
                  <a:pt x="187" y="232"/>
                  <a:pt x="187" y="232"/>
                </a:cubicBezTo>
                <a:cubicBezTo>
                  <a:pt x="191" y="235"/>
                  <a:pt x="191" y="235"/>
                  <a:pt x="191" y="235"/>
                </a:cubicBezTo>
                <a:cubicBezTo>
                  <a:pt x="194" y="241"/>
                  <a:pt x="194" y="241"/>
                  <a:pt x="194" y="241"/>
                </a:cubicBezTo>
                <a:cubicBezTo>
                  <a:pt x="197" y="241"/>
                  <a:pt x="197" y="241"/>
                  <a:pt x="197" y="241"/>
                </a:cubicBezTo>
                <a:cubicBezTo>
                  <a:pt x="197" y="241"/>
                  <a:pt x="196" y="246"/>
                  <a:pt x="197" y="246"/>
                </a:cubicBezTo>
                <a:cubicBezTo>
                  <a:pt x="198" y="246"/>
                  <a:pt x="206" y="246"/>
                  <a:pt x="206" y="246"/>
                </a:cubicBezTo>
                <a:cubicBezTo>
                  <a:pt x="206" y="250"/>
                  <a:pt x="206" y="250"/>
                  <a:pt x="206" y="250"/>
                </a:cubicBezTo>
                <a:cubicBezTo>
                  <a:pt x="212" y="250"/>
                  <a:pt x="212" y="250"/>
                  <a:pt x="212" y="250"/>
                </a:cubicBezTo>
                <a:cubicBezTo>
                  <a:pt x="209" y="257"/>
                  <a:pt x="209" y="257"/>
                  <a:pt x="209" y="257"/>
                </a:cubicBezTo>
                <a:cubicBezTo>
                  <a:pt x="217" y="259"/>
                  <a:pt x="217" y="259"/>
                  <a:pt x="217" y="259"/>
                </a:cubicBezTo>
                <a:cubicBezTo>
                  <a:pt x="222" y="264"/>
                  <a:pt x="222" y="264"/>
                  <a:pt x="222" y="264"/>
                </a:cubicBezTo>
                <a:cubicBezTo>
                  <a:pt x="228" y="269"/>
                  <a:pt x="228" y="269"/>
                  <a:pt x="228" y="269"/>
                </a:cubicBezTo>
                <a:cubicBezTo>
                  <a:pt x="228" y="277"/>
                  <a:pt x="228" y="277"/>
                  <a:pt x="228" y="277"/>
                </a:cubicBezTo>
                <a:cubicBezTo>
                  <a:pt x="238" y="279"/>
                  <a:pt x="238" y="279"/>
                  <a:pt x="238" y="279"/>
                </a:cubicBezTo>
                <a:cubicBezTo>
                  <a:pt x="241" y="283"/>
                  <a:pt x="241" y="283"/>
                  <a:pt x="241" y="283"/>
                </a:cubicBezTo>
                <a:cubicBezTo>
                  <a:pt x="248" y="285"/>
                  <a:pt x="248" y="285"/>
                  <a:pt x="248" y="285"/>
                </a:cubicBezTo>
                <a:cubicBezTo>
                  <a:pt x="249" y="289"/>
                  <a:pt x="249" y="289"/>
                  <a:pt x="249" y="289"/>
                </a:cubicBezTo>
                <a:cubicBezTo>
                  <a:pt x="249" y="289"/>
                  <a:pt x="256" y="284"/>
                  <a:pt x="256" y="289"/>
                </a:cubicBezTo>
                <a:cubicBezTo>
                  <a:pt x="256" y="293"/>
                  <a:pt x="258" y="295"/>
                  <a:pt x="258" y="295"/>
                </a:cubicBezTo>
                <a:cubicBezTo>
                  <a:pt x="263" y="295"/>
                  <a:pt x="263" y="295"/>
                  <a:pt x="263" y="295"/>
                </a:cubicBezTo>
                <a:cubicBezTo>
                  <a:pt x="263" y="299"/>
                  <a:pt x="263" y="299"/>
                  <a:pt x="263" y="299"/>
                </a:cubicBezTo>
                <a:cubicBezTo>
                  <a:pt x="272" y="297"/>
                  <a:pt x="272" y="297"/>
                  <a:pt x="272" y="297"/>
                </a:cubicBezTo>
                <a:cubicBezTo>
                  <a:pt x="275" y="302"/>
                  <a:pt x="275" y="302"/>
                  <a:pt x="275" y="302"/>
                </a:cubicBezTo>
                <a:cubicBezTo>
                  <a:pt x="279" y="307"/>
                  <a:pt x="279" y="307"/>
                  <a:pt x="279" y="307"/>
                </a:cubicBezTo>
                <a:cubicBezTo>
                  <a:pt x="287" y="307"/>
                  <a:pt x="287" y="307"/>
                  <a:pt x="287" y="307"/>
                </a:cubicBezTo>
                <a:cubicBezTo>
                  <a:pt x="291" y="311"/>
                  <a:pt x="291" y="311"/>
                  <a:pt x="291" y="311"/>
                </a:cubicBezTo>
                <a:cubicBezTo>
                  <a:pt x="299" y="311"/>
                  <a:pt x="299" y="311"/>
                  <a:pt x="299" y="311"/>
                </a:cubicBezTo>
                <a:cubicBezTo>
                  <a:pt x="304" y="313"/>
                  <a:pt x="304" y="313"/>
                  <a:pt x="304" y="313"/>
                </a:cubicBezTo>
                <a:cubicBezTo>
                  <a:pt x="307" y="320"/>
                  <a:pt x="307" y="320"/>
                  <a:pt x="307" y="320"/>
                </a:cubicBezTo>
                <a:cubicBezTo>
                  <a:pt x="317" y="320"/>
                  <a:pt x="317" y="320"/>
                  <a:pt x="317" y="320"/>
                </a:cubicBezTo>
                <a:cubicBezTo>
                  <a:pt x="317" y="327"/>
                  <a:pt x="317" y="327"/>
                  <a:pt x="317" y="327"/>
                </a:cubicBezTo>
                <a:cubicBezTo>
                  <a:pt x="329" y="327"/>
                  <a:pt x="329" y="327"/>
                  <a:pt x="329" y="327"/>
                </a:cubicBezTo>
                <a:cubicBezTo>
                  <a:pt x="331" y="330"/>
                  <a:pt x="331" y="330"/>
                  <a:pt x="331" y="330"/>
                </a:cubicBezTo>
                <a:cubicBezTo>
                  <a:pt x="331" y="332"/>
                  <a:pt x="331" y="332"/>
                  <a:pt x="331" y="332"/>
                </a:cubicBezTo>
                <a:cubicBezTo>
                  <a:pt x="346" y="332"/>
                  <a:pt x="346" y="332"/>
                  <a:pt x="346" y="332"/>
                </a:cubicBezTo>
                <a:cubicBezTo>
                  <a:pt x="350" y="337"/>
                  <a:pt x="350" y="337"/>
                  <a:pt x="350" y="337"/>
                </a:cubicBezTo>
                <a:cubicBezTo>
                  <a:pt x="354" y="341"/>
                  <a:pt x="354" y="341"/>
                  <a:pt x="354" y="341"/>
                </a:cubicBezTo>
                <a:cubicBezTo>
                  <a:pt x="359" y="341"/>
                  <a:pt x="359" y="341"/>
                  <a:pt x="359" y="341"/>
                </a:cubicBezTo>
                <a:cubicBezTo>
                  <a:pt x="359" y="348"/>
                  <a:pt x="359" y="348"/>
                  <a:pt x="359" y="348"/>
                </a:cubicBezTo>
                <a:cubicBezTo>
                  <a:pt x="363" y="353"/>
                  <a:pt x="363" y="353"/>
                  <a:pt x="363" y="353"/>
                </a:cubicBezTo>
                <a:cubicBezTo>
                  <a:pt x="371" y="356"/>
                  <a:pt x="371" y="356"/>
                  <a:pt x="371" y="356"/>
                </a:cubicBezTo>
                <a:cubicBezTo>
                  <a:pt x="371" y="362"/>
                  <a:pt x="371" y="362"/>
                  <a:pt x="371" y="362"/>
                </a:cubicBezTo>
                <a:cubicBezTo>
                  <a:pt x="393" y="362"/>
                  <a:pt x="393" y="362"/>
                  <a:pt x="393" y="362"/>
                </a:cubicBezTo>
                <a:cubicBezTo>
                  <a:pt x="395" y="373"/>
                  <a:pt x="395" y="373"/>
                  <a:pt x="395" y="373"/>
                </a:cubicBezTo>
                <a:cubicBezTo>
                  <a:pt x="400" y="373"/>
                  <a:pt x="400" y="373"/>
                  <a:pt x="400" y="373"/>
                </a:cubicBezTo>
                <a:cubicBezTo>
                  <a:pt x="400" y="383"/>
                  <a:pt x="400" y="383"/>
                  <a:pt x="400" y="383"/>
                </a:cubicBezTo>
                <a:cubicBezTo>
                  <a:pt x="407" y="383"/>
                  <a:pt x="407" y="383"/>
                  <a:pt x="407" y="383"/>
                </a:cubicBezTo>
                <a:cubicBezTo>
                  <a:pt x="407" y="390"/>
                  <a:pt x="407" y="390"/>
                  <a:pt x="407" y="390"/>
                </a:cubicBezTo>
                <a:cubicBezTo>
                  <a:pt x="407" y="394"/>
                  <a:pt x="407" y="394"/>
                  <a:pt x="407" y="394"/>
                </a:cubicBezTo>
                <a:cubicBezTo>
                  <a:pt x="413" y="394"/>
                  <a:pt x="413" y="394"/>
                  <a:pt x="413" y="394"/>
                </a:cubicBezTo>
                <a:cubicBezTo>
                  <a:pt x="413" y="398"/>
                  <a:pt x="413" y="398"/>
                  <a:pt x="413" y="398"/>
                </a:cubicBezTo>
                <a:cubicBezTo>
                  <a:pt x="424" y="398"/>
                  <a:pt x="424" y="398"/>
                  <a:pt x="424" y="398"/>
                </a:cubicBezTo>
                <a:cubicBezTo>
                  <a:pt x="424" y="404"/>
                  <a:pt x="424" y="404"/>
                  <a:pt x="424" y="404"/>
                </a:cubicBezTo>
                <a:cubicBezTo>
                  <a:pt x="433" y="404"/>
                  <a:pt x="433" y="404"/>
                  <a:pt x="433" y="404"/>
                </a:cubicBezTo>
                <a:cubicBezTo>
                  <a:pt x="434" y="411"/>
                  <a:pt x="434" y="411"/>
                  <a:pt x="434" y="411"/>
                </a:cubicBezTo>
                <a:cubicBezTo>
                  <a:pt x="439" y="411"/>
                  <a:pt x="439" y="411"/>
                  <a:pt x="439" y="411"/>
                </a:cubicBezTo>
                <a:cubicBezTo>
                  <a:pt x="442" y="416"/>
                  <a:pt x="442" y="416"/>
                  <a:pt x="442" y="416"/>
                </a:cubicBezTo>
                <a:cubicBezTo>
                  <a:pt x="448" y="416"/>
                  <a:pt x="448" y="416"/>
                  <a:pt x="448" y="416"/>
                </a:cubicBezTo>
                <a:cubicBezTo>
                  <a:pt x="448" y="420"/>
                  <a:pt x="448" y="420"/>
                  <a:pt x="448" y="420"/>
                </a:cubicBezTo>
                <a:cubicBezTo>
                  <a:pt x="460" y="420"/>
                  <a:pt x="460" y="420"/>
                  <a:pt x="460" y="420"/>
                </a:cubicBezTo>
                <a:cubicBezTo>
                  <a:pt x="460" y="422"/>
                  <a:pt x="460" y="422"/>
                  <a:pt x="460" y="422"/>
                </a:cubicBezTo>
                <a:cubicBezTo>
                  <a:pt x="466" y="422"/>
                  <a:pt x="466" y="422"/>
                  <a:pt x="466" y="422"/>
                </a:cubicBezTo>
                <a:cubicBezTo>
                  <a:pt x="466" y="426"/>
                  <a:pt x="466" y="426"/>
                  <a:pt x="466" y="426"/>
                </a:cubicBezTo>
                <a:cubicBezTo>
                  <a:pt x="473" y="426"/>
                  <a:pt x="473" y="426"/>
                  <a:pt x="473" y="426"/>
                </a:cubicBezTo>
                <a:cubicBezTo>
                  <a:pt x="473" y="430"/>
                  <a:pt x="473" y="430"/>
                  <a:pt x="473" y="430"/>
                </a:cubicBezTo>
                <a:cubicBezTo>
                  <a:pt x="480" y="430"/>
                  <a:pt x="480" y="430"/>
                  <a:pt x="480" y="430"/>
                </a:cubicBezTo>
                <a:cubicBezTo>
                  <a:pt x="480" y="433"/>
                  <a:pt x="480" y="433"/>
                  <a:pt x="480" y="433"/>
                </a:cubicBezTo>
                <a:cubicBezTo>
                  <a:pt x="485" y="433"/>
                  <a:pt x="485" y="433"/>
                  <a:pt x="485" y="433"/>
                </a:cubicBezTo>
                <a:cubicBezTo>
                  <a:pt x="485" y="438"/>
                  <a:pt x="485" y="438"/>
                  <a:pt x="485" y="438"/>
                </a:cubicBezTo>
                <a:cubicBezTo>
                  <a:pt x="491" y="438"/>
                  <a:pt x="491" y="438"/>
                  <a:pt x="491" y="438"/>
                </a:cubicBezTo>
                <a:cubicBezTo>
                  <a:pt x="491" y="442"/>
                  <a:pt x="491" y="442"/>
                  <a:pt x="491" y="442"/>
                </a:cubicBezTo>
                <a:cubicBezTo>
                  <a:pt x="497" y="442"/>
                  <a:pt x="497" y="442"/>
                  <a:pt x="497" y="442"/>
                </a:cubicBezTo>
                <a:cubicBezTo>
                  <a:pt x="497" y="445"/>
                  <a:pt x="497" y="445"/>
                  <a:pt x="497" y="445"/>
                </a:cubicBezTo>
                <a:cubicBezTo>
                  <a:pt x="505" y="445"/>
                  <a:pt x="505" y="445"/>
                  <a:pt x="505" y="445"/>
                </a:cubicBezTo>
                <a:cubicBezTo>
                  <a:pt x="505" y="450"/>
                  <a:pt x="505" y="450"/>
                  <a:pt x="505" y="450"/>
                </a:cubicBezTo>
                <a:cubicBezTo>
                  <a:pt x="512" y="450"/>
                  <a:pt x="512" y="450"/>
                  <a:pt x="512" y="450"/>
                </a:cubicBezTo>
                <a:cubicBezTo>
                  <a:pt x="512" y="454"/>
                  <a:pt x="512" y="454"/>
                  <a:pt x="512" y="454"/>
                </a:cubicBezTo>
                <a:cubicBezTo>
                  <a:pt x="515" y="454"/>
                  <a:pt x="515" y="454"/>
                  <a:pt x="515" y="454"/>
                </a:cubicBezTo>
                <a:cubicBezTo>
                  <a:pt x="515" y="458"/>
                  <a:pt x="515" y="458"/>
                  <a:pt x="515" y="458"/>
                </a:cubicBezTo>
                <a:cubicBezTo>
                  <a:pt x="519" y="458"/>
                  <a:pt x="519" y="458"/>
                  <a:pt x="519" y="458"/>
                </a:cubicBezTo>
                <a:cubicBezTo>
                  <a:pt x="519" y="462"/>
                  <a:pt x="519" y="462"/>
                  <a:pt x="519" y="462"/>
                </a:cubicBezTo>
                <a:cubicBezTo>
                  <a:pt x="526" y="462"/>
                  <a:pt x="526" y="462"/>
                  <a:pt x="526" y="462"/>
                </a:cubicBezTo>
                <a:cubicBezTo>
                  <a:pt x="526" y="466"/>
                  <a:pt x="526" y="466"/>
                  <a:pt x="526" y="466"/>
                </a:cubicBezTo>
                <a:cubicBezTo>
                  <a:pt x="531" y="470"/>
                  <a:pt x="531" y="470"/>
                  <a:pt x="531" y="470"/>
                </a:cubicBezTo>
                <a:cubicBezTo>
                  <a:pt x="533" y="470"/>
                  <a:pt x="533" y="470"/>
                  <a:pt x="533" y="470"/>
                </a:cubicBezTo>
                <a:cubicBezTo>
                  <a:pt x="537" y="474"/>
                  <a:pt x="537" y="474"/>
                  <a:pt x="537" y="474"/>
                </a:cubicBezTo>
                <a:cubicBezTo>
                  <a:pt x="543" y="477"/>
                  <a:pt x="543" y="477"/>
                  <a:pt x="543" y="477"/>
                </a:cubicBezTo>
                <a:cubicBezTo>
                  <a:pt x="543" y="481"/>
                  <a:pt x="543" y="481"/>
                  <a:pt x="543" y="481"/>
                </a:cubicBezTo>
                <a:cubicBezTo>
                  <a:pt x="547" y="481"/>
                  <a:pt x="547" y="481"/>
                  <a:pt x="547" y="481"/>
                </a:cubicBezTo>
                <a:cubicBezTo>
                  <a:pt x="553" y="483"/>
                  <a:pt x="553" y="483"/>
                  <a:pt x="553" y="483"/>
                </a:cubicBezTo>
                <a:cubicBezTo>
                  <a:pt x="553" y="489"/>
                  <a:pt x="553" y="489"/>
                  <a:pt x="553" y="489"/>
                </a:cubicBezTo>
                <a:cubicBezTo>
                  <a:pt x="557" y="494"/>
                  <a:pt x="557" y="494"/>
                  <a:pt x="557" y="494"/>
                </a:cubicBezTo>
                <a:cubicBezTo>
                  <a:pt x="557" y="499"/>
                  <a:pt x="557" y="499"/>
                  <a:pt x="557" y="499"/>
                </a:cubicBezTo>
                <a:cubicBezTo>
                  <a:pt x="560" y="502"/>
                  <a:pt x="560" y="502"/>
                  <a:pt x="560" y="502"/>
                </a:cubicBezTo>
                <a:cubicBezTo>
                  <a:pt x="560" y="507"/>
                  <a:pt x="560" y="507"/>
                  <a:pt x="560" y="507"/>
                </a:cubicBezTo>
                <a:cubicBezTo>
                  <a:pt x="564" y="507"/>
                  <a:pt x="564" y="507"/>
                  <a:pt x="564" y="507"/>
                </a:cubicBezTo>
                <a:cubicBezTo>
                  <a:pt x="566" y="507"/>
                  <a:pt x="566" y="507"/>
                  <a:pt x="566" y="507"/>
                </a:cubicBezTo>
                <a:cubicBezTo>
                  <a:pt x="566" y="510"/>
                  <a:pt x="566" y="510"/>
                  <a:pt x="566" y="510"/>
                </a:cubicBezTo>
                <a:cubicBezTo>
                  <a:pt x="570" y="510"/>
                  <a:pt x="570" y="510"/>
                  <a:pt x="570" y="510"/>
                </a:cubicBezTo>
                <a:cubicBezTo>
                  <a:pt x="570" y="519"/>
                  <a:pt x="570" y="519"/>
                  <a:pt x="570" y="519"/>
                </a:cubicBezTo>
                <a:cubicBezTo>
                  <a:pt x="578" y="519"/>
                  <a:pt x="578" y="519"/>
                  <a:pt x="578" y="519"/>
                </a:cubicBezTo>
                <a:cubicBezTo>
                  <a:pt x="582" y="523"/>
                  <a:pt x="582" y="523"/>
                  <a:pt x="582" y="523"/>
                </a:cubicBezTo>
                <a:cubicBezTo>
                  <a:pt x="587" y="523"/>
                  <a:pt x="587" y="523"/>
                  <a:pt x="587" y="523"/>
                </a:cubicBezTo>
                <a:cubicBezTo>
                  <a:pt x="592" y="529"/>
                  <a:pt x="592" y="529"/>
                  <a:pt x="592" y="529"/>
                </a:cubicBezTo>
                <a:cubicBezTo>
                  <a:pt x="597" y="529"/>
                  <a:pt x="597" y="529"/>
                  <a:pt x="597" y="529"/>
                </a:cubicBezTo>
                <a:cubicBezTo>
                  <a:pt x="600" y="535"/>
                  <a:pt x="600" y="535"/>
                  <a:pt x="600" y="535"/>
                </a:cubicBezTo>
                <a:cubicBezTo>
                  <a:pt x="612" y="535"/>
                  <a:pt x="612" y="535"/>
                  <a:pt x="612" y="535"/>
                </a:cubicBezTo>
                <a:cubicBezTo>
                  <a:pt x="612" y="541"/>
                  <a:pt x="612" y="541"/>
                  <a:pt x="612" y="541"/>
                </a:cubicBezTo>
                <a:cubicBezTo>
                  <a:pt x="619" y="541"/>
                  <a:pt x="619" y="541"/>
                  <a:pt x="619" y="541"/>
                </a:cubicBezTo>
                <a:cubicBezTo>
                  <a:pt x="622" y="546"/>
                  <a:pt x="622" y="546"/>
                  <a:pt x="622" y="546"/>
                </a:cubicBezTo>
                <a:cubicBezTo>
                  <a:pt x="631" y="546"/>
                  <a:pt x="631" y="546"/>
                  <a:pt x="631" y="546"/>
                </a:cubicBezTo>
                <a:cubicBezTo>
                  <a:pt x="639" y="555"/>
                  <a:pt x="639" y="555"/>
                  <a:pt x="639" y="555"/>
                </a:cubicBezTo>
                <a:cubicBezTo>
                  <a:pt x="651" y="558"/>
                  <a:pt x="651" y="558"/>
                  <a:pt x="651" y="558"/>
                </a:cubicBezTo>
                <a:cubicBezTo>
                  <a:pt x="651" y="563"/>
                  <a:pt x="651" y="563"/>
                  <a:pt x="651" y="563"/>
                </a:cubicBezTo>
                <a:cubicBezTo>
                  <a:pt x="658" y="563"/>
                  <a:pt x="658" y="563"/>
                  <a:pt x="658" y="563"/>
                </a:cubicBezTo>
                <a:cubicBezTo>
                  <a:pt x="662" y="569"/>
                  <a:pt x="662" y="569"/>
                  <a:pt x="662" y="569"/>
                </a:cubicBezTo>
                <a:cubicBezTo>
                  <a:pt x="666" y="569"/>
                  <a:pt x="666" y="569"/>
                  <a:pt x="666" y="569"/>
                </a:cubicBezTo>
                <a:cubicBezTo>
                  <a:pt x="669" y="575"/>
                  <a:pt x="669" y="575"/>
                  <a:pt x="669" y="575"/>
                </a:cubicBezTo>
                <a:cubicBezTo>
                  <a:pt x="685" y="579"/>
                  <a:pt x="685" y="579"/>
                  <a:pt x="685" y="579"/>
                </a:cubicBezTo>
                <a:cubicBezTo>
                  <a:pt x="691" y="583"/>
                  <a:pt x="691" y="583"/>
                  <a:pt x="691" y="583"/>
                </a:cubicBezTo>
                <a:cubicBezTo>
                  <a:pt x="691" y="588"/>
                  <a:pt x="691" y="588"/>
                  <a:pt x="691" y="588"/>
                </a:cubicBezTo>
                <a:cubicBezTo>
                  <a:pt x="702" y="591"/>
                  <a:pt x="702" y="591"/>
                  <a:pt x="702" y="591"/>
                </a:cubicBezTo>
                <a:cubicBezTo>
                  <a:pt x="705" y="591"/>
                  <a:pt x="705" y="591"/>
                  <a:pt x="705" y="591"/>
                </a:cubicBezTo>
                <a:cubicBezTo>
                  <a:pt x="705" y="595"/>
                  <a:pt x="705" y="595"/>
                  <a:pt x="705" y="595"/>
                </a:cubicBezTo>
                <a:cubicBezTo>
                  <a:pt x="716" y="597"/>
                  <a:pt x="716" y="597"/>
                  <a:pt x="716" y="597"/>
                </a:cubicBezTo>
                <a:cubicBezTo>
                  <a:pt x="716" y="604"/>
                  <a:pt x="716" y="604"/>
                  <a:pt x="716" y="604"/>
                </a:cubicBezTo>
                <a:cubicBezTo>
                  <a:pt x="726" y="606"/>
                  <a:pt x="726" y="606"/>
                  <a:pt x="726" y="606"/>
                </a:cubicBezTo>
                <a:cubicBezTo>
                  <a:pt x="731" y="612"/>
                  <a:pt x="731" y="612"/>
                  <a:pt x="731" y="612"/>
                </a:cubicBezTo>
                <a:cubicBezTo>
                  <a:pt x="743" y="612"/>
                  <a:pt x="743" y="612"/>
                  <a:pt x="743" y="612"/>
                </a:cubicBezTo>
                <a:cubicBezTo>
                  <a:pt x="743" y="612"/>
                  <a:pt x="750" y="619"/>
                  <a:pt x="749" y="619"/>
                </a:cubicBezTo>
                <a:cubicBezTo>
                  <a:pt x="747" y="619"/>
                  <a:pt x="761" y="619"/>
                  <a:pt x="761" y="619"/>
                </a:cubicBezTo>
                <a:cubicBezTo>
                  <a:pt x="761" y="623"/>
                  <a:pt x="761" y="623"/>
                  <a:pt x="761" y="623"/>
                </a:cubicBezTo>
                <a:cubicBezTo>
                  <a:pt x="769" y="623"/>
                  <a:pt x="769" y="623"/>
                  <a:pt x="769" y="623"/>
                </a:cubicBezTo>
                <a:cubicBezTo>
                  <a:pt x="773" y="627"/>
                  <a:pt x="773" y="627"/>
                  <a:pt x="773" y="627"/>
                </a:cubicBezTo>
                <a:cubicBezTo>
                  <a:pt x="779" y="627"/>
                  <a:pt x="779" y="627"/>
                  <a:pt x="779" y="627"/>
                </a:cubicBezTo>
                <a:cubicBezTo>
                  <a:pt x="787" y="629"/>
                  <a:pt x="787" y="629"/>
                  <a:pt x="787" y="629"/>
                </a:cubicBezTo>
                <a:cubicBezTo>
                  <a:pt x="797" y="629"/>
                  <a:pt x="797" y="629"/>
                  <a:pt x="797" y="629"/>
                </a:cubicBezTo>
                <a:cubicBezTo>
                  <a:pt x="797" y="639"/>
                  <a:pt x="797" y="639"/>
                  <a:pt x="797" y="639"/>
                </a:cubicBezTo>
                <a:cubicBezTo>
                  <a:pt x="797" y="642"/>
                  <a:pt x="797" y="642"/>
                  <a:pt x="797" y="642"/>
                </a:cubicBezTo>
                <a:cubicBezTo>
                  <a:pt x="813" y="642"/>
                  <a:pt x="813" y="642"/>
                  <a:pt x="813" y="642"/>
                </a:cubicBezTo>
                <a:cubicBezTo>
                  <a:pt x="813" y="647"/>
                  <a:pt x="813" y="647"/>
                  <a:pt x="813" y="647"/>
                </a:cubicBezTo>
                <a:cubicBezTo>
                  <a:pt x="839" y="647"/>
                  <a:pt x="839" y="647"/>
                  <a:pt x="839" y="647"/>
                </a:cubicBezTo>
                <a:cubicBezTo>
                  <a:pt x="845" y="650"/>
                  <a:pt x="845" y="650"/>
                  <a:pt x="845" y="650"/>
                </a:cubicBezTo>
                <a:cubicBezTo>
                  <a:pt x="851" y="652"/>
                  <a:pt x="851" y="652"/>
                  <a:pt x="851" y="652"/>
                </a:cubicBezTo>
                <a:cubicBezTo>
                  <a:pt x="851" y="656"/>
                  <a:pt x="851" y="656"/>
                  <a:pt x="851" y="656"/>
                </a:cubicBezTo>
                <a:cubicBezTo>
                  <a:pt x="877" y="656"/>
                  <a:pt x="877" y="656"/>
                  <a:pt x="877" y="656"/>
                </a:cubicBezTo>
                <a:cubicBezTo>
                  <a:pt x="877" y="660"/>
                  <a:pt x="877" y="660"/>
                  <a:pt x="877" y="660"/>
                </a:cubicBezTo>
                <a:cubicBezTo>
                  <a:pt x="886" y="660"/>
                  <a:pt x="886" y="660"/>
                  <a:pt x="886" y="660"/>
                </a:cubicBezTo>
                <a:cubicBezTo>
                  <a:pt x="889" y="667"/>
                  <a:pt x="889" y="667"/>
                  <a:pt x="889" y="667"/>
                </a:cubicBezTo>
                <a:cubicBezTo>
                  <a:pt x="904" y="669"/>
                  <a:pt x="904" y="669"/>
                  <a:pt x="904" y="669"/>
                </a:cubicBezTo>
                <a:cubicBezTo>
                  <a:pt x="906" y="673"/>
                  <a:pt x="906" y="673"/>
                  <a:pt x="906" y="673"/>
                </a:cubicBezTo>
                <a:cubicBezTo>
                  <a:pt x="919" y="673"/>
                  <a:pt x="919" y="673"/>
                  <a:pt x="919" y="673"/>
                </a:cubicBezTo>
                <a:cubicBezTo>
                  <a:pt x="919" y="676"/>
                  <a:pt x="919" y="676"/>
                  <a:pt x="919" y="676"/>
                </a:cubicBezTo>
                <a:cubicBezTo>
                  <a:pt x="933" y="676"/>
                  <a:pt x="933" y="676"/>
                  <a:pt x="933" y="676"/>
                </a:cubicBezTo>
                <a:cubicBezTo>
                  <a:pt x="933" y="679"/>
                  <a:pt x="933" y="679"/>
                  <a:pt x="933" y="679"/>
                </a:cubicBezTo>
                <a:cubicBezTo>
                  <a:pt x="942" y="679"/>
                  <a:pt x="942" y="679"/>
                  <a:pt x="942" y="679"/>
                </a:cubicBezTo>
                <a:cubicBezTo>
                  <a:pt x="944" y="682"/>
                  <a:pt x="944" y="682"/>
                  <a:pt x="944" y="682"/>
                </a:cubicBezTo>
                <a:cubicBezTo>
                  <a:pt x="956" y="688"/>
                  <a:pt x="956" y="688"/>
                  <a:pt x="956" y="688"/>
                </a:cubicBezTo>
                <a:cubicBezTo>
                  <a:pt x="974" y="688"/>
                  <a:pt x="974" y="688"/>
                  <a:pt x="974" y="688"/>
                </a:cubicBezTo>
                <a:cubicBezTo>
                  <a:pt x="976" y="692"/>
                  <a:pt x="976" y="692"/>
                  <a:pt x="976" y="692"/>
                </a:cubicBezTo>
                <a:cubicBezTo>
                  <a:pt x="989" y="692"/>
                  <a:pt x="989" y="692"/>
                  <a:pt x="989" y="692"/>
                </a:cubicBezTo>
                <a:cubicBezTo>
                  <a:pt x="989" y="697"/>
                  <a:pt x="989" y="697"/>
                  <a:pt x="989" y="697"/>
                </a:cubicBezTo>
                <a:cubicBezTo>
                  <a:pt x="999" y="697"/>
                  <a:pt x="999" y="697"/>
                  <a:pt x="999" y="697"/>
                </a:cubicBezTo>
                <a:cubicBezTo>
                  <a:pt x="1002" y="702"/>
                  <a:pt x="1002" y="702"/>
                  <a:pt x="1002" y="702"/>
                </a:cubicBezTo>
                <a:cubicBezTo>
                  <a:pt x="1009" y="708"/>
                  <a:pt x="1009" y="708"/>
                  <a:pt x="1009" y="708"/>
                </a:cubicBezTo>
                <a:cubicBezTo>
                  <a:pt x="1017" y="714"/>
                  <a:pt x="1017" y="714"/>
                  <a:pt x="1017" y="714"/>
                </a:cubicBezTo>
                <a:cubicBezTo>
                  <a:pt x="1033" y="714"/>
                  <a:pt x="1033" y="714"/>
                  <a:pt x="1033" y="714"/>
                </a:cubicBezTo>
                <a:cubicBezTo>
                  <a:pt x="1033" y="718"/>
                  <a:pt x="1033" y="718"/>
                  <a:pt x="1033" y="718"/>
                </a:cubicBezTo>
                <a:cubicBezTo>
                  <a:pt x="1050" y="718"/>
                  <a:pt x="1050" y="718"/>
                  <a:pt x="1050" y="718"/>
                </a:cubicBezTo>
                <a:cubicBezTo>
                  <a:pt x="1050" y="724"/>
                  <a:pt x="1050" y="724"/>
                  <a:pt x="1050" y="724"/>
                </a:cubicBezTo>
                <a:cubicBezTo>
                  <a:pt x="1054" y="729"/>
                  <a:pt x="1054" y="729"/>
                  <a:pt x="1054" y="729"/>
                </a:cubicBezTo>
                <a:cubicBezTo>
                  <a:pt x="1079" y="729"/>
                  <a:pt x="1079" y="729"/>
                  <a:pt x="1079" y="729"/>
                </a:cubicBezTo>
                <a:cubicBezTo>
                  <a:pt x="1079" y="734"/>
                  <a:pt x="1079" y="734"/>
                  <a:pt x="1079" y="734"/>
                </a:cubicBezTo>
                <a:cubicBezTo>
                  <a:pt x="1090" y="734"/>
                  <a:pt x="1090" y="734"/>
                  <a:pt x="1090" y="734"/>
                </a:cubicBezTo>
                <a:cubicBezTo>
                  <a:pt x="1090" y="737"/>
                  <a:pt x="1090" y="737"/>
                  <a:pt x="1090" y="737"/>
                </a:cubicBezTo>
                <a:cubicBezTo>
                  <a:pt x="1106" y="737"/>
                  <a:pt x="1106" y="737"/>
                  <a:pt x="1106" y="737"/>
                </a:cubicBezTo>
                <a:cubicBezTo>
                  <a:pt x="1106" y="743"/>
                  <a:pt x="1106" y="743"/>
                  <a:pt x="1106" y="743"/>
                </a:cubicBezTo>
                <a:cubicBezTo>
                  <a:pt x="1111" y="747"/>
                  <a:pt x="1111" y="747"/>
                  <a:pt x="1111" y="747"/>
                </a:cubicBezTo>
                <a:cubicBezTo>
                  <a:pt x="1119" y="747"/>
                  <a:pt x="1119" y="747"/>
                  <a:pt x="1119" y="747"/>
                </a:cubicBezTo>
                <a:cubicBezTo>
                  <a:pt x="1119" y="754"/>
                  <a:pt x="1119" y="754"/>
                  <a:pt x="1119" y="754"/>
                </a:cubicBezTo>
                <a:cubicBezTo>
                  <a:pt x="1137" y="754"/>
                  <a:pt x="1137" y="754"/>
                  <a:pt x="1137" y="754"/>
                </a:cubicBezTo>
                <a:cubicBezTo>
                  <a:pt x="1145" y="763"/>
                  <a:pt x="1145" y="763"/>
                  <a:pt x="1145" y="763"/>
                </a:cubicBezTo>
                <a:cubicBezTo>
                  <a:pt x="1173" y="763"/>
                  <a:pt x="1173" y="763"/>
                  <a:pt x="1173" y="763"/>
                </a:cubicBezTo>
                <a:cubicBezTo>
                  <a:pt x="1173" y="767"/>
                  <a:pt x="1173" y="767"/>
                  <a:pt x="1173" y="767"/>
                </a:cubicBezTo>
                <a:cubicBezTo>
                  <a:pt x="1188" y="767"/>
                  <a:pt x="1188" y="767"/>
                  <a:pt x="1188" y="767"/>
                </a:cubicBezTo>
                <a:cubicBezTo>
                  <a:pt x="1188" y="773"/>
                  <a:pt x="1188" y="773"/>
                  <a:pt x="1188" y="773"/>
                </a:cubicBezTo>
                <a:cubicBezTo>
                  <a:pt x="1212" y="773"/>
                  <a:pt x="1212" y="773"/>
                  <a:pt x="1212" y="773"/>
                </a:cubicBezTo>
                <a:cubicBezTo>
                  <a:pt x="1212" y="779"/>
                  <a:pt x="1212" y="779"/>
                  <a:pt x="1212" y="779"/>
                </a:cubicBezTo>
                <a:cubicBezTo>
                  <a:pt x="1227" y="779"/>
                  <a:pt x="1227" y="779"/>
                  <a:pt x="1227" y="779"/>
                </a:cubicBezTo>
                <a:cubicBezTo>
                  <a:pt x="1227" y="784"/>
                  <a:pt x="1227" y="784"/>
                  <a:pt x="1227" y="784"/>
                </a:cubicBezTo>
                <a:cubicBezTo>
                  <a:pt x="1260" y="784"/>
                  <a:pt x="1260" y="784"/>
                  <a:pt x="1260" y="784"/>
                </a:cubicBezTo>
                <a:cubicBezTo>
                  <a:pt x="1260" y="789"/>
                  <a:pt x="1260" y="789"/>
                  <a:pt x="1260" y="789"/>
                </a:cubicBezTo>
                <a:cubicBezTo>
                  <a:pt x="1272" y="789"/>
                  <a:pt x="1272" y="789"/>
                  <a:pt x="1272" y="789"/>
                </a:cubicBezTo>
                <a:cubicBezTo>
                  <a:pt x="1272" y="796"/>
                  <a:pt x="1272" y="796"/>
                  <a:pt x="1272" y="796"/>
                </a:cubicBezTo>
                <a:cubicBezTo>
                  <a:pt x="1272" y="801"/>
                  <a:pt x="1272" y="801"/>
                  <a:pt x="1272" y="801"/>
                </a:cubicBezTo>
                <a:cubicBezTo>
                  <a:pt x="1286" y="801"/>
                  <a:pt x="1286" y="801"/>
                  <a:pt x="1286" y="801"/>
                </a:cubicBezTo>
                <a:cubicBezTo>
                  <a:pt x="1286" y="810"/>
                  <a:pt x="1286" y="810"/>
                  <a:pt x="1286" y="810"/>
                </a:cubicBezTo>
                <a:cubicBezTo>
                  <a:pt x="1303" y="810"/>
                  <a:pt x="1303" y="810"/>
                  <a:pt x="1303" y="810"/>
                </a:cubicBezTo>
                <a:cubicBezTo>
                  <a:pt x="1303" y="817"/>
                  <a:pt x="1303" y="817"/>
                  <a:pt x="1303" y="817"/>
                </a:cubicBezTo>
                <a:cubicBezTo>
                  <a:pt x="1307" y="817"/>
                  <a:pt x="1307" y="817"/>
                  <a:pt x="1307" y="817"/>
                </a:cubicBezTo>
                <a:cubicBezTo>
                  <a:pt x="1307" y="821"/>
                  <a:pt x="1307" y="821"/>
                  <a:pt x="1307" y="821"/>
                </a:cubicBezTo>
                <a:cubicBezTo>
                  <a:pt x="1316" y="821"/>
                  <a:pt x="1316" y="821"/>
                  <a:pt x="1316" y="821"/>
                </a:cubicBezTo>
                <a:cubicBezTo>
                  <a:pt x="1316" y="827"/>
                  <a:pt x="1316" y="827"/>
                  <a:pt x="1316" y="827"/>
                </a:cubicBezTo>
                <a:cubicBezTo>
                  <a:pt x="1345" y="827"/>
                  <a:pt x="1345" y="827"/>
                  <a:pt x="1345" y="827"/>
                </a:cubicBezTo>
                <a:cubicBezTo>
                  <a:pt x="1345" y="835"/>
                  <a:pt x="1345" y="835"/>
                  <a:pt x="1345" y="835"/>
                </a:cubicBezTo>
                <a:cubicBezTo>
                  <a:pt x="1348" y="835"/>
                  <a:pt x="1348" y="835"/>
                  <a:pt x="1348" y="835"/>
                </a:cubicBezTo>
                <a:cubicBezTo>
                  <a:pt x="1348" y="847"/>
                  <a:pt x="1348" y="847"/>
                  <a:pt x="1348" y="847"/>
                </a:cubicBezTo>
                <a:cubicBezTo>
                  <a:pt x="1361" y="847"/>
                  <a:pt x="1361" y="847"/>
                  <a:pt x="1361" y="847"/>
                </a:cubicBezTo>
                <a:cubicBezTo>
                  <a:pt x="1361" y="855"/>
                  <a:pt x="1361" y="855"/>
                  <a:pt x="1361" y="855"/>
                </a:cubicBezTo>
                <a:cubicBezTo>
                  <a:pt x="1367" y="855"/>
                  <a:pt x="1367" y="855"/>
                  <a:pt x="1367" y="855"/>
                </a:cubicBezTo>
                <a:cubicBezTo>
                  <a:pt x="1367" y="862"/>
                  <a:pt x="1367" y="862"/>
                  <a:pt x="1367" y="862"/>
                </a:cubicBezTo>
                <a:cubicBezTo>
                  <a:pt x="1373" y="862"/>
                  <a:pt x="1373" y="862"/>
                  <a:pt x="1373" y="862"/>
                </a:cubicBezTo>
                <a:cubicBezTo>
                  <a:pt x="1373" y="871"/>
                  <a:pt x="1373" y="871"/>
                  <a:pt x="1373" y="871"/>
                </a:cubicBezTo>
                <a:cubicBezTo>
                  <a:pt x="1377" y="871"/>
                  <a:pt x="1377" y="871"/>
                  <a:pt x="1377" y="871"/>
                </a:cubicBezTo>
                <a:cubicBezTo>
                  <a:pt x="1377" y="880"/>
                  <a:pt x="1377" y="880"/>
                  <a:pt x="1377" y="880"/>
                </a:cubicBezTo>
                <a:cubicBezTo>
                  <a:pt x="1377" y="884"/>
                  <a:pt x="1377" y="884"/>
                  <a:pt x="1377" y="884"/>
                </a:cubicBezTo>
                <a:cubicBezTo>
                  <a:pt x="1385" y="884"/>
                  <a:pt x="1385" y="884"/>
                  <a:pt x="1385" y="884"/>
                </a:cubicBezTo>
                <a:cubicBezTo>
                  <a:pt x="1385" y="893"/>
                  <a:pt x="1385" y="893"/>
                  <a:pt x="1385" y="893"/>
                </a:cubicBezTo>
                <a:cubicBezTo>
                  <a:pt x="1478" y="893"/>
                  <a:pt x="1478" y="893"/>
                  <a:pt x="1478" y="893"/>
                </a:cubicBezTo>
                <a:cubicBezTo>
                  <a:pt x="1478" y="901"/>
                  <a:pt x="1478" y="901"/>
                  <a:pt x="1478" y="901"/>
                </a:cubicBezTo>
                <a:cubicBezTo>
                  <a:pt x="1668" y="901"/>
                  <a:pt x="1668" y="901"/>
                  <a:pt x="1668" y="901"/>
                </a:cubicBezTo>
                <a:cubicBezTo>
                  <a:pt x="1668" y="936"/>
                  <a:pt x="1668" y="936"/>
                  <a:pt x="1668" y="936"/>
                </a:cubicBezTo>
              </a:path>
            </a:pathLst>
          </a:custGeom>
          <a:noFill/>
          <a:ln w="26988" cap="flat">
            <a:solidFill>
              <a:srgbClr val="F6ED54"/>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119" name="Freeform 46"/>
          <p:cNvSpPr>
            <a:spLocks/>
          </p:cNvSpPr>
          <p:nvPr/>
        </p:nvSpPr>
        <p:spPr bwMode="auto">
          <a:xfrm>
            <a:off x="2697139" y="1866306"/>
            <a:ext cx="4223147" cy="2683669"/>
          </a:xfrm>
          <a:custGeom>
            <a:avLst/>
            <a:gdLst>
              <a:gd name="T0" fmla="*/ 12 w 1725"/>
              <a:gd name="T1" fmla="*/ 20 h 1097"/>
              <a:gd name="T2" fmla="*/ 30 w 1725"/>
              <a:gd name="T3" fmla="*/ 40 h 1097"/>
              <a:gd name="T4" fmla="*/ 42 w 1725"/>
              <a:gd name="T5" fmla="*/ 63 h 1097"/>
              <a:gd name="T6" fmla="*/ 51 w 1725"/>
              <a:gd name="T7" fmla="*/ 81 h 1097"/>
              <a:gd name="T8" fmla="*/ 70 w 1725"/>
              <a:gd name="T9" fmla="*/ 108 h 1097"/>
              <a:gd name="T10" fmla="*/ 97 w 1725"/>
              <a:gd name="T11" fmla="*/ 129 h 1097"/>
              <a:gd name="T12" fmla="*/ 121 w 1725"/>
              <a:gd name="T13" fmla="*/ 141 h 1097"/>
              <a:gd name="T14" fmla="*/ 136 w 1725"/>
              <a:gd name="T15" fmla="*/ 162 h 1097"/>
              <a:gd name="T16" fmla="*/ 151 w 1725"/>
              <a:gd name="T17" fmla="*/ 181 h 1097"/>
              <a:gd name="T18" fmla="*/ 181 w 1725"/>
              <a:gd name="T19" fmla="*/ 195 h 1097"/>
              <a:gd name="T20" fmla="*/ 200 w 1725"/>
              <a:gd name="T21" fmla="*/ 205 h 1097"/>
              <a:gd name="T22" fmla="*/ 214 w 1725"/>
              <a:gd name="T23" fmla="*/ 226 h 1097"/>
              <a:gd name="T24" fmla="*/ 235 w 1725"/>
              <a:gd name="T25" fmla="*/ 235 h 1097"/>
              <a:gd name="T26" fmla="*/ 258 w 1725"/>
              <a:gd name="T27" fmla="*/ 254 h 1097"/>
              <a:gd name="T28" fmla="*/ 287 w 1725"/>
              <a:gd name="T29" fmla="*/ 267 h 1097"/>
              <a:gd name="T30" fmla="*/ 310 w 1725"/>
              <a:gd name="T31" fmla="*/ 289 h 1097"/>
              <a:gd name="T32" fmla="*/ 343 w 1725"/>
              <a:gd name="T33" fmla="*/ 308 h 1097"/>
              <a:gd name="T34" fmla="*/ 372 w 1725"/>
              <a:gd name="T35" fmla="*/ 336 h 1097"/>
              <a:gd name="T36" fmla="*/ 407 w 1725"/>
              <a:gd name="T37" fmla="*/ 354 h 1097"/>
              <a:gd name="T38" fmla="*/ 438 w 1725"/>
              <a:gd name="T39" fmla="*/ 370 h 1097"/>
              <a:gd name="T40" fmla="*/ 465 w 1725"/>
              <a:gd name="T41" fmla="*/ 389 h 1097"/>
              <a:gd name="T42" fmla="*/ 487 w 1725"/>
              <a:gd name="T43" fmla="*/ 405 h 1097"/>
              <a:gd name="T44" fmla="*/ 509 w 1725"/>
              <a:gd name="T45" fmla="*/ 420 h 1097"/>
              <a:gd name="T46" fmla="*/ 533 w 1725"/>
              <a:gd name="T47" fmla="*/ 437 h 1097"/>
              <a:gd name="T48" fmla="*/ 560 w 1725"/>
              <a:gd name="T49" fmla="*/ 454 h 1097"/>
              <a:gd name="T50" fmla="*/ 590 w 1725"/>
              <a:gd name="T51" fmla="*/ 473 h 1097"/>
              <a:gd name="T52" fmla="*/ 616 w 1725"/>
              <a:gd name="T53" fmla="*/ 495 h 1097"/>
              <a:gd name="T54" fmla="*/ 645 w 1725"/>
              <a:gd name="T55" fmla="*/ 515 h 1097"/>
              <a:gd name="T56" fmla="*/ 672 w 1725"/>
              <a:gd name="T57" fmla="*/ 530 h 1097"/>
              <a:gd name="T58" fmla="*/ 695 w 1725"/>
              <a:gd name="T59" fmla="*/ 551 h 1097"/>
              <a:gd name="T60" fmla="*/ 715 w 1725"/>
              <a:gd name="T61" fmla="*/ 570 h 1097"/>
              <a:gd name="T62" fmla="*/ 729 w 1725"/>
              <a:gd name="T63" fmla="*/ 596 h 1097"/>
              <a:gd name="T64" fmla="*/ 745 w 1725"/>
              <a:gd name="T65" fmla="*/ 611 h 1097"/>
              <a:gd name="T66" fmla="*/ 789 w 1725"/>
              <a:gd name="T67" fmla="*/ 646 h 1097"/>
              <a:gd name="T68" fmla="*/ 827 w 1725"/>
              <a:gd name="T69" fmla="*/ 660 h 1097"/>
              <a:gd name="T70" fmla="*/ 841 w 1725"/>
              <a:gd name="T71" fmla="*/ 682 h 1097"/>
              <a:gd name="T72" fmla="*/ 879 w 1725"/>
              <a:gd name="T73" fmla="*/ 704 h 1097"/>
              <a:gd name="T74" fmla="*/ 900 w 1725"/>
              <a:gd name="T75" fmla="*/ 714 h 1097"/>
              <a:gd name="T76" fmla="*/ 924 w 1725"/>
              <a:gd name="T77" fmla="*/ 725 h 1097"/>
              <a:gd name="T78" fmla="*/ 968 w 1725"/>
              <a:gd name="T79" fmla="*/ 741 h 1097"/>
              <a:gd name="T80" fmla="*/ 993 w 1725"/>
              <a:gd name="T81" fmla="*/ 757 h 1097"/>
              <a:gd name="T82" fmla="*/ 1026 w 1725"/>
              <a:gd name="T83" fmla="*/ 768 h 1097"/>
              <a:gd name="T84" fmla="*/ 1071 w 1725"/>
              <a:gd name="T85" fmla="*/ 777 h 1097"/>
              <a:gd name="T86" fmla="*/ 1132 w 1725"/>
              <a:gd name="T87" fmla="*/ 799 h 1097"/>
              <a:gd name="T88" fmla="*/ 1171 w 1725"/>
              <a:gd name="T89" fmla="*/ 818 h 1097"/>
              <a:gd name="T90" fmla="*/ 1208 w 1725"/>
              <a:gd name="T91" fmla="*/ 832 h 1097"/>
              <a:gd name="T92" fmla="*/ 1254 w 1725"/>
              <a:gd name="T93" fmla="*/ 842 h 1097"/>
              <a:gd name="T94" fmla="*/ 1311 w 1725"/>
              <a:gd name="T95" fmla="*/ 855 h 1097"/>
              <a:gd name="T96" fmla="*/ 1323 w 1725"/>
              <a:gd name="T97" fmla="*/ 868 h 1097"/>
              <a:gd name="T98" fmla="*/ 1342 w 1725"/>
              <a:gd name="T99" fmla="*/ 879 h 1097"/>
              <a:gd name="T100" fmla="*/ 1375 w 1725"/>
              <a:gd name="T101" fmla="*/ 899 h 1097"/>
              <a:gd name="T102" fmla="*/ 1409 w 1725"/>
              <a:gd name="T103" fmla="*/ 914 h 1097"/>
              <a:gd name="T104" fmla="*/ 1441 w 1725"/>
              <a:gd name="T105" fmla="*/ 931 h 1097"/>
              <a:gd name="T106" fmla="*/ 1577 w 1725"/>
              <a:gd name="T107" fmla="*/ 980 h 1097"/>
              <a:gd name="T108" fmla="*/ 1665 w 1725"/>
              <a:gd name="T109" fmla="*/ 1031 h 1097"/>
              <a:gd name="T110" fmla="*/ 1725 w 1725"/>
              <a:gd name="T111" fmla="*/ 1097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25" h="1097">
                <a:moveTo>
                  <a:pt x="0" y="0"/>
                </a:moveTo>
                <a:cubicBezTo>
                  <a:pt x="4" y="7"/>
                  <a:pt x="4" y="7"/>
                  <a:pt x="4" y="7"/>
                </a:cubicBezTo>
                <a:cubicBezTo>
                  <a:pt x="7" y="13"/>
                  <a:pt x="7" y="13"/>
                  <a:pt x="7" y="13"/>
                </a:cubicBezTo>
                <a:cubicBezTo>
                  <a:pt x="12" y="20"/>
                  <a:pt x="12" y="20"/>
                  <a:pt x="12" y="20"/>
                </a:cubicBezTo>
                <a:cubicBezTo>
                  <a:pt x="15" y="27"/>
                  <a:pt x="15" y="27"/>
                  <a:pt x="15" y="27"/>
                </a:cubicBezTo>
                <a:cubicBezTo>
                  <a:pt x="24" y="32"/>
                  <a:pt x="24" y="32"/>
                  <a:pt x="24" y="32"/>
                </a:cubicBezTo>
                <a:cubicBezTo>
                  <a:pt x="24" y="36"/>
                  <a:pt x="24" y="36"/>
                  <a:pt x="24" y="36"/>
                </a:cubicBezTo>
                <a:cubicBezTo>
                  <a:pt x="30" y="40"/>
                  <a:pt x="30" y="40"/>
                  <a:pt x="30" y="40"/>
                </a:cubicBezTo>
                <a:cubicBezTo>
                  <a:pt x="30" y="47"/>
                  <a:pt x="30" y="47"/>
                  <a:pt x="30" y="47"/>
                </a:cubicBezTo>
                <a:cubicBezTo>
                  <a:pt x="37" y="47"/>
                  <a:pt x="37" y="47"/>
                  <a:pt x="37" y="47"/>
                </a:cubicBezTo>
                <a:cubicBezTo>
                  <a:pt x="37" y="59"/>
                  <a:pt x="37" y="59"/>
                  <a:pt x="37" y="59"/>
                </a:cubicBezTo>
                <a:cubicBezTo>
                  <a:pt x="42" y="63"/>
                  <a:pt x="42" y="63"/>
                  <a:pt x="42" y="63"/>
                </a:cubicBezTo>
                <a:cubicBezTo>
                  <a:pt x="47" y="63"/>
                  <a:pt x="47" y="63"/>
                  <a:pt x="47" y="63"/>
                </a:cubicBezTo>
                <a:cubicBezTo>
                  <a:pt x="47" y="69"/>
                  <a:pt x="47" y="69"/>
                  <a:pt x="47" y="69"/>
                </a:cubicBezTo>
                <a:cubicBezTo>
                  <a:pt x="51" y="73"/>
                  <a:pt x="51" y="73"/>
                  <a:pt x="51" y="73"/>
                </a:cubicBezTo>
                <a:cubicBezTo>
                  <a:pt x="51" y="81"/>
                  <a:pt x="51" y="81"/>
                  <a:pt x="51" y="81"/>
                </a:cubicBezTo>
                <a:cubicBezTo>
                  <a:pt x="56" y="87"/>
                  <a:pt x="56" y="87"/>
                  <a:pt x="56" y="87"/>
                </a:cubicBezTo>
                <a:cubicBezTo>
                  <a:pt x="59" y="95"/>
                  <a:pt x="59" y="95"/>
                  <a:pt x="59" y="95"/>
                </a:cubicBezTo>
                <a:cubicBezTo>
                  <a:pt x="64" y="101"/>
                  <a:pt x="64" y="101"/>
                  <a:pt x="64" y="101"/>
                </a:cubicBezTo>
                <a:cubicBezTo>
                  <a:pt x="70" y="108"/>
                  <a:pt x="70" y="108"/>
                  <a:pt x="70" y="108"/>
                </a:cubicBezTo>
                <a:cubicBezTo>
                  <a:pt x="76" y="115"/>
                  <a:pt x="76" y="115"/>
                  <a:pt x="76" y="115"/>
                </a:cubicBezTo>
                <a:cubicBezTo>
                  <a:pt x="87" y="119"/>
                  <a:pt x="87" y="119"/>
                  <a:pt x="87" y="119"/>
                </a:cubicBezTo>
                <a:cubicBezTo>
                  <a:pt x="92" y="125"/>
                  <a:pt x="92" y="125"/>
                  <a:pt x="92" y="125"/>
                </a:cubicBezTo>
                <a:cubicBezTo>
                  <a:pt x="97" y="129"/>
                  <a:pt x="97" y="129"/>
                  <a:pt x="97" y="129"/>
                </a:cubicBezTo>
                <a:cubicBezTo>
                  <a:pt x="109" y="129"/>
                  <a:pt x="109" y="129"/>
                  <a:pt x="109" y="129"/>
                </a:cubicBezTo>
                <a:cubicBezTo>
                  <a:pt x="109" y="137"/>
                  <a:pt x="109" y="137"/>
                  <a:pt x="109" y="137"/>
                </a:cubicBezTo>
                <a:cubicBezTo>
                  <a:pt x="118" y="137"/>
                  <a:pt x="118" y="137"/>
                  <a:pt x="118" y="137"/>
                </a:cubicBezTo>
                <a:cubicBezTo>
                  <a:pt x="121" y="141"/>
                  <a:pt x="121" y="141"/>
                  <a:pt x="121" y="141"/>
                </a:cubicBezTo>
                <a:cubicBezTo>
                  <a:pt x="126" y="144"/>
                  <a:pt x="126" y="144"/>
                  <a:pt x="126" y="144"/>
                </a:cubicBezTo>
                <a:cubicBezTo>
                  <a:pt x="126" y="147"/>
                  <a:pt x="126" y="147"/>
                  <a:pt x="126" y="147"/>
                </a:cubicBezTo>
                <a:cubicBezTo>
                  <a:pt x="132" y="151"/>
                  <a:pt x="132" y="151"/>
                  <a:pt x="132" y="151"/>
                </a:cubicBezTo>
                <a:cubicBezTo>
                  <a:pt x="136" y="162"/>
                  <a:pt x="136" y="162"/>
                  <a:pt x="136" y="162"/>
                </a:cubicBezTo>
                <a:cubicBezTo>
                  <a:pt x="139" y="167"/>
                  <a:pt x="139" y="167"/>
                  <a:pt x="139" y="167"/>
                </a:cubicBezTo>
                <a:cubicBezTo>
                  <a:pt x="139" y="174"/>
                  <a:pt x="139" y="174"/>
                  <a:pt x="139" y="174"/>
                </a:cubicBezTo>
                <a:cubicBezTo>
                  <a:pt x="149" y="174"/>
                  <a:pt x="149" y="174"/>
                  <a:pt x="149" y="174"/>
                </a:cubicBezTo>
                <a:cubicBezTo>
                  <a:pt x="151" y="181"/>
                  <a:pt x="151" y="181"/>
                  <a:pt x="151" y="181"/>
                </a:cubicBezTo>
                <a:cubicBezTo>
                  <a:pt x="159" y="189"/>
                  <a:pt x="159" y="189"/>
                  <a:pt x="159" y="189"/>
                </a:cubicBezTo>
                <a:cubicBezTo>
                  <a:pt x="167" y="195"/>
                  <a:pt x="167" y="195"/>
                  <a:pt x="167" y="195"/>
                </a:cubicBezTo>
                <a:cubicBezTo>
                  <a:pt x="172" y="195"/>
                  <a:pt x="172" y="195"/>
                  <a:pt x="172" y="195"/>
                </a:cubicBezTo>
                <a:cubicBezTo>
                  <a:pt x="181" y="195"/>
                  <a:pt x="181" y="195"/>
                  <a:pt x="181" y="195"/>
                </a:cubicBezTo>
                <a:cubicBezTo>
                  <a:pt x="184" y="201"/>
                  <a:pt x="184" y="201"/>
                  <a:pt x="184" y="201"/>
                </a:cubicBezTo>
                <a:cubicBezTo>
                  <a:pt x="188" y="201"/>
                  <a:pt x="188" y="201"/>
                  <a:pt x="188" y="201"/>
                </a:cubicBezTo>
                <a:cubicBezTo>
                  <a:pt x="188" y="205"/>
                  <a:pt x="188" y="205"/>
                  <a:pt x="188" y="205"/>
                </a:cubicBezTo>
                <a:cubicBezTo>
                  <a:pt x="200" y="205"/>
                  <a:pt x="200" y="205"/>
                  <a:pt x="200" y="205"/>
                </a:cubicBezTo>
                <a:cubicBezTo>
                  <a:pt x="200" y="212"/>
                  <a:pt x="200" y="212"/>
                  <a:pt x="200" y="212"/>
                </a:cubicBezTo>
                <a:cubicBezTo>
                  <a:pt x="206" y="216"/>
                  <a:pt x="206" y="216"/>
                  <a:pt x="206" y="216"/>
                </a:cubicBezTo>
                <a:cubicBezTo>
                  <a:pt x="214" y="220"/>
                  <a:pt x="214" y="220"/>
                  <a:pt x="214" y="220"/>
                </a:cubicBezTo>
                <a:cubicBezTo>
                  <a:pt x="214" y="226"/>
                  <a:pt x="214" y="226"/>
                  <a:pt x="214" y="226"/>
                </a:cubicBezTo>
                <a:cubicBezTo>
                  <a:pt x="219" y="230"/>
                  <a:pt x="219" y="230"/>
                  <a:pt x="219" y="230"/>
                </a:cubicBezTo>
                <a:cubicBezTo>
                  <a:pt x="226" y="233"/>
                  <a:pt x="226" y="233"/>
                  <a:pt x="226" y="233"/>
                </a:cubicBezTo>
                <a:cubicBezTo>
                  <a:pt x="226" y="235"/>
                  <a:pt x="226" y="235"/>
                  <a:pt x="226" y="235"/>
                </a:cubicBezTo>
                <a:cubicBezTo>
                  <a:pt x="235" y="235"/>
                  <a:pt x="235" y="235"/>
                  <a:pt x="235" y="235"/>
                </a:cubicBezTo>
                <a:cubicBezTo>
                  <a:pt x="235" y="240"/>
                  <a:pt x="235" y="240"/>
                  <a:pt x="235" y="240"/>
                </a:cubicBezTo>
                <a:cubicBezTo>
                  <a:pt x="254" y="243"/>
                  <a:pt x="254" y="243"/>
                  <a:pt x="254" y="243"/>
                </a:cubicBezTo>
                <a:cubicBezTo>
                  <a:pt x="258" y="249"/>
                  <a:pt x="258" y="249"/>
                  <a:pt x="258" y="249"/>
                </a:cubicBezTo>
                <a:cubicBezTo>
                  <a:pt x="258" y="254"/>
                  <a:pt x="258" y="254"/>
                  <a:pt x="258" y="254"/>
                </a:cubicBezTo>
                <a:cubicBezTo>
                  <a:pt x="268" y="254"/>
                  <a:pt x="268" y="254"/>
                  <a:pt x="268" y="254"/>
                </a:cubicBezTo>
                <a:cubicBezTo>
                  <a:pt x="268" y="260"/>
                  <a:pt x="268" y="260"/>
                  <a:pt x="268" y="260"/>
                </a:cubicBezTo>
                <a:cubicBezTo>
                  <a:pt x="281" y="260"/>
                  <a:pt x="281" y="260"/>
                  <a:pt x="281" y="260"/>
                </a:cubicBezTo>
                <a:cubicBezTo>
                  <a:pt x="287" y="267"/>
                  <a:pt x="287" y="267"/>
                  <a:pt x="287" y="267"/>
                </a:cubicBezTo>
                <a:cubicBezTo>
                  <a:pt x="295" y="271"/>
                  <a:pt x="295" y="271"/>
                  <a:pt x="295" y="271"/>
                </a:cubicBezTo>
                <a:cubicBezTo>
                  <a:pt x="305" y="271"/>
                  <a:pt x="305" y="271"/>
                  <a:pt x="305" y="271"/>
                </a:cubicBezTo>
                <a:cubicBezTo>
                  <a:pt x="305" y="282"/>
                  <a:pt x="305" y="282"/>
                  <a:pt x="305" y="282"/>
                </a:cubicBezTo>
                <a:cubicBezTo>
                  <a:pt x="310" y="289"/>
                  <a:pt x="310" y="289"/>
                  <a:pt x="310" y="289"/>
                </a:cubicBezTo>
                <a:cubicBezTo>
                  <a:pt x="318" y="289"/>
                  <a:pt x="318" y="289"/>
                  <a:pt x="318" y="289"/>
                </a:cubicBezTo>
                <a:cubicBezTo>
                  <a:pt x="323" y="299"/>
                  <a:pt x="323" y="299"/>
                  <a:pt x="323" y="299"/>
                </a:cubicBezTo>
                <a:cubicBezTo>
                  <a:pt x="337" y="299"/>
                  <a:pt x="337" y="299"/>
                  <a:pt x="337" y="299"/>
                </a:cubicBezTo>
                <a:cubicBezTo>
                  <a:pt x="343" y="308"/>
                  <a:pt x="343" y="308"/>
                  <a:pt x="343" y="308"/>
                </a:cubicBezTo>
                <a:cubicBezTo>
                  <a:pt x="353" y="311"/>
                  <a:pt x="353" y="311"/>
                  <a:pt x="353" y="311"/>
                </a:cubicBezTo>
                <a:cubicBezTo>
                  <a:pt x="357" y="319"/>
                  <a:pt x="357" y="319"/>
                  <a:pt x="357" y="319"/>
                </a:cubicBezTo>
                <a:cubicBezTo>
                  <a:pt x="368" y="327"/>
                  <a:pt x="368" y="327"/>
                  <a:pt x="368" y="327"/>
                </a:cubicBezTo>
                <a:cubicBezTo>
                  <a:pt x="372" y="336"/>
                  <a:pt x="372" y="336"/>
                  <a:pt x="372" y="336"/>
                </a:cubicBezTo>
                <a:cubicBezTo>
                  <a:pt x="380" y="342"/>
                  <a:pt x="380" y="342"/>
                  <a:pt x="380" y="342"/>
                </a:cubicBezTo>
                <a:cubicBezTo>
                  <a:pt x="390" y="347"/>
                  <a:pt x="390" y="347"/>
                  <a:pt x="390" y="347"/>
                </a:cubicBezTo>
                <a:cubicBezTo>
                  <a:pt x="407" y="347"/>
                  <a:pt x="407" y="347"/>
                  <a:pt x="407" y="347"/>
                </a:cubicBezTo>
                <a:cubicBezTo>
                  <a:pt x="407" y="354"/>
                  <a:pt x="407" y="354"/>
                  <a:pt x="407" y="354"/>
                </a:cubicBezTo>
                <a:cubicBezTo>
                  <a:pt x="416" y="354"/>
                  <a:pt x="416" y="354"/>
                  <a:pt x="416" y="354"/>
                </a:cubicBezTo>
                <a:cubicBezTo>
                  <a:pt x="426" y="362"/>
                  <a:pt x="426" y="362"/>
                  <a:pt x="426" y="362"/>
                </a:cubicBezTo>
                <a:cubicBezTo>
                  <a:pt x="433" y="362"/>
                  <a:pt x="433" y="362"/>
                  <a:pt x="433" y="362"/>
                </a:cubicBezTo>
                <a:cubicBezTo>
                  <a:pt x="438" y="370"/>
                  <a:pt x="438" y="370"/>
                  <a:pt x="438" y="370"/>
                </a:cubicBezTo>
                <a:cubicBezTo>
                  <a:pt x="446" y="370"/>
                  <a:pt x="446" y="370"/>
                  <a:pt x="446" y="370"/>
                </a:cubicBezTo>
                <a:cubicBezTo>
                  <a:pt x="446" y="381"/>
                  <a:pt x="446" y="381"/>
                  <a:pt x="446" y="381"/>
                </a:cubicBezTo>
                <a:cubicBezTo>
                  <a:pt x="458" y="386"/>
                  <a:pt x="458" y="386"/>
                  <a:pt x="458" y="386"/>
                </a:cubicBezTo>
                <a:cubicBezTo>
                  <a:pt x="465" y="389"/>
                  <a:pt x="465" y="389"/>
                  <a:pt x="465" y="389"/>
                </a:cubicBezTo>
                <a:cubicBezTo>
                  <a:pt x="469" y="394"/>
                  <a:pt x="469" y="394"/>
                  <a:pt x="469" y="394"/>
                </a:cubicBezTo>
                <a:cubicBezTo>
                  <a:pt x="478" y="394"/>
                  <a:pt x="478" y="394"/>
                  <a:pt x="478" y="394"/>
                </a:cubicBezTo>
                <a:cubicBezTo>
                  <a:pt x="482" y="402"/>
                  <a:pt x="482" y="402"/>
                  <a:pt x="482" y="402"/>
                </a:cubicBezTo>
                <a:cubicBezTo>
                  <a:pt x="487" y="405"/>
                  <a:pt x="487" y="405"/>
                  <a:pt x="487" y="405"/>
                </a:cubicBezTo>
                <a:cubicBezTo>
                  <a:pt x="491" y="410"/>
                  <a:pt x="491" y="410"/>
                  <a:pt x="491" y="410"/>
                </a:cubicBezTo>
                <a:cubicBezTo>
                  <a:pt x="496" y="414"/>
                  <a:pt x="496" y="414"/>
                  <a:pt x="496" y="414"/>
                </a:cubicBezTo>
                <a:cubicBezTo>
                  <a:pt x="496" y="414"/>
                  <a:pt x="502" y="412"/>
                  <a:pt x="504" y="414"/>
                </a:cubicBezTo>
                <a:cubicBezTo>
                  <a:pt x="506" y="416"/>
                  <a:pt x="509" y="420"/>
                  <a:pt x="509" y="420"/>
                </a:cubicBezTo>
                <a:cubicBezTo>
                  <a:pt x="513" y="426"/>
                  <a:pt x="513" y="426"/>
                  <a:pt x="513" y="426"/>
                </a:cubicBezTo>
                <a:cubicBezTo>
                  <a:pt x="517" y="426"/>
                  <a:pt x="517" y="426"/>
                  <a:pt x="517" y="426"/>
                </a:cubicBezTo>
                <a:cubicBezTo>
                  <a:pt x="517" y="433"/>
                  <a:pt x="517" y="433"/>
                  <a:pt x="517" y="433"/>
                </a:cubicBezTo>
                <a:cubicBezTo>
                  <a:pt x="533" y="437"/>
                  <a:pt x="533" y="437"/>
                  <a:pt x="533" y="437"/>
                </a:cubicBezTo>
                <a:cubicBezTo>
                  <a:pt x="537" y="444"/>
                  <a:pt x="537" y="444"/>
                  <a:pt x="537" y="444"/>
                </a:cubicBezTo>
                <a:cubicBezTo>
                  <a:pt x="546" y="444"/>
                  <a:pt x="546" y="444"/>
                  <a:pt x="546" y="444"/>
                </a:cubicBezTo>
                <a:cubicBezTo>
                  <a:pt x="551" y="448"/>
                  <a:pt x="551" y="448"/>
                  <a:pt x="551" y="448"/>
                </a:cubicBezTo>
                <a:cubicBezTo>
                  <a:pt x="560" y="454"/>
                  <a:pt x="560" y="454"/>
                  <a:pt x="560" y="454"/>
                </a:cubicBezTo>
                <a:cubicBezTo>
                  <a:pt x="566" y="460"/>
                  <a:pt x="566" y="460"/>
                  <a:pt x="566" y="460"/>
                </a:cubicBezTo>
                <a:cubicBezTo>
                  <a:pt x="576" y="460"/>
                  <a:pt x="576" y="460"/>
                  <a:pt x="576" y="460"/>
                </a:cubicBezTo>
                <a:cubicBezTo>
                  <a:pt x="583" y="468"/>
                  <a:pt x="583" y="468"/>
                  <a:pt x="583" y="468"/>
                </a:cubicBezTo>
                <a:cubicBezTo>
                  <a:pt x="590" y="473"/>
                  <a:pt x="590" y="473"/>
                  <a:pt x="590" y="473"/>
                </a:cubicBezTo>
                <a:cubicBezTo>
                  <a:pt x="596" y="478"/>
                  <a:pt x="596" y="478"/>
                  <a:pt x="596" y="478"/>
                </a:cubicBezTo>
                <a:cubicBezTo>
                  <a:pt x="602" y="482"/>
                  <a:pt x="602" y="482"/>
                  <a:pt x="602" y="482"/>
                </a:cubicBezTo>
                <a:cubicBezTo>
                  <a:pt x="606" y="492"/>
                  <a:pt x="606" y="492"/>
                  <a:pt x="606" y="492"/>
                </a:cubicBezTo>
                <a:cubicBezTo>
                  <a:pt x="616" y="495"/>
                  <a:pt x="616" y="495"/>
                  <a:pt x="616" y="495"/>
                </a:cubicBezTo>
                <a:cubicBezTo>
                  <a:pt x="631" y="499"/>
                  <a:pt x="631" y="499"/>
                  <a:pt x="631" y="499"/>
                </a:cubicBezTo>
                <a:cubicBezTo>
                  <a:pt x="631" y="506"/>
                  <a:pt x="631" y="506"/>
                  <a:pt x="631" y="506"/>
                </a:cubicBezTo>
                <a:cubicBezTo>
                  <a:pt x="640" y="509"/>
                  <a:pt x="640" y="509"/>
                  <a:pt x="640" y="509"/>
                </a:cubicBezTo>
                <a:cubicBezTo>
                  <a:pt x="645" y="515"/>
                  <a:pt x="645" y="515"/>
                  <a:pt x="645" y="515"/>
                </a:cubicBezTo>
                <a:cubicBezTo>
                  <a:pt x="664" y="518"/>
                  <a:pt x="664" y="518"/>
                  <a:pt x="664" y="518"/>
                </a:cubicBezTo>
                <a:cubicBezTo>
                  <a:pt x="664" y="525"/>
                  <a:pt x="664" y="525"/>
                  <a:pt x="664" y="525"/>
                </a:cubicBezTo>
                <a:cubicBezTo>
                  <a:pt x="667" y="530"/>
                  <a:pt x="667" y="530"/>
                  <a:pt x="667" y="530"/>
                </a:cubicBezTo>
                <a:cubicBezTo>
                  <a:pt x="672" y="530"/>
                  <a:pt x="672" y="530"/>
                  <a:pt x="672" y="530"/>
                </a:cubicBezTo>
                <a:cubicBezTo>
                  <a:pt x="678" y="540"/>
                  <a:pt x="678" y="540"/>
                  <a:pt x="678" y="540"/>
                </a:cubicBezTo>
                <a:cubicBezTo>
                  <a:pt x="685" y="540"/>
                  <a:pt x="685" y="540"/>
                  <a:pt x="685" y="540"/>
                </a:cubicBezTo>
                <a:cubicBezTo>
                  <a:pt x="689" y="551"/>
                  <a:pt x="689" y="551"/>
                  <a:pt x="689" y="551"/>
                </a:cubicBezTo>
                <a:cubicBezTo>
                  <a:pt x="695" y="551"/>
                  <a:pt x="695" y="551"/>
                  <a:pt x="695" y="551"/>
                </a:cubicBezTo>
                <a:cubicBezTo>
                  <a:pt x="701" y="558"/>
                  <a:pt x="701" y="558"/>
                  <a:pt x="701" y="558"/>
                </a:cubicBezTo>
                <a:cubicBezTo>
                  <a:pt x="706" y="565"/>
                  <a:pt x="706" y="565"/>
                  <a:pt x="706" y="565"/>
                </a:cubicBezTo>
                <a:cubicBezTo>
                  <a:pt x="706" y="570"/>
                  <a:pt x="706" y="570"/>
                  <a:pt x="706" y="570"/>
                </a:cubicBezTo>
                <a:cubicBezTo>
                  <a:pt x="715" y="570"/>
                  <a:pt x="715" y="570"/>
                  <a:pt x="715" y="570"/>
                </a:cubicBezTo>
                <a:cubicBezTo>
                  <a:pt x="715" y="580"/>
                  <a:pt x="715" y="580"/>
                  <a:pt x="715" y="580"/>
                </a:cubicBezTo>
                <a:cubicBezTo>
                  <a:pt x="721" y="586"/>
                  <a:pt x="721" y="586"/>
                  <a:pt x="721" y="586"/>
                </a:cubicBezTo>
                <a:cubicBezTo>
                  <a:pt x="726" y="590"/>
                  <a:pt x="726" y="590"/>
                  <a:pt x="726" y="590"/>
                </a:cubicBezTo>
                <a:cubicBezTo>
                  <a:pt x="729" y="596"/>
                  <a:pt x="729" y="596"/>
                  <a:pt x="729" y="596"/>
                </a:cubicBezTo>
                <a:cubicBezTo>
                  <a:pt x="736" y="600"/>
                  <a:pt x="736" y="600"/>
                  <a:pt x="736" y="600"/>
                </a:cubicBezTo>
                <a:cubicBezTo>
                  <a:pt x="736" y="605"/>
                  <a:pt x="736" y="605"/>
                  <a:pt x="736" y="605"/>
                </a:cubicBezTo>
                <a:cubicBezTo>
                  <a:pt x="742" y="605"/>
                  <a:pt x="742" y="605"/>
                  <a:pt x="742" y="605"/>
                </a:cubicBezTo>
                <a:cubicBezTo>
                  <a:pt x="745" y="611"/>
                  <a:pt x="745" y="611"/>
                  <a:pt x="745" y="611"/>
                </a:cubicBezTo>
                <a:cubicBezTo>
                  <a:pt x="757" y="629"/>
                  <a:pt x="757" y="629"/>
                  <a:pt x="757" y="629"/>
                </a:cubicBezTo>
                <a:cubicBezTo>
                  <a:pt x="775" y="635"/>
                  <a:pt x="775" y="635"/>
                  <a:pt x="775" y="635"/>
                </a:cubicBezTo>
                <a:cubicBezTo>
                  <a:pt x="778" y="643"/>
                  <a:pt x="778" y="643"/>
                  <a:pt x="778" y="643"/>
                </a:cubicBezTo>
                <a:cubicBezTo>
                  <a:pt x="789" y="646"/>
                  <a:pt x="789" y="646"/>
                  <a:pt x="789" y="646"/>
                </a:cubicBezTo>
                <a:cubicBezTo>
                  <a:pt x="798" y="651"/>
                  <a:pt x="798" y="651"/>
                  <a:pt x="798" y="651"/>
                </a:cubicBezTo>
                <a:cubicBezTo>
                  <a:pt x="819" y="651"/>
                  <a:pt x="819" y="651"/>
                  <a:pt x="819" y="651"/>
                </a:cubicBezTo>
                <a:cubicBezTo>
                  <a:pt x="819" y="660"/>
                  <a:pt x="819" y="660"/>
                  <a:pt x="819" y="660"/>
                </a:cubicBezTo>
                <a:cubicBezTo>
                  <a:pt x="827" y="660"/>
                  <a:pt x="827" y="660"/>
                  <a:pt x="827" y="660"/>
                </a:cubicBezTo>
                <a:cubicBezTo>
                  <a:pt x="831" y="668"/>
                  <a:pt x="831" y="668"/>
                  <a:pt x="831" y="668"/>
                </a:cubicBezTo>
                <a:cubicBezTo>
                  <a:pt x="835" y="674"/>
                  <a:pt x="835" y="674"/>
                  <a:pt x="835" y="674"/>
                </a:cubicBezTo>
                <a:cubicBezTo>
                  <a:pt x="841" y="674"/>
                  <a:pt x="841" y="674"/>
                  <a:pt x="841" y="674"/>
                </a:cubicBezTo>
                <a:cubicBezTo>
                  <a:pt x="841" y="682"/>
                  <a:pt x="841" y="682"/>
                  <a:pt x="841" y="682"/>
                </a:cubicBezTo>
                <a:cubicBezTo>
                  <a:pt x="861" y="682"/>
                  <a:pt x="861" y="682"/>
                  <a:pt x="861" y="682"/>
                </a:cubicBezTo>
                <a:cubicBezTo>
                  <a:pt x="861" y="693"/>
                  <a:pt x="861" y="693"/>
                  <a:pt x="861" y="693"/>
                </a:cubicBezTo>
                <a:cubicBezTo>
                  <a:pt x="871" y="698"/>
                  <a:pt x="871" y="698"/>
                  <a:pt x="871" y="698"/>
                </a:cubicBezTo>
                <a:cubicBezTo>
                  <a:pt x="879" y="704"/>
                  <a:pt x="879" y="704"/>
                  <a:pt x="879" y="704"/>
                </a:cubicBezTo>
                <a:cubicBezTo>
                  <a:pt x="886" y="704"/>
                  <a:pt x="886" y="704"/>
                  <a:pt x="886" y="704"/>
                </a:cubicBezTo>
                <a:cubicBezTo>
                  <a:pt x="886" y="710"/>
                  <a:pt x="886" y="710"/>
                  <a:pt x="886" y="710"/>
                </a:cubicBezTo>
                <a:cubicBezTo>
                  <a:pt x="896" y="710"/>
                  <a:pt x="896" y="710"/>
                  <a:pt x="896" y="710"/>
                </a:cubicBezTo>
                <a:cubicBezTo>
                  <a:pt x="900" y="714"/>
                  <a:pt x="900" y="714"/>
                  <a:pt x="900" y="714"/>
                </a:cubicBezTo>
                <a:cubicBezTo>
                  <a:pt x="911" y="714"/>
                  <a:pt x="911" y="714"/>
                  <a:pt x="911" y="714"/>
                </a:cubicBezTo>
                <a:cubicBezTo>
                  <a:pt x="911" y="719"/>
                  <a:pt x="911" y="719"/>
                  <a:pt x="911" y="719"/>
                </a:cubicBezTo>
                <a:cubicBezTo>
                  <a:pt x="920" y="719"/>
                  <a:pt x="920" y="719"/>
                  <a:pt x="920" y="719"/>
                </a:cubicBezTo>
                <a:cubicBezTo>
                  <a:pt x="924" y="725"/>
                  <a:pt x="924" y="725"/>
                  <a:pt x="924" y="725"/>
                </a:cubicBezTo>
                <a:cubicBezTo>
                  <a:pt x="937" y="725"/>
                  <a:pt x="937" y="725"/>
                  <a:pt x="937" y="725"/>
                </a:cubicBezTo>
                <a:cubicBezTo>
                  <a:pt x="948" y="731"/>
                  <a:pt x="948" y="731"/>
                  <a:pt x="948" y="731"/>
                </a:cubicBezTo>
                <a:cubicBezTo>
                  <a:pt x="959" y="735"/>
                  <a:pt x="959" y="735"/>
                  <a:pt x="959" y="735"/>
                </a:cubicBezTo>
                <a:cubicBezTo>
                  <a:pt x="968" y="741"/>
                  <a:pt x="968" y="741"/>
                  <a:pt x="968" y="741"/>
                </a:cubicBezTo>
                <a:cubicBezTo>
                  <a:pt x="978" y="744"/>
                  <a:pt x="978" y="744"/>
                  <a:pt x="978" y="744"/>
                </a:cubicBezTo>
                <a:cubicBezTo>
                  <a:pt x="978" y="751"/>
                  <a:pt x="978" y="751"/>
                  <a:pt x="978" y="751"/>
                </a:cubicBezTo>
                <a:cubicBezTo>
                  <a:pt x="985" y="757"/>
                  <a:pt x="985" y="757"/>
                  <a:pt x="985" y="757"/>
                </a:cubicBezTo>
                <a:cubicBezTo>
                  <a:pt x="993" y="757"/>
                  <a:pt x="993" y="757"/>
                  <a:pt x="993" y="757"/>
                </a:cubicBezTo>
                <a:cubicBezTo>
                  <a:pt x="1001" y="760"/>
                  <a:pt x="1001" y="760"/>
                  <a:pt x="1001" y="760"/>
                </a:cubicBezTo>
                <a:cubicBezTo>
                  <a:pt x="1013" y="760"/>
                  <a:pt x="1013" y="760"/>
                  <a:pt x="1013" y="760"/>
                </a:cubicBezTo>
                <a:cubicBezTo>
                  <a:pt x="1019" y="768"/>
                  <a:pt x="1019" y="768"/>
                  <a:pt x="1019" y="768"/>
                </a:cubicBezTo>
                <a:cubicBezTo>
                  <a:pt x="1026" y="768"/>
                  <a:pt x="1026" y="768"/>
                  <a:pt x="1026" y="768"/>
                </a:cubicBezTo>
                <a:cubicBezTo>
                  <a:pt x="1046" y="773"/>
                  <a:pt x="1046" y="773"/>
                  <a:pt x="1046" y="773"/>
                </a:cubicBezTo>
                <a:cubicBezTo>
                  <a:pt x="1056" y="773"/>
                  <a:pt x="1056" y="773"/>
                  <a:pt x="1056" y="773"/>
                </a:cubicBezTo>
                <a:cubicBezTo>
                  <a:pt x="1056" y="777"/>
                  <a:pt x="1056" y="777"/>
                  <a:pt x="1056" y="777"/>
                </a:cubicBezTo>
                <a:cubicBezTo>
                  <a:pt x="1071" y="777"/>
                  <a:pt x="1071" y="777"/>
                  <a:pt x="1071" y="777"/>
                </a:cubicBezTo>
                <a:cubicBezTo>
                  <a:pt x="1083" y="791"/>
                  <a:pt x="1083" y="791"/>
                  <a:pt x="1083" y="791"/>
                </a:cubicBezTo>
                <a:cubicBezTo>
                  <a:pt x="1112" y="791"/>
                  <a:pt x="1112" y="791"/>
                  <a:pt x="1112" y="791"/>
                </a:cubicBezTo>
                <a:cubicBezTo>
                  <a:pt x="1116" y="799"/>
                  <a:pt x="1116" y="799"/>
                  <a:pt x="1116" y="799"/>
                </a:cubicBezTo>
                <a:cubicBezTo>
                  <a:pt x="1132" y="799"/>
                  <a:pt x="1132" y="799"/>
                  <a:pt x="1132" y="799"/>
                </a:cubicBezTo>
                <a:cubicBezTo>
                  <a:pt x="1145" y="811"/>
                  <a:pt x="1145" y="811"/>
                  <a:pt x="1145" y="811"/>
                </a:cubicBezTo>
                <a:cubicBezTo>
                  <a:pt x="1159" y="811"/>
                  <a:pt x="1159" y="811"/>
                  <a:pt x="1159" y="811"/>
                </a:cubicBezTo>
                <a:cubicBezTo>
                  <a:pt x="1159" y="818"/>
                  <a:pt x="1159" y="818"/>
                  <a:pt x="1159" y="818"/>
                </a:cubicBezTo>
                <a:cubicBezTo>
                  <a:pt x="1171" y="818"/>
                  <a:pt x="1171" y="818"/>
                  <a:pt x="1171" y="818"/>
                </a:cubicBezTo>
                <a:cubicBezTo>
                  <a:pt x="1177" y="825"/>
                  <a:pt x="1177" y="825"/>
                  <a:pt x="1177" y="825"/>
                </a:cubicBezTo>
                <a:cubicBezTo>
                  <a:pt x="1183" y="825"/>
                  <a:pt x="1183" y="825"/>
                  <a:pt x="1183" y="825"/>
                </a:cubicBezTo>
                <a:cubicBezTo>
                  <a:pt x="1208" y="828"/>
                  <a:pt x="1208" y="828"/>
                  <a:pt x="1208" y="828"/>
                </a:cubicBezTo>
                <a:cubicBezTo>
                  <a:pt x="1208" y="832"/>
                  <a:pt x="1208" y="832"/>
                  <a:pt x="1208" y="832"/>
                </a:cubicBezTo>
                <a:cubicBezTo>
                  <a:pt x="1243" y="832"/>
                  <a:pt x="1243" y="832"/>
                  <a:pt x="1243" y="832"/>
                </a:cubicBezTo>
                <a:cubicBezTo>
                  <a:pt x="1243" y="839"/>
                  <a:pt x="1243" y="839"/>
                  <a:pt x="1243" y="839"/>
                </a:cubicBezTo>
                <a:cubicBezTo>
                  <a:pt x="1243" y="842"/>
                  <a:pt x="1243" y="842"/>
                  <a:pt x="1243" y="842"/>
                </a:cubicBezTo>
                <a:cubicBezTo>
                  <a:pt x="1254" y="842"/>
                  <a:pt x="1254" y="842"/>
                  <a:pt x="1254" y="842"/>
                </a:cubicBezTo>
                <a:cubicBezTo>
                  <a:pt x="1254" y="849"/>
                  <a:pt x="1254" y="849"/>
                  <a:pt x="1254" y="849"/>
                </a:cubicBezTo>
                <a:cubicBezTo>
                  <a:pt x="1263" y="849"/>
                  <a:pt x="1263" y="849"/>
                  <a:pt x="1263" y="849"/>
                </a:cubicBezTo>
                <a:cubicBezTo>
                  <a:pt x="1263" y="855"/>
                  <a:pt x="1263" y="855"/>
                  <a:pt x="1263" y="855"/>
                </a:cubicBezTo>
                <a:cubicBezTo>
                  <a:pt x="1311" y="855"/>
                  <a:pt x="1311" y="855"/>
                  <a:pt x="1311" y="855"/>
                </a:cubicBezTo>
                <a:cubicBezTo>
                  <a:pt x="1315" y="855"/>
                  <a:pt x="1315" y="855"/>
                  <a:pt x="1315" y="855"/>
                </a:cubicBezTo>
                <a:cubicBezTo>
                  <a:pt x="1315" y="861"/>
                  <a:pt x="1315" y="861"/>
                  <a:pt x="1315" y="861"/>
                </a:cubicBezTo>
                <a:cubicBezTo>
                  <a:pt x="1323" y="861"/>
                  <a:pt x="1323" y="861"/>
                  <a:pt x="1323" y="861"/>
                </a:cubicBezTo>
                <a:cubicBezTo>
                  <a:pt x="1323" y="868"/>
                  <a:pt x="1323" y="868"/>
                  <a:pt x="1323" y="868"/>
                </a:cubicBezTo>
                <a:cubicBezTo>
                  <a:pt x="1334" y="868"/>
                  <a:pt x="1334" y="868"/>
                  <a:pt x="1334" y="868"/>
                </a:cubicBezTo>
                <a:cubicBezTo>
                  <a:pt x="1334" y="873"/>
                  <a:pt x="1334" y="873"/>
                  <a:pt x="1334" y="873"/>
                </a:cubicBezTo>
                <a:cubicBezTo>
                  <a:pt x="1342" y="873"/>
                  <a:pt x="1342" y="873"/>
                  <a:pt x="1342" y="873"/>
                </a:cubicBezTo>
                <a:cubicBezTo>
                  <a:pt x="1342" y="879"/>
                  <a:pt x="1342" y="879"/>
                  <a:pt x="1342" y="879"/>
                </a:cubicBezTo>
                <a:cubicBezTo>
                  <a:pt x="1349" y="883"/>
                  <a:pt x="1349" y="883"/>
                  <a:pt x="1349" y="883"/>
                </a:cubicBezTo>
                <a:cubicBezTo>
                  <a:pt x="1349" y="890"/>
                  <a:pt x="1349" y="890"/>
                  <a:pt x="1349" y="890"/>
                </a:cubicBezTo>
                <a:cubicBezTo>
                  <a:pt x="1375" y="890"/>
                  <a:pt x="1375" y="890"/>
                  <a:pt x="1375" y="890"/>
                </a:cubicBezTo>
                <a:cubicBezTo>
                  <a:pt x="1375" y="899"/>
                  <a:pt x="1375" y="899"/>
                  <a:pt x="1375" y="899"/>
                </a:cubicBezTo>
                <a:cubicBezTo>
                  <a:pt x="1398" y="899"/>
                  <a:pt x="1398" y="899"/>
                  <a:pt x="1398" y="899"/>
                </a:cubicBezTo>
                <a:cubicBezTo>
                  <a:pt x="1398" y="909"/>
                  <a:pt x="1398" y="909"/>
                  <a:pt x="1398" y="909"/>
                </a:cubicBezTo>
                <a:cubicBezTo>
                  <a:pt x="1409" y="909"/>
                  <a:pt x="1409" y="909"/>
                  <a:pt x="1409" y="909"/>
                </a:cubicBezTo>
                <a:cubicBezTo>
                  <a:pt x="1409" y="914"/>
                  <a:pt x="1409" y="914"/>
                  <a:pt x="1409" y="914"/>
                </a:cubicBezTo>
                <a:cubicBezTo>
                  <a:pt x="1419" y="914"/>
                  <a:pt x="1419" y="914"/>
                  <a:pt x="1419" y="914"/>
                </a:cubicBezTo>
                <a:cubicBezTo>
                  <a:pt x="1419" y="925"/>
                  <a:pt x="1419" y="925"/>
                  <a:pt x="1419" y="925"/>
                </a:cubicBezTo>
                <a:cubicBezTo>
                  <a:pt x="1441" y="925"/>
                  <a:pt x="1441" y="925"/>
                  <a:pt x="1441" y="925"/>
                </a:cubicBezTo>
                <a:cubicBezTo>
                  <a:pt x="1441" y="931"/>
                  <a:pt x="1441" y="931"/>
                  <a:pt x="1441" y="931"/>
                </a:cubicBezTo>
                <a:cubicBezTo>
                  <a:pt x="1477" y="931"/>
                  <a:pt x="1477" y="931"/>
                  <a:pt x="1477" y="931"/>
                </a:cubicBezTo>
                <a:cubicBezTo>
                  <a:pt x="1477" y="967"/>
                  <a:pt x="1477" y="967"/>
                  <a:pt x="1477" y="967"/>
                </a:cubicBezTo>
                <a:cubicBezTo>
                  <a:pt x="1577" y="967"/>
                  <a:pt x="1577" y="967"/>
                  <a:pt x="1577" y="967"/>
                </a:cubicBezTo>
                <a:cubicBezTo>
                  <a:pt x="1577" y="980"/>
                  <a:pt x="1577" y="980"/>
                  <a:pt x="1577" y="980"/>
                </a:cubicBezTo>
                <a:cubicBezTo>
                  <a:pt x="1632" y="980"/>
                  <a:pt x="1632" y="980"/>
                  <a:pt x="1632" y="980"/>
                </a:cubicBezTo>
                <a:cubicBezTo>
                  <a:pt x="1632" y="1005"/>
                  <a:pt x="1632" y="1005"/>
                  <a:pt x="1632" y="1005"/>
                </a:cubicBezTo>
                <a:cubicBezTo>
                  <a:pt x="1665" y="1005"/>
                  <a:pt x="1665" y="1005"/>
                  <a:pt x="1665" y="1005"/>
                </a:cubicBezTo>
                <a:cubicBezTo>
                  <a:pt x="1665" y="1031"/>
                  <a:pt x="1665" y="1031"/>
                  <a:pt x="1665" y="1031"/>
                </a:cubicBezTo>
                <a:cubicBezTo>
                  <a:pt x="1695" y="1031"/>
                  <a:pt x="1695" y="1031"/>
                  <a:pt x="1695" y="1031"/>
                </a:cubicBezTo>
                <a:cubicBezTo>
                  <a:pt x="1695" y="1060"/>
                  <a:pt x="1695" y="1060"/>
                  <a:pt x="1695" y="1060"/>
                </a:cubicBezTo>
                <a:cubicBezTo>
                  <a:pt x="1725" y="1060"/>
                  <a:pt x="1725" y="1060"/>
                  <a:pt x="1725" y="1060"/>
                </a:cubicBezTo>
                <a:cubicBezTo>
                  <a:pt x="1725" y="1097"/>
                  <a:pt x="1725" y="1097"/>
                  <a:pt x="1725" y="1097"/>
                </a:cubicBezTo>
              </a:path>
            </a:pathLst>
          </a:custGeom>
          <a:noFill/>
          <a:ln w="26988" cap="flat">
            <a:solidFill>
              <a:srgbClr val="FFFFFF"/>
            </a:solidFill>
            <a:prstDash val="solid"/>
            <a:miter lim="800000"/>
            <a:headEnd/>
            <a:tailEnd/>
          </a:ln>
          <a:extLst/>
        </p:spPr>
        <p:txBody>
          <a:bodyPr/>
          <a:lstStyle/>
          <a:p>
            <a:pPr>
              <a:defRPr/>
            </a:pPr>
            <a:endParaRPr lang="en-US" sz="1350">
              <a:effectLst>
                <a:outerShdw blurRad="38100" dist="38100" dir="2700000" algn="tl">
                  <a:srgbClr val="000000">
                    <a:alpha val="43137"/>
                  </a:srgbClr>
                </a:outerShdw>
              </a:effectLst>
              <a:latin typeface="Times New Roman"/>
              <a:ea typeface="ヒラギノ角ゴ Pro W3"/>
              <a:cs typeface="Times New Roman"/>
            </a:endParaRPr>
          </a:p>
        </p:txBody>
      </p:sp>
      <p:sp>
        <p:nvSpPr>
          <p:cNvPr id="120" name="CasellaDiTesto 119"/>
          <p:cNvSpPr txBox="1"/>
          <p:nvPr/>
        </p:nvSpPr>
        <p:spPr>
          <a:xfrm>
            <a:off x="1673163" y="5628438"/>
            <a:ext cx="5615640" cy="253916"/>
          </a:xfrm>
          <a:prstGeom prst="rect">
            <a:avLst/>
          </a:prstGeom>
          <a:noFill/>
        </p:spPr>
        <p:txBody>
          <a:bodyPr wrap="none" rtlCol="0">
            <a:spAutoFit/>
          </a:bodyPr>
          <a:lstStyle/>
          <a:p>
            <a:r>
              <a:rPr lang="it-IT" sz="1050" dirty="0">
                <a:solidFill>
                  <a:srgbClr val="002060"/>
                </a:solidFill>
                <a:latin typeface="Times New Roman"/>
                <a:cs typeface="Times New Roman"/>
                <a:hlinkClick r:id="rId2"/>
              </a:rPr>
              <a:t>www.tctmd.com</a:t>
            </a:r>
            <a:r>
              <a:rPr lang="it-IT" sz="1050" dirty="0">
                <a:solidFill>
                  <a:srgbClr val="002060"/>
                </a:solidFill>
                <a:latin typeface="Times New Roman"/>
                <a:cs typeface="Times New Roman"/>
              </a:rPr>
              <a:t>                          	    Lancet 2015, http://</a:t>
            </a:r>
            <a:r>
              <a:rPr lang="it-IT" sz="1050" dirty="0" err="1">
                <a:solidFill>
                  <a:srgbClr val="002060"/>
                </a:solidFill>
                <a:latin typeface="Times New Roman"/>
                <a:cs typeface="Times New Roman"/>
              </a:rPr>
              <a:t>dx.doi.org</a:t>
            </a:r>
            <a:r>
              <a:rPr lang="it-IT" sz="1050" dirty="0">
                <a:solidFill>
                  <a:srgbClr val="002060"/>
                </a:solidFill>
                <a:latin typeface="Times New Roman"/>
                <a:cs typeface="Times New Roman"/>
              </a:rPr>
              <a:t>/10.1016/S0140-6736(15)00459-6</a:t>
            </a:r>
          </a:p>
        </p:txBody>
      </p:sp>
      <p:cxnSp>
        <p:nvCxnSpPr>
          <p:cNvPr id="121" name="Connettore 1 120"/>
          <p:cNvCxnSpPr/>
          <p:nvPr/>
        </p:nvCxnSpPr>
        <p:spPr>
          <a:xfrm>
            <a:off x="1505418" y="1591710"/>
            <a:ext cx="5994666" cy="0"/>
          </a:xfrm>
          <a:prstGeom prst="line">
            <a:avLst/>
          </a:prstGeom>
          <a:ln w="28575" cmpd="sng">
            <a:solidFill>
              <a:srgbClr val="00206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3051473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1656161" y="1202531"/>
            <a:ext cx="5826919" cy="566738"/>
          </a:xfrm>
          <a:prstGeom prst="rect">
            <a:avLst/>
          </a:prstGeom>
          <a:noFill/>
          <a:ln>
            <a:noFill/>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34290" tIns="34290" rIns="34290" bIns="34290" numCol="1" anchor="t" anchorCtr="0" compatLnSpc="1">
            <a:prstTxWarp prst="textNoShape">
              <a:avLst/>
            </a:prstTxWarp>
          </a:bodyPr>
          <a:lstStyle>
            <a:lvl1pPr algn="ctr" rtl="0" eaLnBrk="0" fontAlgn="base" hangingPunct="0">
              <a:spcBef>
                <a:spcPct val="0"/>
              </a:spcBef>
              <a:spcAft>
                <a:spcPct val="0"/>
              </a:spcAft>
              <a:defRPr sz="3600" b="1">
                <a:solidFill>
                  <a:schemeClr val="tx1"/>
                </a:solidFill>
                <a:latin typeface="+mj-lt"/>
                <a:ea typeface="ＭＳ Ｐゴシック" charset="0"/>
                <a:cs typeface="+mj-cs"/>
              </a:defRPr>
            </a:lvl1pPr>
            <a:lvl2pPr algn="ctr" rtl="0" eaLnBrk="0" fontAlgn="base" hangingPunct="0">
              <a:spcBef>
                <a:spcPct val="0"/>
              </a:spcBef>
              <a:spcAft>
                <a:spcPct val="0"/>
              </a:spcAft>
              <a:defRPr sz="3600" b="1">
                <a:solidFill>
                  <a:schemeClr val="tx1"/>
                </a:solidFill>
                <a:latin typeface="Arial" charset="0"/>
                <a:ea typeface="ＭＳ Ｐゴシック" charset="0"/>
              </a:defRPr>
            </a:lvl2pPr>
            <a:lvl3pPr algn="ctr" rtl="0" eaLnBrk="0" fontAlgn="base" hangingPunct="0">
              <a:spcBef>
                <a:spcPct val="0"/>
              </a:spcBef>
              <a:spcAft>
                <a:spcPct val="0"/>
              </a:spcAft>
              <a:defRPr sz="3600" b="1">
                <a:solidFill>
                  <a:schemeClr val="tx1"/>
                </a:solidFill>
                <a:latin typeface="Arial" charset="0"/>
                <a:ea typeface="ＭＳ Ｐゴシック" charset="0"/>
              </a:defRPr>
            </a:lvl3pPr>
            <a:lvl4pPr algn="ctr" rtl="0" eaLnBrk="0" fontAlgn="base" hangingPunct="0">
              <a:spcBef>
                <a:spcPct val="0"/>
              </a:spcBef>
              <a:spcAft>
                <a:spcPct val="0"/>
              </a:spcAft>
              <a:defRPr sz="3600" b="1">
                <a:solidFill>
                  <a:schemeClr val="tx1"/>
                </a:solidFill>
                <a:latin typeface="Arial" charset="0"/>
                <a:ea typeface="ＭＳ Ｐゴシック" charset="0"/>
              </a:defRPr>
            </a:lvl4pPr>
            <a:lvl5pPr algn="ctr" rtl="0" eaLnBrk="0" fontAlgn="base" hangingPunct="0">
              <a:spcBef>
                <a:spcPct val="0"/>
              </a:spcBef>
              <a:spcAft>
                <a:spcPct val="0"/>
              </a:spcAft>
              <a:defRPr sz="3600" b="1">
                <a:solidFill>
                  <a:schemeClr val="tx1"/>
                </a:solidFill>
                <a:latin typeface="Arial" charset="0"/>
                <a:ea typeface="ＭＳ Ｐゴシック" charset="0"/>
              </a:defRPr>
            </a:lvl5pPr>
            <a:lvl6pPr marL="457200" algn="ctr" rtl="0" fontAlgn="base">
              <a:spcBef>
                <a:spcPct val="0"/>
              </a:spcBef>
              <a:spcAft>
                <a:spcPct val="0"/>
              </a:spcAft>
              <a:defRPr sz="3600" b="1">
                <a:solidFill>
                  <a:schemeClr val="tx1"/>
                </a:solidFill>
                <a:latin typeface="Arial" charset="0"/>
              </a:defRPr>
            </a:lvl6pPr>
            <a:lvl7pPr marL="914400" algn="ctr" rtl="0" fontAlgn="base">
              <a:spcBef>
                <a:spcPct val="0"/>
              </a:spcBef>
              <a:spcAft>
                <a:spcPct val="0"/>
              </a:spcAft>
              <a:defRPr sz="3600" b="1">
                <a:solidFill>
                  <a:schemeClr val="tx1"/>
                </a:solidFill>
                <a:latin typeface="Arial" charset="0"/>
              </a:defRPr>
            </a:lvl7pPr>
            <a:lvl8pPr marL="1371600" algn="ctr" rtl="0" fontAlgn="base">
              <a:spcBef>
                <a:spcPct val="0"/>
              </a:spcBef>
              <a:spcAft>
                <a:spcPct val="0"/>
              </a:spcAft>
              <a:defRPr sz="3600" b="1">
                <a:solidFill>
                  <a:schemeClr val="tx1"/>
                </a:solidFill>
                <a:latin typeface="Arial" charset="0"/>
              </a:defRPr>
            </a:lvl8pPr>
            <a:lvl9pPr marL="1828800" algn="ctr" rtl="0" fontAlgn="base">
              <a:spcBef>
                <a:spcPct val="0"/>
              </a:spcBef>
              <a:spcAft>
                <a:spcPct val="0"/>
              </a:spcAft>
              <a:defRPr sz="3600" b="1">
                <a:solidFill>
                  <a:schemeClr val="tx1"/>
                </a:solidFill>
                <a:latin typeface="Arial" charset="0"/>
              </a:defRPr>
            </a:lvl9pPr>
          </a:lstStyle>
          <a:p>
            <a:r>
              <a:rPr lang="en-US" sz="2700" dirty="0">
                <a:solidFill>
                  <a:srgbClr val="002060"/>
                </a:solidFill>
                <a:latin typeface="Arial" charset="0"/>
                <a:ea typeface="Arial" charset="0"/>
                <a:cs typeface="Arial" charset="0"/>
              </a:rPr>
              <a:t>Primary Endpoint</a:t>
            </a:r>
          </a:p>
        </p:txBody>
      </p:sp>
      <p:graphicFrame>
        <p:nvGraphicFramePr>
          <p:cNvPr id="5" name="Content Placeholder 5"/>
          <p:cNvGraphicFramePr>
            <a:graphicFrameLocks/>
          </p:cNvGraphicFramePr>
          <p:nvPr>
            <p:extLst/>
          </p:nvPr>
        </p:nvGraphicFramePr>
        <p:xfrm>
          <a:off x="1227535" y="1882379"/>
          <a:ext cx="6688930" cy="3313508"/>
        </p:xfrm>
        <a:graphic>
          <a:graphicData uri="http://schemas.openxmlformats.org/drawingml/2006/table">
            <a:tbl>
              <a:tblPr firstRow="1" bandRow="1"/>
              <a:tblGrid>
                <a:gridCol w="1636580"/>
                <a:gridCol w="1371740"/>
                <a:gridCol w="1290251"/>
                <a:gridCol w="1636581"/>
                <a:gridCol w="753778"/>
              </a:tblGrid>
              <a:tr h="684311">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nSpc>
                          <a:spcPct val="100000"/>
                        </a:lnSpc>
                      </a:pPr>
                      <a:endParaRPr lang="en-US" sz="1500" dirty="0">
                        <a:solidFill>
                          <a:srgbClr val="FFFF00"/>
                        </a:solidFill>
                        <a:latin typeface="Arial" charset="0"/>
                        <a:ea typeface="Arial" charset="0"/>
                        <a:cs typeface="Arial" charset="0"/>
                      </a:endParaRPr>
                    </a:p>
                  </a:txBody>
                  <a:tcPr marL="68587" marR="64777" marT="34283" marB="34283" anchor="ctr">
                    <a:lnL w="12700" cap="flat" cmpd="sng" algn="ctr">
                      <a:solidFill>
                        <a:srgbClr val="FFFFFF"/>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gradFill flip="none" rotWithShape="1">
                      <a:gsLst>
                        <a:gs pos="0">
                          <a:srgbClr val="153C8D"/>
                        </a:gs>
                        <a:gs pos="50000">
                          <a:srgbClr val="5C8AE7">
                            <a:lumMod val="75000"/>
                          </a:srgbClr>
                        </a:gs>
                        <a:gs pos="100000">
                          <a:srgbClr val="153C8D"/>
                        </a:gs>
                      </a:gsLst>
                      <a:lin ang="5400000" scaled="0"/>
                      <a:tileRect/>
                    </a:gra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1" dirty="0" smtClean="0">
                          <a:solidFill>
                            <a:srgbClr val="FFFF00"/>
                          </a:solidFill>
                          <a:latin typeface="Arial" charset="0"/>
                          <a:ea typeface="Arial" charset="0"/>
                          <a:cs typeface="Arial" charset="0"/>
                        </a:rPr>
                        <a:t>Ranolazine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500" b="1" dirty="0" smtClean="0">
                          <a:solidFill>
                            <a:srgbClr val="FFFF00"/>
                          </a:solidFill>
                          <a:latin typeface="Arial" charset="0"/>
                          <a:ea typeface="Arial" charset="0"/>
                          <a:cs typeface="Arial" charset="0"/>
                        </a:rPr>
                        <a:t>(N=1,317) </a:t>
                      </a:r>
                    </a:p>
                  </a:txBody>
                  <a:tcPr marL="64777" marR="64777" marT="34283" marB="34283"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gradFill flip="none" rotWithShape="1">
                      <a:gsLst>
                        <a:gs pos="0">
                          <a:srgbClr val="153C8D"/>
                        </a:gs>
                        <a:gs pos="50000">
                          <a:srgbClr val="5C8AE7">
                            <a:lumMod val="75000"/>
                          </a:srgbClr>
                        </a:gs>
                        <a:gs pos="100000">
                          <a:srgbClr val="153C8D"/>
                        </a:gs>
                      </a:gsLst>
                      <a:lin ang="5400000" scaled="0"/>
                      <a:tileRect/>
                    </a:gra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1" dirty="0" smtClean="0">
                          <a:solidFill>
                            <a:srgbClr val="FFFF00"/>
                          </a:solidFill>
                          <a:latin typeface="Arial" charset="0"/>
                          <a:ea typeface="Arial" charset="0"/>
                          <a:cs typeface="Arial" charset="0"/>
                        </a:rPr>
                        <a:t>Placebo</a:t>
                      </a:r>
                    </a:p>
                    <a:p>
                      <a:pPr marL="0" marR="0" indent="0" algn="ctr" defTabSz="914400" rtl="0" eaLnBrk="1" fontAlgn="auto" latinLnBrk="0" hangingPunct="1">
                        <a:lnSpc>
                          <a:spcPct val="100000"/>
                        </a:lnSpc>
                        <a:spcBef>
                          <a:spcPts val="0"/>
                        </a:spcBef>
                        <a:spcAft>
                          <a:spcPts val="0"/>
                        </a:spcAft>
                        <a:buClrTx/>
                        <a:buSzTx/>
                        <a:buFontTx/>
                        <a:buNone/>
                        <a:tabLst/>
                        <a:defRPr/>
                      </a:pPr>
                      <a:r>
                        <a:rPr lang="en-US" sz="1500" b="1" dirty="0" smtClean="0">
                          <a:solidFill>
                            <a:srgbClr val="FFFF00"/>
                          </a:solidFill>
                          <a:latin typeface="Arial" charset="0"/>
                          <a:ea typeface="Arial" charset="0"/>
                          <a:cs typeface="Arial" charset="0"/>
                        </a:rPr>
                        <a:t> (N=1,287)</a:t>
                      </a:r>
                    </a:p>
                  </a:txBody>
                  <a:tcPr marL="64777" marR="64777" marT="34283" marB="34283"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gradFill flip="none" rotWithShape="1">
                      <a:gsLst>
                        <a:gs pos="0">
                          <a:srgbClr val="153C8D"/>
                        </a:gs>
                        <a:gs pos="50000">
                          <a:srgbClr val="5C8AE7">
                            <a:lumMod val="75000"/>
                          </a:srgbClr>
                        </a:gs>
                        <a:gs pos="100000">
                          <a:srgbClr val="153C8D"/>
                        </a:gs>
                      </a:gsLst>
                      <a:lin ang="5400000" scaled="0"/>
                      <a:tileRect/>
                    </a:gra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lnSpc>
                          <a:spcPct val="100000"/>
                        </a:lnSpc>
                      </a:pPr>
                      <a:r>
                        <a:rPr lang="en-US" sz="1500" b="1" dirty="0" smtClean="0">
                          <a:solidFill>
                            <a:srgbClr val="FFFF00"/>
                          </a:solidFill>
                          <a:latin typeface="Arial" charset="0"/>
                          <a:ea typeface="Arial" charset="0"/>
                          <a:cs typeface="Arial" charset="0"/>
                        </a:rPr>
                        <a:t>HR [95% CI]</a:t>
                      </a:r>
                      <a:endParaRPr lang="en-US" sz="1500" b="1" dirty="0">
                        <a:solidFill>
                          <a:srgbClr val="FFFF00"/>
                        </a:solidFill>
                        <a:latin typeface="Arial" charset="0"/>
                        <a:ea typeface="Arial" charset="0"/>
                        <a:cs typeface="Arial" charset="0"/>
                      </a:endParaRPr>
                    </a:p>
                  </a:txBody>
                  <a:tcPr marL="64777" marR="64777" marT="34283" marB="34283"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gradFill flip="none" rotWithShape="1">
                      <a:gsLst>
                        <a:gs pos="0">
                          <a:srgbClr val="153C8D"/>
                        </a:gs>
                        <a:gs pos="50000">
                          <a:srgbClr val="5C8AE7">
                            <a:lumMod val="75000"/>
                          </a:srgbClr>
                        </a:gs>
                        <a:gs pos="100000">
                          <a:srgbClr val="153C8D"/>
                        </a:gs>
                      </a:gsLst>
                      <a:lin ang="5400000" scaled="0"/>
                      <a:tileRect/>
                    </a:gra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lnSpc>
                          <a:spcPct val="100000"/>
                        </a:lnSpc>
                      </a:pPr>
                      <a:r>
                        <a:rPr lang="en-US" sz="1500" b="1" i="1" dirty="0" smtClean="0">
                          <a:solidFill>
                            <a:srgbClr val="FFFF00"/>
                          </a:solidFill>
                          <a:latin typeface="Arial" charset="0"/>
                          <a:ea typeface="Arial" charset="0"/>
                          <a:cs typeface="Arial" charset="0"/>
                        </a:rPr>
                        <a:t>P</a:t>
                      </a:r>
                      <a:r>
                        <a:rPr lang="en-US" sz="1500" b="1" dirty="0" smtClean="0">
                          <a:solidFill>
                            <a:srgbClr val="FFFF00"/>
                          </a:solidFill>
                          <a:latin typeface="Arial" charset="0"/>
                          <a:ea typeface="Arial" charset="0"/>
                          <a:cs typeface="Arial" charset="0"/>
                        </a:rPr>
                        <a:t>-value</a:t>
                      </a:r>
                      <a:endParaRPr lang="en-US" sz="1500" b="1" i="1" dirty="0">
                        <a:solidFill>
                          <a:srgbClr val="FFFF00"/>
                        </a:solidFill>
                        <a:latin typeface="Arial" charset="0"/>
                        <a:ea typeface="Arial" charset="0"/>
                        <a:cs typeface="Arial" charset="0"/>
                      </a:endParaRPr>
                    </a:p>
                  </a:txBody>
                  <a:tcPr marL="64777" marR="64777" marT="34283" marB="34283" anchor="ctr">
                    <a:lnL w="28575"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gradFill flip="none" rotWithShape="1">
                      <a:gsLst>
                        <a:gs pos="0">
                          <a:srgbClr val="153C8D"/>
                        </a:gs>
                        <a:gs pos="50000">
                          <a:srgbClr val="5C8AE7">
                            <a:lumMod val="75000"/>
                          </a:srgbClr>
                        </a:gs>
                        <a:gs pos="100000">
                          <a:srgbClr val="153C8D"/>
                        </a:gs>
                      </a:gsLst>
                      <a:lin ang="5400000" scaled="0"/>
                      <a:tileRect/>
                    </a:gradFill>
                  </a:tcPr>
                </a:tc>
              </a:tr>
              <a:tr h="684311">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a:lnSpc>
                          <a:spcPct val="100000"/>
                        </a:lnSpc>
                        <a:spcBef>
                          <a:spcPts val="0"/>
                        </a:spcBef>
                        <a:spcAft>
                          <a:spcPts val="0"/>
                        </a:spcAft>
                        <a:tabLst>
                          <a:tab pos="194945" algn="l"/>
                        </a:tabLst>
                      </a:pPr>
                      <a:r>
                        <a:rPr lang="en-US" sz="1500" b="0" dirty="0">
                          <a:solidFill>
                            <a:srgbClr val="FFFF00"/>
                          </a:solidFill>
                          <a:effectLst/>
                          <a:latin typeface="Arial" charset="0"/>
                          <a:ea typeface="Arial" charset="0"/>
                          <a:cs typeface="Arial" charset="0"/>
                        </a:rPr>
                        <a:t>Primary </a:t>
                      </a:r>
                      <a:r>
                        <a:rPr lang="en-US" sz="1500" b="0" dirty="0" smtClean="0">
                          <a:solidFill>
                            <a:srgbClr val="FFFF00"/>
                          </a:solidFill>
                          <a:effectLst/>
                          <a:latin typeface="Arial" charset="0"/>
                          <a:ea typeface="Arial" charset="0"/>
                          <a:cs typeface="Arial" charset="0"/>
                        </a:rPr>
                        <a:t>endpoint</a:t>
                      </a:r>
                      <a:endParaRPr lang="en-US" sz="1500" b="0" dirty="0">
                        <a:solidFill>
                          <a:srgbClr val="FFFF00"/>
                        </a:solidFill>
                        <a:effectLst/>
                        <a:latin typeface="Arial" charset="0"/>
                        <a:ea typeface="Arial" charset="0"/>
                        <a:cs typeface="Arial" charset="0"/>
                      </a:endParaRPr>
                    </a:p>
                  </a:txBody>
                  <a:tcPr marL="102881" marR="51440" marT="0" marB="0" anchor="ctr">
                    <a:lnL w="12700" cap="flat" cmpd="sng" algn="ctr">
                      <a:solidFill>
                        <a:srgbClr val="FFFFFF"/>
                      </a:solid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algn="ctr">
                        <a:lnSpc>
                          <a:spcPct val="100000"/>
                        </a:lnSpc>
                        <a:spcBef>
                          <a:spcPts val="0"/>
                        </a:spcBef>
                        <a:spcAft>
                          <a:spcPts val="0"/>
                        </a:spcAft>
                      </a:pPr>
                      <a:r>
                        <a:rPr lang="en-US" sz="1500" b="0" dirty="0">
                          <a:solidFill>
                            <a:schemeClr val="bg1"/>
                          </a:solidFill>
                          <a:effectLst/>
                          <a:latin typeface="Arial" charset="0"/>
                          <a:ea typeface="Arial" charset="0"/>
                          <a:cs typeface="Arial" charset="0"/>
                        </a:rPr>
                        <a:t>345 (</a:t>
                      </a:r>
                      <a:r>
                        <a:rPr lang="en-US" sz="1500" b="0" dirty="0" smtClean="0">
                          <a:solidFill>
                            <a:schemeClr val="bg1"/>
                          </a:solidFill>
                          <a:effectLst/>
                          <a:latin typeface="Arial" charset="0"/>
                          <a:ea typeface="Arial" charset="0"/>
                          <a:cs typeface="Arial" charset="0"/>
                        </a:rPr>
                        <a:t>26.2</a:t>
                      </a:r>
                      <a:r>
                        <a:rPr lang="en-US" sz="1500" b="0" dirty="0">
                          <a:solidFill>
                            <a:schemeClr val="bg1"/>
                          </a:solidFill>
                          <a:effectLst/>
                          <a:latin typeface="Arial" charset="0"/>
                          <a:ea typeface="Arial" charset="0"/>
                          <a:cs typeface="Arial" charset="0"/>
                        </a:rPr>
                        <a:t>%)</a:t>
                      </a:r>
                    </a:p>
                  </a:txBody>
                  <a:tcPr marL="51440" marR="5144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algn="ctr">
                        <a:lnSpc>
                          <a:spcPct val="100000"/>
                        </a:lnSpc>
                        <a:spcBef>
                          <a:spcPts val="0"/>
                        </a:spcBef>
                        <a:spcAft>
                          <a:spcPts val="0"/>
                        </a:spcAft>
                      </a:pPr>
                      <a:r>
                        <a:rPr lang="en-US" sz="1500" b="0" dirty="0">
                          <a:solidFill>
                            <a:schemeClr val="bg1"/>
                          </a:solidFill>
                          <a:effectLst/>
                          <a:latin typeface="Arial" charset="0"/>
                          <a:ea typeface="Arial" charset="0"/>
                          <a:cs typeface="Arial" charset="0"/>
                        </a:rPr>
                        <a:t>364 (</a:t>
                      </a:r>
                      <a:r>
                        <a:rPr lang="en-US" sz="1500" b="0" dirty="0" smtClean="0">
                          <a:solidFill>
                            <a:schemeClr val="bg1"/>
                          </a:solidFill>
                          <a:effectLst/>
                          <a:latin typeface="Arial" charset="0"/>
                          <a:ea typeface="Arial" charset="0"/>
                          <a:cs typeface="Arial" charset="0"/>
                        </a:rPr>
                        <a:t>28.3</a:t>
                      </a:r>
                      <a:r>
                        <a:rPr lang="en-US" sz="1500" b="0" dirty="0">
                          <a:solidFill>
                            <a:schemeClr val="bg1"/>
                          </a:solidFill>
                          <a:effectLst/>
                          <a:latin typeface="Arial" charset="0"/>
                          <a:ea typeface="Arial" charset="0"/>
                          <a:cs typeface="Arial" charset="0"/>
                        </a:rPr>
                        <a:t>%)</a:t>
                      </a:r>
                    </a:p>
                  </a:txBody>
                  <a:tcPr marL="51440" marR="5144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algn="ctr">
                        <a:lnSpc>
                          <a:spcPct val="100000"/>
                        </a:lnSpc>
                        <a:spcBef>
                          <a:spcPts val="0"/>
                        </a:spcBef>
                        <a:spcAft>
                          <a:spcPts val="0"/>
                        </a:spcAft>
                      </a:pPr>
                      <a:r>
                        <a:rPr lang="en-US" sz="1500" b="0" dirty="0" smtClean="0">
                          <a:solidFill>
                            <a:schemeClr val="bg1"/>
                          </a:solidFill>
                          <a:effectLst/>
                          <a:latin typeface="Arial" charset="0"/>
                          <a:ea typeface="Arial" charset="0"/>
                          <a:cs typeface="Arial" charset="0"/>
                        </a:rPr>
                        <a:t>0.95 [0.82</a:t>
                      </a:r>
                      <a:r>
                        <a:rPr lang="en-US" sz="1500" b="0" dirty="0">
                          <a:solidFill>
                            <a:schemeClr val="bg1"/>
                          </a:solidFill>
                          <a:effectLst/>
                          <a:latin typeface="Arial" charset="0"/>
                          <a:ea typeface="Arial" charset="0"/>
                          <a:cs typeface="Arial" charset="0"/>
                        </a:rPr>
                        <a:t>, </a:t>
                      </a:r>
                      <a:r>
                        <a:rPr lang="en-US" sz="1500" b="0" dirty="0" smtClean="0">
                          <a:solidFill>
                            <a:schemeClr val="bg1"/>
                          </a:solidFill>
                          <a:effectLst/>
                          <a:latin typeface="Arial" charset="0"/>
                          <a:ea typeface="Arial" charset="0"/>
                          <a:cs typeface="Arial" charset="0"/>
                        </a:rPr>
                        <a:t>1.10]</a:t>
                      </a:r>
                      <a:endParaRPr lang="en-US" sz="1500" b="0" dirty="0">
                        <a:solidFill>
                          <a:schemeClr val="bg1"/>
                        </a:solidFill>
                        <a:effectLst/>
                        <a:latin typeface="Arial" charset="0"/>
                        <a:ea typeface="Arial" charset="0"/>
                        <a:cs typeface="Arial" charset="0"/>
                      </a:endParaRPr>
                    </a:p>
                  </a:txBody>
                  <a:tcPr marL="51440" marR="5144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algn="ctr">
                        <a:lnSpc>
                          <a:spcPct val="100000"/>
                        </a:lnSpc>
                        <a:spcBef>
                          <a:spcPts val="0"/>
                        </a:spcBef>
                        <a:spcAft>
                          <a:spcPts val="0"/>
                        </a:spcAft>
                      </a:pPr>
                      <a:r>
                        <a:rPr lang="en-US" sz="1500" b="0" dirty="0" smtClean="0">
                          <a:solidFill>
                            <a:schemeClr val="bg1"/>
                          </a:solidFill>
                          <a:effectLst/>
                          <a:latin typeface="Arial" charset="0"/>
                          <a:ea typeface="Arial" charset="0"/>
                          <a:cs typeface="Arial" charset="0"/>
                        </a:rPr>
                        <a:t>0.48 </a:t>
                      </a:r>
                      <a:endParaRPr lang="en-US" sz="1500" b="0" dirty="0">
                        <a:solidFill>
                          <a:schemeClr val="bg1"/>
                        </a:solidFill>
                        <a:effectLst/>
                        <a:latin typeface="Arial" charset="0"/>
                        <a:ea typeface="Arial" charset="0"/>
                        <a:cs typeface="Arial" charset="0"/>
                      </a:endParaRPr>
                    </a:p>
                  </a:txBody>
                  <a:tcPr marL="51440" marR="51440" marT="0" marB="0" anchor="ctr">
                    <a:lnL w="28575"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001132"/>
                    </a:solidFill>
                  </a:tcPr>
                </a:tc>
              </a:tr>
              <a:tr h="972443">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a:lnSpc>
                          <a:spcPct val="100000"/>
                        </a:lnSpc>
                        <a:spcBef>
                          <a:spcPts val="0"/>
                        </a:spcBef>
                        <a:spcAft>
                          <a:spcPts val="0"/>
                        </a:spcAft>
                        <a:tabLst>
                          <a:tab pos="194945" algn="l"/>
                        </a:tabLst>
                      </a:pPr>
                      <a:r>
                        <a:rPr lang="en-US" sz="1500" b="0" dirty="0" smtClean="0">
                          <a:solidFill>
                            <a:srgbClr val="FFFF00"/>
                          </a:solidFill>
                          <a:effectLst/>
                          <a:latin typeface="Arial" charset="0"/>
                          <a:ea typeface="Arial" charset="0"/>
                          <a:cs typeface="Arial" charset="0"/>
                        </a:rPr>
                        <a:t>Ischemia</a:t>
                      </a:r>
                      <a:r>
                        <a:rPr lang="en-US" sz="1500" b="0" dirty="0">
                          <a:solidFill>
                            <a:srgbClr val="FFFF00"/>
                          </a:solidFill>
                          <a:effectLst/>
                          <a:latin typeface="Arial" charset="0"/>
                          <a:ea typeface="Arial" charset="0"/>
                          <a:cs typeface="Arial" charset="0"/>
                        </a:rPr>
                        <a:t>-driven </a:t>
                      </a:r>
                      <a:r>
                        <a:rPr lang="en-US" sz="1500" b="0" dirty="0" smtClean="0">
                          <a:solidFill>
                            <a:srgbClr val="FFFF00"/>
                          </a:solidFill>
                          <a:effectLst/>
                          <a:latin typeface="Arial" charset="0"/>
                          <a:ea typeface="Arial" charset="0"/>
                          <a:cs typeface="Arial" charset="0"/>
                        </a:rPr>
                        <a:t>      revascularization</a:t>
                      </a:r>
                      <a:endParaRPr lang="en-US" sz="1500" b="0" dirty="0">
                        <a:solidFill>
                          <a:srgbClr val="FFFF00"/>
                        </a:solidFill>
                        <a:effectLst/>
                        <a:latin typeface="Arial" charset="0"/>
                        <a:ea typeface="Arial" charset="0"/>
                        <a:cs typeface="Arial" charset="0"/>
                      </a:endParaRPr>
                    </a:p>
                  </a:txBody>
                  <a:tcPr marL="102881" marR="51440" marT="0" marB="0" anchor="ctr">
                    <a:lnL w="12700" cap="flat" cmpd="sng" algn="ctr">
                      <a:solidFill>
                        <a:srgbClr val="FFFFFF"/>
                      </a:solidFill>
                      <a:prstDash val="solid"/>
                      <a:round/>
                      <a:headEnd type="none" w="med" len="med"/>
                      <a:tailEnd type="none" w="med" len="med"/>
                    </a:lnL>
                    <a:lnR w="285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algn="ctr">
                        <a:lnSpc>
                          <a:spcPct val="100000"/>
                        </a:lnSpc>
                        <a:spcBef>
                          <a:spcPts val="0"/>
                        </a:spcBef>
                        <a:spcAft>
                          <a:spcPts val="0"/>
                        </a:spcAft>
                      </a:pPr>
                      <a:r>
                        <a:rPr lang="en-US" sz="1500" b="0" dirty="0">
                          <a:solidFill>
                            <a:srgbClr val="FFFFFF"/>
                          </a:solidFill>
                          <a:effectLst/>
                          <a:latin typeface="Arial" charset="0"/>
                          <a:ea typeface="Arial" charset="0"/>
                          <a:cs typeface="Arial" charset="0"/>
                        </a:rPr>
                        <a:t>201 (</a:t>
                      </a:r>
                      <a:r>
                        <a:rPr lang="en-US" sz="1500" b="0" dirty="0" smtClean="0">
                          <a:solidFill>
                            <a:srgbClr val="FFFFFF"/>
                          </a:solidFill>
                          <a:effectLst/>
                          <a:latin typeface="Arial" charset="0"/>
                          <a:ea typeface="Arial" charset="0"/>
                          <a:cs typeface="Arial" charset="0"/>
                        </a:rPr>
                        <a:t>15.3</a:t>
                      </a:r>
                      <a:r>
                        <a:rPr lang="en-US" sz="1500" b="0" dirty="0">
                          <a:solidFill>
                            <a:srgbClr val="FFFFFF"/>
                          </a:solidFill>
                          <a:effectLst/>
                          <a:latin typeface="Arial" charset="0"/>
                          <a:ea typeface="Arial" charset="0"/>
                          <a:cs typeface="Arial" charset="0"/>
                        </a:rPr>
                        <a:t>%)</a:t>
                      </a:r>
                    </a:p>
                  </a:txBody>
                  <a:tcPr marL="51440" marR="5144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algn="ctr">
                        <a:lnSpc>
                          <a:spcPct val="100000"/>
                        </a:lnSpc>
                        <a:spcBef>
                          <a:spcPts val="0"/>
                        </a:spcBef>
                        <a:spcAft>
                          <a:spcPts val="0"/>
                        </a:spcAft>
                      </a:pPr>
                      <a:r>
                        <a:rPr lang="en-US" sz="1500" b="0" dirty="0">
                          <a:solidFill>
                            <a:srgbClr val="FFFFFF"/>
                          </a:solidFill>
                          <a:effectLst/>
                          <a:latin typeface="Arial" charset="0"/>
                          <a:ea typeface="Arial" charset="0"/>
                          <a:cs typeface="Arial" charset="0"/>
                        </a:rPr>
                        <a:t>200 (</a:t>
                      </a:r>
                      <a:r>
                        <a:rPr lang="en-US" sz="1500" b="0" dirty="0" smtClean="0">
                          <a:solidFill>
                            <a:srgbClr val="FFFFFF"/>
                          </a:solidFill>
                          <a:effectLst/>
                          <a:latin typeface="Arial" charset="0"/>
                          <a:ea typeface="Arial" charset="0"/>
                          <a:cs typeface="Arial" charset="0"/>
                        </a:rPr>
                        <a:t>15.5</a:t>
                      </a:r>
                      <a:r>
                        <a:rPr lang="en-US" sz="1500" b="0" dirty="0">
                          <a:solidFill>
                            <a:srgbClr val="FFFFFF"/>
                          </a:solidFill>
                          <a:effectLst/>
                          <a:latin typeface="Arial" charset="0"/>
                          <a:ea typeface="Arial" charset="0"/>
                          <a:cs typeface="Arial" charset="0"/>
                        </a:rPr>
                        <a:t>%)</a:t>
                      </a:r>
                    </a:p>
                  </a:txBody>
                  <a:tcPr marL="51440" marR="5144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algn="ctr">
                        <a:lnSpc>
                          <a:spcPct val="100000"/>
                        </a:lnSpc>
                        <a:spcBef>
                          <a:spcPts val="0"/>
                        </a:spcBef>
                        <a:spcAft>
                          <a:spcPts val="0"/>
                        </a:spcAft>
                      </a:pPr>
                      <a:r>
                        <a:rPr lang="en-US" sz="1500" b="0" dirty="0" smtClean="0">
                          <a:solidFill>
                            <a:srgbClr val="FFFFFF"/>
                          </a:solidFill>
                          <a:effectLst/>
                          <a:latin typeface="Arial" charset="0"/>
                          <a:ea typeface="Arial" charset="0"/>
                          <a:cs typeface="Arial" charset="0"/>
                        </a:rPr>
                        <a:t>1.01 [0.83</a:t>
                      </a:r>
                      <a:r>
                        <a:rPr lang="en-US" sz="1500" b="0" dirty="0">
                          <a:solidFill>
                            <a:srgbClr val="FFFFFF"/>
                          </a:solidFill>
                          <a:effectLst/>
                          <a:latin typeface="Arial" charset="0"/>
                          <a:ea typeface="Arial" charset="0"/>
                          <a:cs typeface="Arial" charset="0"/>
                        </a:rPr>
                        <a:t>, </a:t>
                      </a:r>
                      <a:r>
                        <a:rPr lang="en-US" sz="1500" b="0" dirty="0" smtClean="0">
                          <a:solidFill>
                            <a:srgbClr val="FFFFFF"/>
                          </a:solidFill>
                          <a:effectLst/>
                          <a:latin typeface="Arial" charset="0"/>
                          <a:ea typeface="Arial" charset="0"/>
                          <a:cs typeface="Arial" charset="0"/>
                        </a:rPr>
                        <a:t>1.23]</a:t>
                      </a:r>
                      <a:endParaRPr lang="en-US" sz="1500" b="0" dirty="0">
                        <a:solidFill>
                          <a:srgbClr val="FFFFFF"/>
                        </a:solidFill>
                        <a:effectLst/>
                        <a:latin typeface="Arial" charset="0"/>
                        <a:ea typeface="Arial" charset="0"/>
                        <a:cs typeface="Arial" charset="0"/>
                      </a:endParaRPr>
                    </a:p>
                  </a:txBody>
                  <a:tcPr marL="51440" marR="5144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algn="ctr">
                        <a:lnSpc>
                          <a:spcPct val="100000"/>
                        </a:lnSpc>
                        <a:spcBef>
                          <a:spcPts val="0"/>
                        </a:spcBef>
                        <a:spcAft>
                          <a:spcPts val="0"/>
                        </a:spcAft>
                      </a:pPr>
                      <a:r>
                        <a:rPr lang="en-US" sz="1500" b="0" dirty="0" smtClean="0">
                          <a:solidFill>
                            <a:srgbClr val="FFFFFF"/>
                          </a:solidFill>
                          <a:effectLst/>
                          <a:latin typeface="Arial" charset="0"/>
                          <a:ea typeface="Arial" charset="0"/>
                          <a:cs typeface="Arial" charset="0"/>
                        </a:rPr>
                        <a:t>0.91</a:t>
                      </a:r>
                      <a:endParaRPr lang="en-US" sz="1500" b="0" dirty="0">
                        <a:solidFill>
                          <a:srgbClr val="FFFFFF"/>
                        </a:solidFill>
                        <a:effectLst/>
                        <a:latin typeface="Arial" charset="0"/>
                        <a:ea typeface="Arial" charset="0"/>
                        <a:cs typeface="Arial" charset="0"/>
                      </a:endParaRPr>
                    </a:p>
                  </a:txBody>
                  <a:tcPr marL="51440" marR="51440" marT="0" marB="0" anchor="ctr">
                    <a:lnL w="28575"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lnTlToBr w="12700" cmpd="sng">
                      <a:noFill/>
                      <a:prstDash val="solid"/>
                    </a:lnTlToBr>
                    <a:lnBlToTr w="12700" cmpd="sng">
                      <a:noFill/>
                      <a:prstDash val="solid"/>
                    </a:lnBlToTr>
                    <a:solidFill>
                      <a:srgbClr val="001132"/>
                    </a:solidFill>
                  </a:tcPr>
                </a:tc>
              </a:tr>
              <a:tr h="972443">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a:lnSpc>
                          <a:spcPct val="100000"/>
                        </a:lnSpc>
                        <a:spcBef>
                          <a:spcPts val="0"/>
                        </a:spcBef>
                        <a:spcAft>
                          <a:spcPts val="0"/>
                        </a:spcAft>
                        <a:tabLst>
                          <a:tab pos="194945" algn="l"/>
                        </a:tabLst>
                      </a:pPr>
                      <a:r>
                        <a:rPr lang="en-US" sz="1500" b="0" dirty="0" smtClean="0">
                          <a:solidFill>
                            <a:srgbClr val="FFFF00"/>
                          </a:solidFill>
                          <a:effectLst/>
                          <a:latin typeface="Arial" charset="0"/>
                          <a:ea typeface="Arial" charset="0"/>
                          <a:cs typeface="Arial" charset="0"/>
                        </a:rPr>
                        <a:t>Ischemia</a:t>
                      </a:r>
                      <a:r>
                        <a:rPr lang="en-US" sz="1500" b="0" dirty="0">
                          <a:solidFill>
                            <a:srgbClr val="FFFF00"/>
                          </a:solidFill>
                          <a:effectLst/>
                          <a:latin typeface="Arial" charset="0"/>
                          <a:ea typeface="Arial" charset="0"/>
                          <a:cs typeface="Arial" charset="0"/>
                        </a:rPr>
                        <a:t>-driven </a:t>
                      </a:r>
                      <a:r>
                        <a:rPr lang="en-US" sz="1500" b="0" dirty="0" smtClean="0">
                          <a:solidFill>
                            <a:srgbClr val="FFFF00"/>
                          </a:solidFill>
                          <a:effectLst/>
                          <a:latin typeface="Arial" charset="0"/>
                          <a:ea typeface="Arial" charset="0"/>
                          <a:cs typeface="Arial" charset="0"/>
                        </a:rPr>
                        <a:t>hospitalization</a:t>
                      </a:r>
                      <a:endParaRPr lang="en-US" sz="1500" b="0" dirty="0">
                        <a:solidFill>
                          <a:srgbClr val="FFFF00"/>
                        </a:solidFill>
                        <a:effectLst/>
                        <a:latin typeface="Arial" charset="0"/>
                        <a:ea typeface="Arial" charset="0"/>
                        <a:cs typeface="Arial" charset="0"/>
                      </a:endParaRPr>
                    </a:p>
                  </a:txBody>
                  <a:tcPr marL="102881" marR="51440" marT="0" marB="0" anchor="ctr">
                    <a:lnL w="12700" cap="flat" cmpd="sng" algn="ctr">
                      <a:solidFill>
                        <a:srgbClr val="FFFFFF"/>
                      </a:solidFill>
                      <a:prstDash val="solid"/>
                      <a:round/>
                      <a:headEnd type="none" w="med" len="med"/>
                      <a:tailEnd type="none" w="med" len="med"/>
                    </a:lnL>
                    <a:lnR w="28575" cap="flat" cmpd="sng" algn="ctr">
                      <a:no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algn="ctr">
                        <a:lnSpc>
                          <a:spcPct val="100000"/>
                        </a:lnSpc>
                        <a:spcBef>
                          <a:spcPts val="0"/>
                        </a:spcBef>
                        <a:spcAft>
                          <a:spcPts val="0"/>
                        </a:spcAft>
                      </a:pPr>
                      <a:r>
                        <a:rPr lang="en-US" sz="1500" b="0" dirty="0">
                          <a:solidFill>
                            <a:srgbClr val="FFFFFF"/>
                          </a:solidFill>
                          <a:effectLst/>
                          <a:latin typeface="Arial" charset="0"/>
                          <a:ea typeface="Arial" charset="0"/>
                          <a:cs typeface="Arial" charset="0"/>
                        </a:rPr>
                        <a:t>201 (</a:t>
                      </a:r>
                      <a:r>
                        <a:rPr lang="en-US" sz="1500" b="0" dirty="0" smtClean="0">
                          <a:solidFill>
                            <a:srgbClr val="FFFFFF"/>
                          </a:solidFill>
                          <a:effectLst/>
                          <a:latin typeface="Arial" charset="0"/>
                          <a:ea typeface="Arial" charset="0"/>
                          <a:cs typeface="Arial" charset="0"/>
                        </a:rPr>
                        <a:t>15.3</a:t>
                      </a:r>
                      <a:r>
                        <a:rPr lang="en-US" sz="1500" b="0" dirty="0">
                          <a:solidFill>
                            <a:srgbClr val="FFFFFF"/>
                          </a:solidFill>
                          <a:effectLst/>
                          <a:latin typeface="Arial" charset="0"/>
                          <a:ea typeface="Arial" charset="0"/>
                          <a:cs typeface="Arial" charset="0"/>
                        </a:rPr>
                        <a:t>%)</a:t>
                      </a:r>
                    </a:p>
                  </a:txBody>
                  <a:tcPr marL="51440" marR="5144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algn="ctr">
                        <a:lnSpc>
                          <a:spcPct val="100000"/>
                        </a:lnSpc>
                        <a:spcBef>
                          <a:spcPts val="0"/>
                        </a:spcBef>
                        <a:spcAft>
                          <a:spcPts val="0"/>
                        </a:spcAft>
                      </a:pPr>
                      <a:r>
                        <a:rPr lang="en-US" sz="1500" b="0" dirty="0">
                          <a:solidFill>
                            <a:srgbClr val="FFFFFF"/>
                          </a:solidFill>
                          <a:effectLst/>
                          <a:latin typeface="Arial" charset="0"/>
                          <a:ea typeface="Arial" charset="0"/>
                          <a:cs typeface="Arial" charset="0"/>
                        </a:rPr>
                        <a:t>230 (17.9%)</a:t>
                      </a:r>
                    </a:p>
                  </a:txBody>
                  <a:tcPr marL="51440" marR="5144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algn="ctr">
                        <a:lnSpc>
                          <a:spcPct val="100000"/>
                        </a:lnSpc>
                        <a:spcBef>
                          <a:spcPts val="0"/>
                        </a:spcBef>
                        <a:spcAft>
                          <a:spcPts val="0"/>
                        </a:spcAft>
                      </a:pPr>
                      <a:r>
                        <a:rPr lang="en-US" sz="1500" b="0" dirty="0" smtClean="0">
                          <a:solidFill>
                            <a:srgbClr val="FFFFFF"/>
                          </a:solidFill>
                          <a:effectLst/>
                          <a:latin typeface="Arial" charset="0"/>
                          <a:ea typeface="Arial" charset="0"/>
                          <a:cs typeface="Arial" charset="0"/>
                        </a:rPr>
                        <a:t>0.87 [0.72</a:t>
                      </a:r>
                      <a:r>
                        <a:rPr lang="en-US" sz="1500" b="0" dirty="0">
                          <a:solidFill>
                            <a:srgbClr val="FFFFFF"/>
                          </a:solidFill>
                          <a:effectLst/>
                          <a:latin typeface="Arial" charset="0"/>
                          <a:ea typeface="Arial" charset="0"/>
                          <a:cs typeface="Arial" charset="0"/>
                        </a:rPr>
                        <a:t>, </a:t>
                      </a:r>
                      <a:r>
                        <a:rPr lang="en-US" sz="1500" b="0" dirty="0" smtClean="0">
                          <a:solidFill>
                            <a:srgbClr val="FFFFFF"/>
                          </a:solidFill>
                          <a:effectLst/>
                          <a:latin typeface="Arial" charset="0"/>
                          <a:ea typeface="Arial" charset="0"/>
                          <a:cs typeface="Arial" charset="0"/>
                        </a:rPr>
                        <a:t>1.05]</a:t>
                      </a:r>
                      <a:endParaRPr lang="en-US" sz="1500" b="0" dirty="0">
                        <a:solidFill>
                          <a:srgbClr val="FFFFFF"/>
                        </a:solidFill>
                        <a:effectLst/>
                        <a:latin typeface="Arial" charset="0"/>
                        <a:ea typeface="Arial" charset="0"/>
                        <a:cs typeface="Arial" charset="0"/>
                      </a:endParaRPr>
                    </a:p>
                  </a:txBody>
                  <a:tcPr marL="51440" marR="5144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1132"/>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algn="ctr">
                        <a:lnSpc>
                          <a:spcPct val="100000"/>
                        </a:lnSpc>
                        <a:spcBef>
                          <a:spcPts val="0"/>
                        </a:spcBef>
                        <a:spcAft>
                          <a:spcPts val="0"/>
                        </a:spcAft>
                      </a:pPr>
                      <a:r>
                        <a:rPr lang="en-US" sz="1500" b="0" dirty="0" smtClean="0">
                          <a:solidFill>
                            <a:srgbClr val="FFFFFF"/>
                          </a:solidFill>
                          <a:effectLst/>
                          <a:latin typeface="Arial" charset="0"/>
                          <a:ea typeface="Arial" charset="0"/>
                          <a:cs typeface="Arial" charset="0"/>
                        </a:rPr>
                        <a:t>0.14</a:t>
                      </a:r>
                      <a:endParaRPr lang="en-US" sz="1500" b="0" dirty="0">
                        <a:solidFill>
                          <a:srgbClr val="FFFFFF"/>
                        </a:solidFill>
                        <a:effectLst/>
                        <a:latin typeface="Arial" charset="0"/>
                        <a:ea typeface="Arial" charset="0"/>
                        <a:cs typeface="Arial" charset="0"/>
                      </a:endParaRPr>
                    </a:p>
                  </a:txBody>
                  <a:tcPr marL="51440" marR="51440" marT="0" marB="0" anchor="ctr">
                    <a:lnL w="28575"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1132"/>
                    </a:solidFill>
                  </a:tcPr>
                </a:tc>
              </a:tr>
            </a:tbl>
          </a:graphicData>
        </a:graphic>
      </p:graphicFrame>
      <p:sp>
        <p:nvSpPr>
          <p:cNvPr id="6" name="CasellaDiTesto 5"/>
          <p:cNvSpPr txBox="1"/>
          <p:nvPr/>
        </p:nvSpPr>
        <p:spPr>
          <a:xfrm>
            <a:off x="1727169" y="5412414"/>
            <a:ext cx="5615640" cy="253916"/>
          </a:xfrm>
          <a:prstGeom prst="rect">
            <a:avLst/>
          </a:prstGeom>
          <a:noFill/>
        </p:spPr>
        <p:txBody>
          <a:bodyPr wrap="none" rtlCol="0">
            <a:spAutoFit/>
          </a:bodyPr>
          <a:lstStyle/>
          <a:p>
            <a:r>
              <a:rPr lang="it-IT" sz="1050" dirty="0">
                <a:solidFill>
                  <a:srgbClr val="002060"/>
                </a:solidFill>
                <a:latin typeface="Times New Roman"/>
                <a:cs typeface="Times New Roman"/>
                <a:hlinkClick r:id="rId2"/>
              </a:rPr>
              <a:t>www.tctmd.com</a:t>
            </a:r>
            <a:r>
              <a:rPr lang="it-IT" sz="1050" dirty="0">
                <a:solidFill>
                  <a:srgbClr val="002060"/>
                </a:solidFill>
                <a:latin typeface="Times New Roman"/>
                <a:cs typeface="Times New Roman"/>
              </a:rPr>
              <a:t>                          	    Lancet 2015, http://</a:t>
            </a:r>
            <a:r>
              <a:rPr lang="it-IT" sz="1050" dirty="0" err="1">
                <a:solidFill>
                  <a:srgbClr val="002060"/>
                </a:solidFill>
                <a:latin typeface="Times New Roman"/>
                <a:cs typeface="Times New Roman"/>
              </a:rPr>
              <a:t>dx.doi.org</a:t>
            </a:r>
            <a:r>
              <a:rPr lang="it-IT" sz="1050" dirty="0">
                <a:solidFill>
                  <a:srgbClr val="002060"/>
                </a:solidFill>
                <a:latin typeface="Times New Roman"/>
                <a:cs typeface="Times New Roman"/>
              </a:rPr>
              <a:t>/10.1016/S0140-6736(15)00459-6</a:t>
            </a:r>
          </a:p>
        </p:txBody>
      </p:sp>
      <p:cxnSp>
        <p:nvCxnSpPr>
          <p:cNvPr id="7" name="Connettore 1 6"/>
          <p:cNvCxnSpPr/>
          <p:nvPr/>
        </p:nvCxnSpPr>
        <p:spPr>
          <a:xfrm>
            <a:off x="1505418" y="1772183"/>
            <a:ext cx="5994666" cy="0"/>
          </a:xfrm>
          <a:prstGeom prst="line">
            <a:avLst/>
          </a:prstGeom>
          <a:ln w="28575" cmpd="sng">
            <a:solidFill>
              <a:srgbClr val="00206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985502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25441" y="381961"/>
            <a:ext cx="8493120" cy="414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msgothic" charset="-128"/>
                <a:cs typeface="msgothic" charset="-128"/>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msgothic" charset="-128"/>
                <a:cs typeface="msgothic" charset="-128"/>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msgothic" charset="-128"/>
                <a:cs typeface="msgothic" charset="-128"/>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msgothic" charset="-128"/>
                <a:cs typeface="msgothic" charset="-128"/>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msgothic" charset="-128"/>
                <a:cs typeface="msgothic" charset="-128"/>
              </a:defRPr>
            </a:lvl5pPr>
            <a:lvl6pPr marL="15367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msgothic" charset="-128"/>
                <a:cs typeface="msgothic" charset="-128"/>
              </a:defRPr>
            </a:lvl6pPr>
            <a:lvl7pPr marL="19939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msgothic" charset="-128"/>
                <a:cs typeface="msgothic" charset="-128"/>
              </a:defRPr>
            </a:lvl7pPr>
            <a:lvl8pPr marL="24511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msgothic" charset="-128"/>
                <a:cs typeface="msgothic" charset="-128"/>
              </a:defRPr>
            </a:lvl8pPr>
            <a:lvl9pPr marL="29083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msgothic" charset="-128"/>
                <a:cs typeface="msgothic" charset="-128"/>
              </a:defRPr>
            </a:lvl9pPr>
          </a:lstStyle>
          <a:p>
            <a:pPr algn="ctr"/>
            <a:r>
              <a:rPr lang="en-GB" altLang="it-IT" sz="1451" b="1">
                <a:latin typeface="Arial" charset="0"/>
              </a:rPr>
              <a:t>Adjusted mean difference of SAQ angina frequency between treatment groups by subgroups at month 1, month 6, and month 12. </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521" y="6224041"/>
            <a:ext cx="1260000" cy="50976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20161" y="979561"/>
            <a:ext cx="3708000" cy="489312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5124" name="Text Box 4"/>
          <p:cNvSpPr txBox="1">
            <a:spLocks noChangeArrowheads="1"/>
          </p:cNvSpPr>
          <p:nvPr/>
        </p:nvSpPr>
        <p:spPr bwMode="auto">
          <a:xfrm>
            <a:off x="2720161" y="5972041"/>
            <a:ext cx="3918240" cy="2318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1pPr>
            <a:lvl2pPr>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2pPr>
            <a:lvl3pPr>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3pPr>
            <a:lvl4pPr>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4pPr>
            <a:lvl5pPr>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5pPr>
            <a:lvl6pPr marL="15367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6pPr>
            <a:lvl7pPr marL="19939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7pPr>
            <a:lvl8pPr marL="24511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8pPr>
            <a:lvl9pPr marL="29083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9pPr>
          </a:lstStyle>
          <a:p>
            <a:r>
              <a:rPr lang="en-GB" altLang="it-IT" sz="1089" b="1">
                <a:latin typeface="Arial" charset="0"/>
              </a:rPr>
              <a:t>Karen P. Alexander et al. Circulation. 2016;133:39-47</a:t>
            </a:r>
          </a:p>
        </p:txBody>
      </p:sp>
      <p:sp>
        <p:nvSpPr>
          <p:cNvPr id="5125" name="Text Box 5"/>
          <p:cNvSpPr txBox="1">
            <a:spLocks noChangeArrowheads="1"/>
          </p:cNvSpPr>
          <p:nvPr/>
        </p:nvSpPr>
        <p:spPr bwMode="auto">
          <a:xfrm>
            <a:off x="5420161" y="6612841"/>
            <a:ext cx="3624480" cy="3470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1pPr>
            <a:lvl2pPr>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2pPr>
            <a:lvl3pPr>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3pPr>
            <a:lvl4pPr>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4pPr>
            <a:lvl5pPr>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5pPr>
            <a:lvl6pPr marL="15367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6pPr>
            <a:lvl7pPr marL="19939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7pPr>
            <a:lvl8pPr marL="24511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8pPr>
            <a:lvl9pPr marL="29083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9pPr>
          </a:lstStyle>
          <a:p>
            <a:r>
              <a:rPr lang="en-GB" altLang="it-IT" sz="907">
                <a:latin typeface="Arial" charset="0"/>
              </a:rPr>
              <a:t>Copyright © American Heart Association, Inc. All rights reserved.</a:t>
            </a:r>
          </a:p>
        </p:txBody>
      </p:sp>
    </p:spTree>
    <p:extLst>
      <p:ext uri="{BB962C8B-B14F-4D97-AF65-F5344CB8AC3E}">
        <p14:creationId xmlns:p14="http://schemas.microsoft.com/office/powerpoint/2010/main" val="55105342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49705" y="789862"/>
            <a:ext cx="8076888" cy="994172"/>
          </a:xfrm>
        </p:spPr>
        <p:txBody>
          <a:bodyPr>
            <a:normAutofit/>
          </a:bodyPr>
          <a:lstStyle/>
          <a:p>
            <a:pPr algn="ctr"/>
            <a:r>
              <a:rPr lang="it-IT" sz="2100" b="1" dirty="0" err="1">
                <a:solidFill>
                  <a:srgbClr val="002060"/>
                </a:solidFill>
                <a:latin typeface="Arial" charset="0"/>
                <a:ea typeface="Arial" charset="0"/>
                <a:cs typeface="Arial" charset="0"/>
              </a:rPr>
              <a:t>Ranolazine</a:t>
            </a:r>
            <a:r>
              <a:rPr lang="it-IT" sz="2100" b="1" dirty="0">
                <a:solidFill>
                  <a:srgbClr val="002060"/>
                </a:solidFill>
                <a:latin typeface="Arial" charset="0"/>
                <a:ea typeface="Arial" charset="0"/>
                <a:cs typeface="Arial" charset="0"/>
              </a:rPr>
              <a:t> in </a:t>
            </a:r>
            <a:r>
              <a:rPr lang="it-IT" sz="2100" b="1" dirty="0" err="1">
                <a:solidFill>
                  <a:srgbClr val="002060"/>
                </a:solidFill>
                <a:latin typeface="Arial" charset="0"/>
                <a:ea typeface="Arial" charset="0"/>
                <a:cs typeface="Arial" charset="0"/>
              </a:rPr>
              <a:t>women</a:t>
            </a:r>
            <a:r>
              <a:rPr lang="it-IT" sz="2100" b="1" dirty="0">
                <a:solidFill>
                  <a:srgbClr val="002060"/>
                </a:solidFill>
                <a:latin typeface="Arial" charset="0"/>
                <a:ea typeface="Arial" charset="0"/>
                <a:cs typeface="Arial" charset="0"/>
              </a:rPr>
              <a:t> with angina, </a:t>
            </a:r>
            <a:r>
              <a:rPr lang="it-IT" sz="2100" b="1" dirty="0" err="1">
                <a:solidFill>
                  <a:srgbClr val="002060"/>
                </a:solidFill>
                <a:latin typeface="Arial" charset="0"/>
                <a:ea typeface="Arial" charset="0"/>
                <a:cs typeface="Arial" charset="0"/>
              </a:rPr>
              <a:t>evidence</a:t>
            </a:r>
            <a:r>
              <a:rPr lang="it-IT" sz="2100" b="1" dirty="0">
                <a:solidFill>
                  <a:srgbClr val="002060"/>
                </a:solidFill>
                <a:latin typeface="Arial" charset="0"/>
                <a:ea typeface="Arial" charset="0"/>
                <a:cs typeface="Arial" charset="0"/>
              </a:rPr>
              <a:t> of </a:t>
            </a:r>
            <a:r>
              <a:rPr lang="it-IT" sz="2100" b="1" dirty="0" err="1">
                <a:solidFill>
                  <a:srgbClr val="002060"/>
                </a:solidFill>
                <a:latin typeface="Arial" charset="0"/>
                <a:ea typeface="Arial" charset="0"/>
                <a:cs typeface="Arial" charset="0"/>
              </a:rPr>
              <a:t>myocardial</a:t>
            </a:r>
            <a:r>
              <a:rPr lang="it-IT" sz="2100" b="1" dirty="0">
                <a:solidFill>
                  <a:srgbClr val="002060"/>
                </a:solidFill>
                <a:latin typeface="Arial" charset="0"/>
                <a:ea typeface="Arial" charset="0"/>
                <a:cs typeface="Arial" charset="0"/>
              </a:rPr>
              <a:t> ischemia and No </a:t>
            </a:r>
            <a:r>
              <a:rPr lang="it-IT" sz="2100" b="1" dirty="0" err="1">
                <a:solidFill>
                  <a:srgbClr val="002060"/>
                </a:solidFill>
                <a:latin typeface="Arial" charset="0"/>
                <a:ea typeface="Arial" charset="0"/>
                <a:cs typeface="Arial" charset="0"/>
              </a:rPr>
              <a:t>obstructive</a:t>
            </a:r>
            <a:r>
              <a:rPr lang="it-IT" sz="2100" b="1" dirty="0">
                <a:solidFill>
                  <a:srgbClr val="002060"/>
                </a:solidFill>
                <a:latin typeface="Arial" charset="0"/>
                <a:ea typeface="Arial" charset="0"/>
                <a:cs typeface="Arial" charset="0"/>
              </a:rPr>
              <a:t> CAD</a:t>
            </a:r>
            <a:endParaRPr lang="it-IT" sz="2100" b="1" dirty="0">
              <a:solidFill>
                <a:srgbClr val="002060"/>
              </a:solidFill>
              <a:latin typeface="Arial" charset="0"/>
              <a:ea typeface="Arial" charset="0"/>
              <a:cs typeface="Arial" charset="0"/>
            </a:endParaRPr>
          </a:p>
        </p:txBody>
      </p:sp>
      <p:pic>
        <p:nvPicPr>
          <p:cNvPr id="5" name="Segnaposto contenuto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8979" y="3634978"/>
            <a:ext cx="5509826" cy="2038315"/>
          </a:xfrm>
          <a:ln w="38100">
            <a:solidFill>
              <a:srgbClr val="002060"/>
            </a:solidFill>
          </a:ln>
        </p:spPr>
      </p:pic>
      <p:cxnSp>
        <p:nvCxnSpPr>
          <p:cNvPr id="4" name="Connettore 1 3"/>
          <p:cNvCxnSpPr/>
          <p:nvPr/>
        </p:nvCxnSpPr>
        <p:spPr>
          <a:xfrm flipV="1">
            <a:off x="-4454" y="1666721"/>
            <a:ext cx="9153000" cy="0"/>
          </a:xfrm>
          <a:prstGeom prst="line">
            <a:avLst/>
          </a:prstGeom>
          <a:ln w="69850" cmpd="sng">
            <a:solidFill>
              <a:srgbClr val="002060"/>
            </a:solidFill>
          </a:ln>
        </p:spPr>
        <p:style>
          <a:lnRef idx="2">
            <a:schemeClr val="accent1"/>
          </a:lnRef>
          <a:fillRef idx="0">
            <a:schemeClr val="accent1"/>
          </a:fillRef>
          <a:effectRef idx="1">
            <a:schemeClr val="accent1"/>
          </a:effectRef>
          <a:fontRef idx="minor">
            <a:schemeClr val="tx1"/>
          </a:fontRef>
        </p:style>
      </p:cxnSp>
      <p:sp>
        <p:nvSpPr>
          <p:cNvPr id="6" name="CasellaDiTesto 5"/>
          <p:cNvSpPr txBox="1"/>
          <p:nvPr/>
        </p:nvSpPr>
        <p:spPr>
          <a:xfrm>
            <a:off x="708286" y="1795271"/>
            <a:ext cx="2056459" cy="1754326"/>
          </a:xfrm>
          <a:prstGeom prst="rect">
            <a:avLst/>
          </a:prstGeom>
          <a:noFill/>
          <a:ln w="38100">
            <a:solidFill>
              <a:srgbClr val="800E03"/>
            </a:solidFill>
          </a:ln>
        </p:spPr>
        <p:txBody>
          <a:bodyPr wrap="square" rtlCol="0">
            <a:spAutoFit/>
          </a:bodyPr>
          <a:lstStyle/>
          <a:p>
            <a:pPr defTabSz="685800"/>
            <a:r>
              <a:rPr lang="it-IT" b="1" dirty="0">
                <a:solidFill>
                  <a:srgbClr val="002060"/>
                </a:solidFill>
                <a:latin typeface="Arial" charset="0"/>
                <a:ea typeface="Arial" charset="0"/>
                <a:cs typeface="Arial" charset="0"/>
              </a:rPr>
              <a:t>3 </a:t>
            </a:r>
            <a:r>
              <a:rPr lang="it-IT" b="1" dirty="0" err="1">
                <a:solidFill>
                  <a:srgbClr val="002060"/>
                </a:solidFill>
                <a:latin typeface="Arial" charset="0"/>
                <a:ea typeface="Arial" charset="0"/>
                <a:cs typeface="Arial" charset="0"/>
              </a:rPr>
              <a:t>markers</a:t>
            </a:r>
            <a:endParaRPr lang="it-IT" b="1" dirty="0">
              <a:solidFill>
                <a:srgbClr val="002060"/>
              </a:solidFill>
              <a:latin typeface="Arial" charset="0"/>
              <a:ea typeface="Arial" charset="0"/>
              <a:cs typeface="Arial" charset="0"/>
            </a:endParaRPr>
          </a:p>
          <a:p>
            <a:pPr marL="214313" indent="-214313" defTabSz="685800">
              <a:buFont typeface="Arial" charset="0"/>
              <a:buChar char="•"/>
            </a:pPr>
            <a:r>
              <a:rPr lang="it-IT" b="1" dirty="0">
                <a:solidFill>
                  <a:srgbClr val="002060"/>
                </a:solidFill>
                <a:latin typeface="Arial" charset="0"/>
                <a:ea typeface="Arial" charset="0"/>
                <a:cs typeface="Arial" charset="0"/>
              </a:rPr>
              <a:t>Angina</a:t>
            </a:r>
          </a:p>
          <a:p>
            <a:pPr marL="214313" indent="-214313" defTabSz="685800">
              <a:buFont typeface="Arial" charset="0"/>
              <a:buChar char="•"/>
            </a:pPr>
            <a:r>
              <a:rPr lang="it-IT" b="1" dirty="0">
                <a:solidFill>
                  <a:srgbClr val="002060"/>
                </a:solidFill>
                <a:latin typeface="Arial" charset="0"/>
                <a:ea typeface="Arial" charset="0"/>
                <a:cs typeface="Arial" charset="0"/>
              </a:rPr>
              <a:t>CAD &lt; 50%</a:t>
            </a:r>
          </a:p>
          <a:p>
            <a:pPr marL="214313" indent="-214313" defTabSz="685800">
              <a:buFont typeface="Arial" charset="0"/>
              <a:buChar char="•"/>
            </a:pPr>
            <a:r>
              <a:rPr lang="it-IT" b="1" dirty="0" err="1">
                <a:solidFill>
                  <a:srgbClr val="002060"/>
                </a:solidFill>
                <a:latin typeface="Arial" charset="0"/>
                <a:ea typeface="Arial" charset="0"/>
                <a:cs typeface="Arial" charset="0"/>
              </a:rPr>
              <a:t>Myocardial</a:t>
            </a:r>
            <a:r>
              <a:rPr lang="it-IT" b="1" dirty="0">
                <a:solidFill>
                  <a:srgbClr val="002060"/>
                </a:solidFill>
                <a:latin typeface="Arial" charset="0"/>
                <a:ea typeface="Arial" charset="0"/>
                <a:cs typeface="Arial" charset="0"/>
              </a:rPr>
              <a:t> ischemia: CMR stress &gt; 10%</a:t>
            </a:r>
          </a:p>
        </p:txBody>
      </p:sp>
      <p:pic>
        <p:nvPicPr>
          <p:cNvPr id="7" name="Immagin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9989" y="1795272"/>
            <a:ext cx="3299958" cy="2053307"/>
          </a:xfrm>
          <a:prstGeom prst="rect">
            <a:avLst/>
          </a:prstGeom>
          <a:ln w="38100">
            <a:solidFill>
              <a:srgbClr val="002060"/>
            </a:solidFill>
          </a:ln>
        </p:spPr>
      </p:pic>
      <p:sp>
        <p:nvSpPr>
          <p:cNvPr id="8" name="CasellaDiTesto 7"/>
          <p:cNvSpPr txBox="1"/>
          <p:nvPr/>
        </p:nvSpPr>
        <p:spPr>
          <a:xfrm>
            <a:off x="6869244" y="5601637"/>
            <a:ext cx="1964640" cy="300082"/>
          </a:xfrm>
          <a:prstGeom prst="rect">
            <a:avLst/>
          </a:prstGeom>
          <a:noFill/>
        </p:spPr>
        <p:txBody>
          <a:bodyPr wrap="none" rtlCol="0">
            <a:spAutoFit/>
          </a:bodyPr>
          <a:lstStyle/>
          <a:p>
            <a:pPr defTabSz="685800"/>
            <a:r>
              <a:rPr lang="it-IT" sz="1350" dirty="0">
                <a:solidFill>
                  <a:srgbClr val="002060"/>
                </a:solidFill>
              </a:rPr>
              <a:t>JACC </a:t>
            </a:r>
            <a:r>
              <a:rPr lang="it-IT" sz="1350" dirty="0" err="1">
                <a:solidFill>
                  <a:srgbClr val="002060"/>
                </a:solidFill>
              </a:rPr>
              <a:t>Img</a:t>
            </a:r>
            <a:r>
              <a:rPr lang="it-IT" sz="1350" dirty="0">
                <a:solidFill>
                  <a:srgbClr val="002060"/>
                </a:solidFill>
              </a:rPr>
              <a:t> 2011; 4: 514-22</a:t>
            </a:r>
          </a:p>
        </p:txBody>
      </p:sp>
    </p:spTree>
    <p:extLst>
      <p:ext uri="{BB962C8B-B14F-4D97-AF65-F5344CB8AC3E}">
        <p14:creationId xmlns:p14="http://schemas.microsoft.com/office/powerpoint/2010/main" val="17924242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Connettore 1 7"/>
          <p:cNvCxnSpPr/>
          <p:nvPr/>
        </p:nvCxnSpPr>
        <p:spPr>
          <a:xfrm flipV="1">
            <a:off x="926277" y="1543049"/>
            <a:ext cx="7479000" cy="0"/>
          </a:xfrm>
          <a:prstGeom prst="line">
            <a:avLst/>
          </a:prstGeom>
          <a:ln w="28575" cmpd="sng">
            <a:solidFill>
              <a:srgbClr val="002060"/>
            </a:solidFill>
          </a:ln>
        </p:spPr>
        <p:style>
          <a:lnRef idx="2">
            <a:schemeClr val="accent1"/>
          </a:lnRef>
          <a:fillRef idx="0">
            <a:schemeClr val="accent1"/>
          </a:fillRef>
          <a:effectRef idx="1">
            <a:schemeClr val="accent1"/>
          </a:effectRef>
          <a:fontRef idx="minor">
            <a:schemeClr val="tx1"/>
          </a:fontRef>
        </p:style>
      </p:cxnSp>
      <p:sp>
        <p:nvSpPr>
          <p:cNvPr id="10" name="Titolo 1"/>
          <p:cNvSpPr txBox="1">
            <a:spLocks/>
          </p:cNvSpPr>
          <p:nvPr/>
        </p:nvSpPr>
        <p:spPr>
          <a:xfrm>
            <a:off x="824594" y="837178"/>
            <a:ext cx="7886700"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1800" b="1">
                <a:solidFill>
                  <a:srgbClr val="002060"/>
                </a:solidFill>
                <a:latin typeface="Arial" charset="0"/>
                <a:ea typeface="Arial" charset="0"/>
                <a:cs typeface="Arial" charset="0"/>
              </a:rPr>
              <a:t>Perché abbiamo bisogno della terapia medica antischemica?</a:t>
            </a:r>
            <a:endParaRPr lang="it-IT" sz="1800" b="1" dirty="0">
              <a:solidFill>
                <a:srgbClr val="002060"/>
              </a:solidFill>
              <a:latin typeface="Arial" charset="0"/>
              <a:ea typeface="Arial" charset="0"/>
              <a:cs typeface="Arial" charset="0"/>
            </a:endParaRPr>
          </a:p>
        </p:txBody>
      </p:sp>
      <p:sp>
        <p:nvSpPr>
          <p:cNvPr id="12" name="CasellaDiTesto 11"/>
          <p:cNvSpPr txBox="1"/>
          <p:nvPr/>
        </p:nvSpPr>
        <p:spPr>
          <a:xfrm>
            <a:off x="6263680" y="5708621"/>
            <a:ext cx="2632452" cy="207749"/>
          </a:xfrm>
          <a:prstGeom prst="rect">
            <a:avLst/>
          </a:prstGeom>
          <a:noFill/>
        </p:spPr>
        <p:txBody>
          <a:bodyPr wrap="none" rtlCol="0">
            <a:spAutoFit/>
          </a:bodyPr>
          <a:lstStyle/>
          <a:p>
            <a:pPr algn="r"/>
            <a:r>
              <a:rPr sz="750">
                <a:solidFill>
                  <a:srgbClr val="002060"/>
                </a:solidFill>
                <a:latin typeface="Verdana" pitchFamily="34" charset="0"/>
                <a:ea typeface="Verdana" pitchFamily="34" charset="0"/>
                <a:cs typeface="Verdana" pitchFamily="34" charset="0"/>
              </a:rPr>
              <a:t>Circ </a:t>
            </a:r>
            <a:r>
              <a:rPr sz="750" dirty="0" err="1">
                <a:solidFill>
                  <a:srgbClr val="002060"/>
                </a:solidFill>
                <a:latin typeface="Verdana" pitchFamily="34" charset="0"/>
                <a:ea typeface="Verdana" pitchFamily="34" charset="0"/>
                <a:cs typeface="Verdana" pitchFamily="34" charset="0"/>
              </a:rPr>
              <a:t>Cardiovasc</a:t>
            </a:r>
            <a:r>
              <a:rPr sz="750" dirty="0">
                <a:solidFill>
                  <a:srgbClr val="002060"/>
                </a:solidFill>
                <a:latin typeface="Verdana" pitchFamily="34" charset="0"/>
                <a:ea typeface="Verdana" pitchFamily="34" charset="0"/>
                <a:cs typeface="Verdana" pitchFamily="34" charset="0"/>
              </a:rPr>
              <a:t> Qual Outcomes. 2009; 2: 344-353</a:t>
            </a:r>
          </a:p>
        </p:txBody>
      </p:sp>
      <p:sp>
        <p:nvSpPr>
          <p:cNvPr id="13" name="Rettangolo 12"/>
          <p:cNvSpPr/>
          <p:nvPr/>
        </p:nvSpPr>
        <p:spPr bwMode="auto">
          <a:xfrm>
            <a:off x="6098424" y="5385831"/>
            <a:ext cx="371291" cy="10930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eaLnBrk="0" fontAlgn="base" hangingPunct="0">
              <a:spcBef>
                <a:spcPct val="0"/>
              </a:spcBef>
              <a:spcAft>
                <a:spcPct val="0"/>
              </a:spcAft>
            </a:pPr>
            <a:endParaRPr>
              <a:latin typeface="Verdana" pitchFamily="34" charset="0"/>
            </a:endParaRPr>
          </a:p>
        </p:txBody>
      </p:sp>
      <p:sp>
        <p:nvSpPr>
          <p:cNvPr id="14" name="Rettangolo 13"/>
          <p:cNvSpPr/>
          <p:nvPr/>
        </p:nvSpPr>
        <p:spPr bwMode="auto">
          <a:xfrm>
            <a:off x="4627546" y="5635949"/>
            <a:ext cx="303784" cy="12679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eaLnBrk="0" fontAlgn="base" hangingPunct="0">
              <a:spcBef>
                <a:spcPct val="0"/>
              </a:spcBef>
              <a:spcAft>
                <a:spcPct val="0"/>
              </a:spcAft>
            </a:pPr>
            <a:endParaRPr>
              <a:latin typeface="Verdana" pitchFamily="34" charset="0"/>
            </a:endParaRPr>
          </a:p>
        </p:txBody>
      </p:sp>
      <p:sp>
        <p:nvSpPr>
          <p:cNvPr id="15" name="Rettangolo 14"/>
          <p:cNvSpPr/>
          <p:nvPr/>
        </p:nvSpPr>
        <p:spPr bwMode="auto">
          <a:xfrm>
            <a:off x="4967049" y="5643093"/>
            <a:ext cx="236276" cy="12679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eaLnBrk="0" fontAlgn="base" hangingPunct="0">
              <a:spcBef>
                <a:spcPct val="0"/>
              </a:spcBef>
              <a:spcAft>
                <a:spcPct val="0"/>
              </a:spcAft>
            </a:pPr>
            <a:endParaRPr>
              <a:latin typeface="Verdana" pitchFamily="34" charset="0"/>
            </a:endParaRPr>
          </a:p>
        </p:txBody>
      </p:sp>
      <p:grpSp>
        <p:nvGrpSpPr>
          <p:cNvPr id="16" name="Gruppo 15"/>
          <p:cNvGrpSpPr/>
          <p:nvPr/>
        </p:nvGrpSpPr>
        <p:grpSpPr>
          <a:xfrm>
            <a:off x="2207424" y="1982124"/>
            <a:ext cx="5326247" cy="3496125"/>
            <a:chOff x="1752600" y="2790825"/>
            <a:chExt cx="5710839" cy="3711938"/>
          </a:xfrm>
        </p:grpSpPr>
        <p:pic>
          <p:nvPicPr>
            <p:cNvPr id="1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6895" t="30298" r="15131" b="9578"/>
            <a:stretch/>
          </p:blipFill>
          <p:spPr bwMode="auto">
            <a:xfrm>
              <a:off x="1752600" y="2790825"/>
              <a:ext cx="5172076" cy="343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Rettangolo 17"/>
            <p:cNvSpPr/>
            <p:nvPr/>
          </p:nvSpPr>
          <p:spPr bwMode="auto">
            <a:xfrm>
              <a:off x="5247075" y="5960007"/>
              <a:ext cx="2216364" cy="542756"/>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eaLnBrk="0" fontAlgn="base" hangingPunct="0">
                <a:spcBef>
                  <a:spcPct val="0"/>
                </a:spcBef>
                <a:spcAft>
                  <a:spcPct val="0"/>
                </a:spcAft>
              </a:pPr>
              <a:endParaRPr>
                <a:solidFill>
                  <a:prstClr val="white"/>
                </a:solidFill>
                <a:latin typeface="Verdana" pitchFamily="34" charset="0"/>
              </a:endParaRPr>
            </a:p>
          </p:txBody>
        </p:sp>
        <p:sp>
          <p:nvSpPr>
            <p:cNvPr id="19" name="CasellaDiTesto 18"/>
            <p:cNvSpPr txBox="1"/>
            <p:nvPr/>
          </p:nvSpPr>
          <p:spPr>
            <a:xfrm>
              <a:off x="3325895" y="5654204"/>
              <a:ext cx="837375" cy="555518"/>
            </a:xfrm>
            <a:prstGeom prst="rect">
              <a:avLst/>
            </a:prstGeom>
            <a:solidFill>
              <a:schemeClr val="bg1"/>
            </a:solidFill>
          </p:spPr>
          <p:txBody>
            <a:bodyPr wrap="none" rtlCol="0">
              <a:spAutoFit/>
            </a:bodyPr>
            <a:lstStyle/>
            <a:p>
              <a:pPr algn="ctr"/>
              <a:r>
                <a:rPr sz="1400" dirty="0"/>
                <a:t>Angina </a:t>
              </a:r>
            </a:p>
            <a:p>
              <a:r>
                <a:rPr sz="1400" dirty="0"/>
                <a:t>mensile</a:t>
              </a:r>
            </a:p>
          </p:txBody>
        </p:sp>
        <p:sp>
          <p:nvSpPr>
            <p:cNvPr id="20" name="CasellaDiTesto 19"/>
            <p:cNvSpPr txBox="1"/>
            <p:nvPr/>
          </p:nvSpPr>
          <p:spPr>
            <a:xfrm>
              <a:off x="4439345" y="5674769"/>
              <a:ext cx="1141220" cy="555518"/>
            </a:xfrm>
            <a:prstGeom prst="rect">
              <a:avLst/>
            </a:prstGeom>
            <a:solidFill>
              <a:schemeClr val="bg1"/>
            </a:solidFill>
          </p:spPr>
          <p:txBody>
            <a:bodyPr wrap="square" rtlCol="0">
              <a:spAutoFit/>
            </a:bodyPr>
            <a:lstStyle/>
            <a:p>
              <a:pPr algn="ctr"/>
              <a:r>
                <a:rPr sz="1400" dirty="0"/>
                <a:t>Angina </a:t>
              </a:r>
            </a:p>
            <a:p>
              <a:r>
                <a:rPr sz="1400" dirty="0"/>
                <a:t>settimanale</a:t>
              </a:r>
            </a:p>
          </p:txBody>
        </p:sp>
        <p:sp>
          <p:nvSpPr>
            <p:cNvPr id="21" name="CasellaDiTesto 20"/>
            <p:cNvSpPr txBox="1"/>
            <p:nvPr/>
          </p:nvSpPr>
          <p:spPr>
            <a:xfrm>
              <a:off x="5860872" y="5670610"/>
              <a:ext cx="1068995" cy="326776"/>
            </a:xfrm>
            <a:prstGeom prst="rect">
              <a:avLst/>
            </a:prstGeom>
            <a:solidFill>
              <a:schemeClr val="bg1"/>
            </a:solidFill>
          </p:spPr>
          <p:txBody>
            <a:bodyPr wrap="none" rtlCol="0">
              <a:spAutoFit/>
            </a:bodyPr>
            <a:lstStyle/>
            <a:p>
              <a:r>
                <a:rPr sz="1400" dirty="0"/>
                <a:t>Giornaliera</a:t>
              </a:r>
            </a:p>
          </p:txBody>
        </p:sp>
        <p:sp>
          <p:nvSpPr>
            <p:cNvPr id="22" name="CasellaDiTesto 21"/>
            <p:cNvSpPr txBox="1"/>
            <p:nvPr/>
          </p:nvSpPr>
          <p:spPr>
            <a:xfrm>
              <a:off x="1913916" y="5679759"/>
              <a:ext cx="1033313" cy="326776"/>
            </a:xfrm>
            <a:prstGeom prst="rect">
              <a:avLst/>
            </a:prstGeom>
            <a:solidFill>
              <a:schemeClr val="bg1"/>
            </a:solidFill>
          </p:spPr>
          <p:txBody>
            <a:bodyPr wrap="none" rtlCol="0">
              <a:spAutoFit/>
            </a:bodyPr>
            <a:lstStyle/>
            <a:p>
              <a:r>
                <a:rPr sz="1400" dirty="0"/>
                <a:t>No angina </a:t>
              </a:r>
            </a:p>
          </p:txBody>
        </p:sp>
        <p:sp>
          <p:nvSpPr>
            <p:cNvPr id="23" name="CasellaDiTesto 22"/>
            <p:cNvSpPr txBox="1"/>
            <p:nvPr/>
          </p:nvSpPr>
          <p:spPr>
            <a:xfrm>
              <a:off x="3196367" y="2856889"/>
              <a:ext cx="3953667" cy="943564"/>
            </a:xfrm>
            <a:prstGeom prst="rect">
              <a:avLst/>
            </a:prstGeom>
            <a:solidFill>
              <a:schemeClr val="bg1"/>
            </a:solidFill>
          </p:spPr>
          <p:txBody>
            <a:bodyPr wrap="square" rtlCol="0">
              <a:spAutoFit/>
            </a:bodyPr>
            <a:lstStyle/>
            <a:p>
              <a:pPr algn="ctr">
                <a:lnSpc>
                  <a:spcPct val="150000"/>
                </a:lnSpc>
              </a:pPr>
              <a:r>
                <a:rPr sz="2100" b="1" dirty="0">
                  <a:solidFill>
                    <a:srgbClr val="002060"/>
                  </a:solidFill>
                </a:rPr>
                <a:t>49.8%</a:t>
              </a:r>
              <a:r>
                <a:rPr sz="1350" dirty="0">
                  <a:solidFill>
                    <a:srgbClr val="002060"/>
                  </a:solidFill>
                </a:rPr>
                <a:t> riporta angina a 4 mesi </a:t>
              </a:r>
              <a:endParaRPr lang="it-IT" sz="1350" dirty="0">
                <a:solidFill>
                  <a:srgbClr val="002060"/>
                </a:solidFill>
              </a:endParaRPr>
            </a:p>
            <a:p>
              <a:pPr algn="ctr">
                <a:lnSpc>
                  <a:spcPct val="150000"/>
                </a:lnSpc>
              </a:pPr>
              <a:r>
                <a:rPr sz="1350" dirty="0">
                  <a:solidFill>
                    <a:srgbClr val="002060"/>
                  </a:solidFill>
                </a:rPr>
                <a:t>dopo sindrome coronarica acuta</a:t>
              </a:r>
            </a:p>
          </p:txBody>
        </p:sp>
      </p:grpSp>
      <p:cxnSp>
        <p:nvCxnSpPr>
          <p:cNvPr id="24" name="Connettore 1 23"/>
          <p:cNvCxnSpPr/>
          <p:nvPr/>
        </p:nvCxnSpPr>
        <p:spPr bwMode="auto">
          <a:xfrm flipH="1">
            <a:off x="2551692" y="2813403"/>
            <a:ext cx="16875" cy="1964861"/>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sp>
        <p:nvSpPr>
          <p:cNvPr id="25" name="CasellaDiTesto 24"/>
          <p:cNvSpPr txBox="1"/>
          <p:nvPr/>
        </p:nvSpPr>
        <p:spPr>
          <a:xfrm rot="16200000">
            <a:off x="1604710" y="3506341"/>
            <a:ext cx="990547" cy="300082"/>
          </a:xfrm>
          <a:prstGeom prst="rect">
            <a:avLst/>
          </a:prstGeom>
          <a:noFill/>
        </p:spPr>
        <p:txBody>
          <a:bodyPr wrap="square" rtlCol="0">
            <a:spAutoFit/>
          </a:bodyPr>
          <a:lstStyle/>
          <a:p>
            <a:r>
              <a:rPr sz="1350" b="1" dirty="0">
                <a:solidFill>
                  <a:srgbClr val="002060"/>
                </a:solidFill>
              </a:rPr>
              <a:t>% pazienti</a:t>
            </a:r>
          </a:p>
        </p:txBody>
      </p:sp>
      <p:sp>
        <p:nvSpPr>
          <p:cNvPr id="26" name="CasellaDiTesto 25"/>
          <p:cNvSpPr txBox="1"/>
          <p:nvPr/>
        </p:nvSpPr>
        <p:spPr>
          <a:xfrm>
            <a:off x="4086626" y="5277427"/>
            <a:ext cx="1283503" cy="276999"/>
          </a:xfrm>
          <a:prstGeom prst="rect">
            <a:avLst/>
          </a:prstGeom>
          <a:noFill/>
        </p:spPr>
        <p:txBody>
          <a:bodyPr wrap="square" rtlCol="0">
            <a:spAutoFit/>
          </a:bodyPr>
          <a:lstStyle/>
          <a:p>
            <a:r>
              <a:rPr sz="1200" b="1" dirty="0">
                <a:solidFill>
                  <a:srgbClr val="002060"/>
                </a:solidFill>
              </a:rPr>
              <a:t>Episodi di angina</a:t>
            </a:r>
          </a:p>
        </p:txBody>
      </p:sp>
      <p:sp>
        <p:nvSpPr>
          <p:cNvPr id="5" name="CasellaDiTesto 4"/>
          <p:cNvSpPr txBox="1"/>
          <p:nvPr/>
        </p:nvSpPr>
        <p:spPr>
          <a:xfrm>
            <a:off x="867458" y="1819485"/>
            <a:ext cx="2151871" cy="300082"/>
          </a:xfrm>
          <a:prstGeom prst="rect">
            <a:avLst/>
          </a:prstGeom>
          <a:noFill/>
        </p:spPr>
        <p:txBody>
          <a:bodyPr wrap="none" rtlCol="0">
            <a:spAutoFit/>
          </a:bodyPr>
          <a:lstStyle/>
          <a:p>
            <a:pPr marL="214313" indent="-214313">
              <a:buFont typeface="Arial" charset="0"/>
              <a:buChar char="•"/>
            </a:pPr>
            <a:r>
              <a:rPr lang="it-IT" sz="1350" b="1">
                <a:solidFill>
                  <a:srgbClr val="002060"/>
                </a:solidFill>
                <a:latin typeface="Arial" charset="0"/>
                <a:ea typeface="Arial" charset="0"/>
                <a:cs typeface="Arial" charset="0"/>
              </a:rPr>
              <a:t>Controllo dei Sintomi</a:t>
            </a:r>
          </a:p>
        </p:txBody>
      </p:sp>
      <p:sp>
        <p:nvSpPr>
          <p:cNvPr id="27" name="Ovale 26"/>
          <p:cNvSpPr/>
          <p:nvPr/>
        </p:nvSpPr>
        <p:spPr>
          <a:xfrm>
            <a:off x="774595" y="1688473"/>
            <a:ext cx="2325872" cy="53595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spTree>
    <p:extLst>
      <p:ext uri="{BB962C8B-B14F-4D97-AF65-F5344CB8AC3E}">
        <p14:creationId xmlns:p14="http://schemas.microsoft.com/office/powerpoint/2010/main" val="1874280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49705" y="443746"/>
            <a:ext cx="8076888" cy="994172"/>
          </a:xfrm>
        </p:spPr>
        <p:txBody>
          <a:bodyPr>
            <a:normAutofit/>
          </a:bodyPr>
          <a:lstStyle/>
          <a:p>
            <a:pPr algn="ctr"/>
            <a:r>
              <a:rPr lang="it-IT" sz="2100" b="1" dirty="0" err="1">
                <a:solidFill>
                  <a:srgbClr val="002060"/>
                </a:solidFill>
                <a:latin typeface="Arial" charset="0"/>
                <a:ea typeface="Arial" charset="0"/>
                <a:cs typeface="Arial" charset="0"/>
              </a:rPr>
              <a:t>Ranolazine</a:t>
            </a:r>
            <a:r>
              <a:rPr lang="it-IT" sz="2100" b="1" dirty="0">
                <a:solidFill>
                  <a:srgbClr val="002060"/>
                </a:solidFill>
                <a:latin typeface="Arial" charset="0"/>
                <a:ea typeface="Arial" charset="0"/>
                <a:cs typeface="Arial" charset="0"/>
              </a:rPr>
              <a:t> in </a:t>
            </a:r>
            <a:r>
              <a:rPr lang="it-IT" sz="2100" b="1" dirty="0" err="1">
                <a:solidFill>
                  <a:srgbClr val="002060"/>
                </a:solidFill>
                <a:latin typeface="Arial" charset="0"/>
                <a:ea typeface="Arial" charset="0"/>
                <a:cs typeface="Arial" charset="0"/>
              </a:rPr>
              <a:t>women</a:t>
            </a:r>
            <a:r>
              <a:rPr lang="it-IT" sz="2100" b="1" dirty="0">
                <a:solidFill>
                  <a:srgbClr val="002060"/>
                </a:solidFill>
                <a:latin typeface="Arial" charset="0"/>
                <a:ea typeface="Arial" charset="0"/>
                <a:cs typeface="Arial" charset="0"/>
              </a:rPr>
              <a:t> with angina, </a:t>
            </a:r>
            <a:r>
              <a:rPr lang="it-IT" sz="2100" b="1" dirty="0" err="1">
                <a:solidFill>
                  <a:srgbClr val="002060"/>
                </a:solidFill>
                <a:latin typeface="Arial" charset="0"/>
                <a:ea typeface="Arial" charset="0"/>
                <a:cs typeface="Arial" charset="0"/>
              </a:rPr>
              <a:t>evidence</a:t>
            </a:r>
            <a:r>
              <a:rPr lang="it-IT" sz="2100" b="1" dirty="0">
                <a:solidFill>
                  <a:srgbClr val="002060"/>
                </a:solidFill>
                <a:latin typeface="Arial" charset="0"/>
                <a:ea typeface="Arial" charset="0"/>
                <a:cs typeface="Arial" charset="0"/>
              </a:rPr>
              <a:t> of </a:t>
            </a:r>
            <a:r>
              <a:rPr lang="it-IT" sz="2100" b="1" dirty="0" err="1">
                <a:solidFill>
                  <a:srgbClr val="002060"/>
                </a:solidFill>
                <a:latin typeface="Arial" charset="0"/>
                <a:ea typeface="Arial" charset="0"/>
                <a:cs typeface="Arial" charset="0"/>
              </a:rPr>
              <a:t>myocardial</a:t>
            </a:r>
            <a:r>
              <a:rPr lang="it-IT" sz="2100" b="1" dirty="0">
                <a:solidFill>
                  <a:srgbClr val="002060"/>
                </a:solidFill>
                <a:latin typeface="Arial" charset="0"/>
                <a:ea typeface="Arial" charset="0"/>
                <a:cs typeface="Arial" charset="0"/>
              </a:rPr>
              <a:t> ischemia and No </a:t>
            </a:r>
            <a:r>
              <a:rPr lang="it-IT" sz="2100" b="1" dirty="0" err="1">
                <a:solidFill>
                  <a:srgbClr val="002060"/>
                </a:solidFill>
                <a:latin typeface="Arial" charset="0"/>
                <a:ea typeface="Arial" charset="0"/>
                <a:cs typeface="Arial" charset="0"/>
              </a:rPr>
              <a:t>obstructive</a:t>
            </a:r>
            <a:r>
              <a:rPr lang="it-IT" sz="2100" b="1" dirty="0">
                <a:solidFill>
                  <a:srgbClr val="002060"/>
                </a:solidFill>
                <a:latin typeface="Arial" charset="0"/>
                <a:ea typeface="Arial" charset="0"/>
                <a:cs typeface="Arial" charset="0"/>
              </a:rPr>
              <a:t> CAD</a:t>
            </a:r>
            <a:endParaRPr lang="it-IT" sz="2100" b="1" dirty="0">
              <a:solidFill>
                <a:srgbClr val="002060"/>
              </a:solidFill>
              <a:latin typeface="Arial" charset="0"/>
              <a:ea typeface="Arial" charset="0"/>
              <a:cs typeface="Arial" charset="0"/>
            </a:endParaRPr>
          </a:p>
        </p:txBody>
      </p:sp>
      <p:cxnSp>
        <p:nvCxnSpPr>
          <p:cNvPr id="4" name="Connettore 1 3"/>
          <p:cNvCxnSpPr/>
          <p:nvPr/>
        </p:nvCxnSpPr>
        <p:spPr>
          <a:xfrm flipV="1">
            <a:off x="-4454" y="1666721"/>
            <a:ext cx="9153000" cy="0"/>
          </a:xfrm>
          <a:prstGeom prst="line">
            <a:avLst/>
          </a:prstGeom>
          <a:ln w="69850" cmpd="sng">
            <a:solidFill>
              <a:srgbClr val="002060"/>
            </a:solidFill>
          </a:ln>
        </p:spPr>
        <p:style>
          <a:lnRef idx="2">
            <a:schemeClr val="accent1"/>
          </a:lnRef>
          <a:fillRef idx="0">
            <a:schemeClr val="accent1"/>
          </a:fillRef>
          <a:effectRef idx="1">
            <a:schemeClr val="accent1"/>
          </a:effectRef>
          <a:fontRef idx="minor">
            <a:schemeClr val="tx1"/>
          </a:fontRef>
        </p:style>
      </p:cxnSp>
      <p:sp>
        <p:nvSpPr>
          <p:cNvPr id="8" name="CasellaDiTesto 7"/>
          <p:cNvSpPr txBox="1"/>
          <p:nvPr/>
        </p:nvSpPr>
        <p:spPr>
          <a:xfrm>
            <a:off x="6869244" y="5601637"/>
            <a:ext cx="1964640" cy="300082"/>
          </a:xfrm>
          <a:prstGeom prst="rect">
            <a:avLst/>
          </a:prstGeom>
          <a:noFill/>
        </p:spPr>
        <p:txBody>
          <a:bodyPr wrap="none" rtlCol="0">
            <a:spAutoFit/>
          </a:bodyPr>
          <a:lstStyle/>
          <a:p>
            <a:r>
              <a:rPr lang="it-IT" sz="1350" dirty="0">
                <a:solidFill>
                  <a:srgbClr val="002060"/>
                </a:solidFill>
              </a:rPr>
              <a:t>JACC </a:t>
            </a:r>
            <a:r>
              <a:rPr lang="it-IT" sz="1350" dirty="0" err="1">
                <a:solidFill>
                  <a:srgbClr val="002060"/>
                </a:solidFill>
              </a:rPr>
              <a:t>Img</a:t>
            </a:r>
            <a:r>
              <a:rPr lang="it-IT" sz="1350" dirty="0">
                <a:solidFill>
                  <a:srgbClr val="002060"/>
                </a:solidFill>
              </a:rPr>
              <a:t> 2011; 4: 514-22</a:t>
            </a:r>
            <a:endParaRPr lang="it-IT" sz="1350" dirty="0">
              <a:solidFill>
                <a:srgbClr val="002060"/>
              </a:solidFill>
            </a:endParaRPr>
          </a:p>
        </p:txBody>
      </p:sp>
      <p:sp>
        <p:nvSpPr>
          <p:cNvPr id="7" name="CasellaDiTesto 6"/>
          <p:cNvSpPr txBox="1"/>
          <p:nvPr/>
        </p:nvSpPr>
        <p:spPr>
          <a:xfrm>
            <a:off x="6426203" y="5200651"/>
            <a:ext cx="2816092" cy="461665"/>
          </a:xfrm>
          <a:prstGeom prst="rect">
            <a:avLst/>
          </a:prstGeom>
          <a:noFill/>
        </p:spPr>
        <p:txBody>
          <a:bodyPr wrap="none" rtlCol="0">
            <a:spAutoFit/>
          </a:bodyPr>
          <a:lstStyle/>
          <a:p>
            <a:r>
              <a:rPr lang="it-IT" sz="1200" dirty="0">
                <a:solidFill>
                  <a:srgbClr val="002060"/>
                </a:solidFill>
              </a:rPr>
              <a:t>CFR = </a:t>
            </a:r>
            <a:r>
              <a:rPr lang="it-IT" sz="1200" dirty="0" err="1">
                <a:solidFill>
                  <a:srgbClr val="002060"/>
                </a:solidFill>
              </a:rPr>
              <a:t>coronary</a:t>
            </a:r>
            <a:r>
              <a:rPr lang="it-IT" sz="1200" dirty="0">
                <a:solidFill>
                  <a:srgbClr val="002060"/>
                </a:solidFill>
              </a:rPr>
              <a:t> flow </a:t>
            </a:r>
            <a:r>
              <a:rPr lang="it-IT" sz="1200" dirty="0" err="1">
                <a:solidFill>
                  <a:srgbClr val="002060"/>
                </a:solidFill>
              </a:rPr>
              <a:t>reserve</a:t>
            </a:r>
            <a:endParaRPr lang="it-IT" sz="1200" dirty="0">
              <a:solidFill>
                <a:srgbClr val="002060"/>
              </a:solidFill>
            </a:endParaRPr>
          </a:p>
          <a:p>
            <a:r>
              <a:rPr lang="it-IT" sz="1200" dirty="0">
                <a:solidFill>
                  <a:srgbClr val="002060"/>
                </a:solidFill>
              </a:rPr>
              <a:t>MPRI= </a:t>
            </a:r>
            <a:r>
              <a:rPr lang="it-IT" sz="1200" dirty="0" err="1">
                <a:solidFill>
                  <a:srgbClr val="002060"/>
                </a:solidFill>
              </a:rPr>
              <a:t>myocardial</a:t>
            </a:r>
            <a:r>
              <a:rPr lang="it-IT" sz="1200" dirty="0">
                <a:solidFill>
                  <a:srgbClr val="002060"/>
                </a:solidFill>
              </a:rPr>
              <a:t> </a:t>
            </a:r>
            <a:r>
              <a:rPr lang="it-IT" sz="1200" dirty="0" err="1">
                <a:solidFill>
                  <a:srgbClr val="002060"/>
                </a:solidFill>
              </a:rPr>
              <a:t>perfusion</a:t>
            </a:r>
            <a:r>
              <a:rPr lang="it-IT" sz="1200" dirty="0">
                <a:solidFill>
                  <a:srgbClr val="002060"/>
                </a:solidFill>
              </a:rPr>
              <a:t> </a:t>
            </a:r>
            <a:r>
              <a:rPr lang="it-IT" sz="1200" dirty="0" err="1">
                <a:solidFill>
                  <a:srgbClr val="002060"/>
                </a:solidFill>
              </a:rPr>
              <a:t>reserve</a:t>
            </a:r>
            <a:r>
              <a:rPr lang="it-IT" sz="1200" dirty="0">
                <a:solidFill>
                  <a:srgbClr val="002060"/>
                </a:solidFill>
              </a:rPr>
              <a:t> </a:t>
            </a:r>
            <a:r>
              <a:rPr lang="it-IT" sz="1200" dirty="0" err="1">
                <a:solidFill>
                  <a:srgbClr val="002060"/>
                </a:solidFill>
              </a:rPr>
              <a:t>index</a:t>
            </a:r>
            <a:endParaRPr lang="it-IT" sz="1200" dirty="0">
              <a:solidFill>
                <a:srgbClr val="002060"/>
              </a:solidFill>
            </a:endParaRPr>
          </a:p>
        </p:txBody>
      </p:sp>
      <p:pic>
        <p:nvPicPr>
          <p:cNvPr id="9" name="Segnaposto contenuto 8"/>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79401" y="1924090"/>
            <a:ext cx="6082655" cy="3765454"/>
          </a:xfrm>
          <a:ln w="38100">
            <a:solidFill>
              <a:srgbClr val="800E03"/>
            </a:solidFill>
          </a:ln>
        </p:spPr>
      </p:pic>
    </p:spTree>
    <p:extLst>
      <p:ext uri="{BB962C8B-B14F-4D97-AF65-F5344CB8AC3E}">
        <p14:creationId xmlns:p14="http://schemas.microsoft.com/office/powerpoint/2010/main" val="17043595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633287" y="128405"/>
            <a:ext cx="5829300" cy="1102519"/>
          </a:xfrm>
        </p:spPr>
        <p:txBody>
          <a:bodyPr anchor="ctr">
            <a:normAutofit/>
          </a:bodyPr>
          <a:lstStyle/>
          <a:p>
            <a:r>
              <a:rPr lang="it-IT" altLang="it-IT" sz="3300" b="1" dirty="0" err="1" smtClean="0">
                <a:solidFill>
                  <a:srgbClr val="002060"/>
                </a:solidFill>
                <a:latin typeface="Arial" charset="0"/>
                <a:ea typeface="Arial" charset="0"/>
                <a:cs typeface="Arial" charset="0"/>
              </a:rPr>
              <a:t>Consensus</a:t>
            </a:r>
            <a:r>
              <a:rPr lang="it-IT" altLang="it-IT" sz="3300" b="1" dirty="0" smtClean="0">
                <a:solidFill>
                  <a:srgbClr val="002060"/>
                </a:solidFill>
                <a:latin typeface="Arial" charset="0"/>
                <a:ea typeface="Arial" charset="0"/>
                <a:cs typeface="Arial" charset="0"/>
              </a:rPr>
              <a:t> </a:t>
            </a:r>
            <a:r>
              <a:rPr lang="it-IT" altLang="it-IT" sz="3300" b="1" dirty="0" err="1" smtClean="0">
                <a:solidFill>
                  <a:srgbClr val="002060"/>
                </a:solidFill>
                <a:latin typeface="Arial" charset="0"/>
                <a:ea typeface="Arial" charset="0"/>
                <a:cs typeface="Arial" charset="0"/>
              </a:rPr>
              <a:t>Document</a:t>
            </a:r>
            <a:endParaRPr lang="it-IT" altLang="it-IT" sz="3300" b="1" dirty="0">
              <a:solidFill>
                <a:srgbClr val="002060"/>
              </a:solidFill>
              <a:latin typeface="Arial" charset="0"/>
              <a:ea typeface="Arial" charset="0"/>
              <a:cs typeface="Arial" charset="0"/>
            </a:endParaRPr>
          </a:p>
        </p:txBody>
      </p:sp>
      <p:sp>
        <p:nvSpPr>
          <p:cNvPr id="4" name="CasellaDiTesto 3"/>
          <p:cNvSpPr txBox="1"/>
          <p:nvPr/>
        </p:nvSpPr>
        <p:spPr>
          <a:xfrm>
            <a:off x="7190445" y="6480491"/>
            <a:ext cx="1394934" cy="230832"/>
          </a:xfrm>
          <a:prstGeom prst="rect">
            <a:avLst/>
          </a:prstGeom>
          <a:noFill/>
        </p:spPr>
        <p:txBody>
          <a:bodyPr wrap="none" rtlCol="0">
            <a:spAutoFit/>
          </a:bodyPr>
          <a:lstStyle/>
          <a:p>
            <a:r>
              <a:rPr lang="it-IT" sz="900" dirty="0"/>
              <a:t>G </a:t>
            </a:r>
            <a:r>
              <a:rPr lang="it-IT" sz="900" dirty="0" err="1"/>
              <a:t>Ital</a:t>
            </a:r>
            <a:r>
              <a:rPr lang="it-IT" sz="900" dirty="0"/>
              <a:t> </a:t>
            </a:r>
            <a:r>
              <a:rPr lang="it-IT" sz="900" dirty="0" err="1"/>
              <a:t>Cardiol</a:t>
            </a:r>
            <a:r>
              <a:rPr lang="it-IT" sz="900" dirty="0"/>
              <a:t> </a:t>
            </a:r>
            <a:r>
              <a:rPr lang="it-IT" sz="900" dirty="0" err="1"/>
              <a:t>Vol</a:t>
            </a:r>
            <a:r>
              <a:rPr lang="it-IT" sz="900" dirty="0"/>
              <a:t> 17, 2016</a:t>
            </a:r>
          </a:p>
        </p:txBody>
      </p:sp>
      <p:cxnSp>
        <p:nvCxnSpPr>
          <p:cNvPr id="7" name="Connettore 1 6"/>
          <p:cNvCxnSpPr/>
          <p:nvPr/>
        </p:nvCxnSpPr>
        <p:spPr>
          <a:xfrm flipV="1">
            <a:off x="852582" y="1068017"/>
            <a:ext cx="7479000" cy="0"/>
          </a:xfrm>
          <a:prstGeom prst="line">
            <a:avLst/>
          </a:prstGeom>
          <a:ln w="28575" cmpd="sng">
            <a:solidFill>
              <a:srgbClr val="002060"/>
            </a:solidFill>
          </a:ln>
        </p:spPr>
        <p:style>
          <a:lnRef idx="2">
            <a:schemeClr val="accent1"/>
          </a:lnRef>
          <a:fillRef idx="0">
            <a:schemeClr val="accent1"/>
          </a:fillRef>
          <a:effectRef idx="1">
            <a:schemeClr val="accent1"/>
          </a:effectRef>
          <a:fontRef idx="minor">
            <a:schemeClr val="tx1"/>
          </a:fontRef>
        </p:style>
      </p:cxn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8471" y="1438408"/>
            <a:ext cx="6637087" cy="4834143"/>
          </a:xfrm>
          <a:prstGeom prst="rect">
            <a:avLst/>
          </a:prstGeom>
          <a:ln w="38100">
            <a:solidFill>
              <a:srgbClr val="002060"/>
            </a:solidFill>
          </a:ln>
        </p:spPr>
      </p:pic>
    </p:spTree>
    <p:extLst>
      <p:ext uri="{BB962C8B-B14F-4D97-AF65-F5344CB8AC3E}">
        <p14:creationId xmlns:p14="http://schemas.microsoft.com/office/powerpoint/2010/main" val="18089840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220437" y="968257"/>
            <a:ext cx="8719457" cy="895117"/>
          </a:xfrm>
          <a:prstGeom prst="rect">
            <a:avLst/>
          </a:prstGeom>
          <a:noFill/>
          <a:ln w="9525">
            <a:noFill/>
            <a:miter lim="800000"/>
            <a:headEnd/>
            <a:tailEnd/>
          </a:ln>
        </p:spPr>
        <p:txBody>
          <a:bodyPr wrap="square" anchor="ctr">
            <a:spAutoFit/>
          </a:bodyPr>
          <a:lstStyle/>
          <a:p>
            <a:pPr algn="ctr">
              <a:spcBef>
                <a:spcPts val="450"/>
              </a:spcBef>
              <a:defRPr/>
            </a:pPr>
            <a:r>
              <a:rPr lang="it-IT" altLang="it-IT" sz="2400" b="1" kern="0" dirty="0">
                <a:solidFill>
                  <a:srgbClr val="002060"/>
                </a:solidFill>
                <a:latin typeface="Arial Narrow" pitchFamily="34" charset="0"/>
                <a:ea typeface="Verdana" panose="020B0604030504040204" pitchFamily="34" charset="0"/>
                <a:cs typeface="Verdana" panose="020B0604030504040204" pitchFamily="34" charset="0"/>
              </a:rPr>
              <a:t>La gestione della cardiopatia ischemica cronica </a:t>
            </a:r>
          </a:p>
          <a:p>
            <a:pPr algn="ctr">
              <a:spcBef>
                <a:spcPts val="450"/>
              </a:spcBef>
              <a:defRPr/>
            </a:pPr>
            <a:r>
              <a:rPr lang="it-IT" altLang="it-IT" sz="2400" b="1" kern="0" dirty="0">
                <a:solidFill>
                  <a:srgbClr val="002060"/>
                </a:solidFill>
                <a:latin typeface="Arial Narrow" pitchFamily="34" charset="0"/>
                <a:ea typeface="Verdana" panose="020B0604030504040204" pitchFamily="34" charset="0"/>
                <a:cs typeface="Verdana" panose="020B0604030504040204" pitchFamily="34" charset="0"/>
              </a:rPr>
              <a:t>in Europa ed in Italia</a:t>
            </a:r>
          </a:p>
        </p:txBody>
      </p:sp>
      <p:grpSp>
        <p:nvGrpSpPr>
          <p:cNvPr id="3" name="Gruppo 2"/>
          <p:cNvGrpSpPr/>
          <p:nvPr/>
        </p:nvGrpSpPr>
        <p:grpSpPr>
          <a:xfrm>
            <a:off x="1552632" y="2151994"/>
            <a:ext cx="6020656" cy="3186354"/>
            <a:chOff x="648915" y="1213329"/>
            <a:chExt cx="7570290" cy="3969576"/>
          </a:xfrm>
        </p:grpSpPr>
        <p:graphicFrame>
          <p:nvGraphicFramePr>
            <p:cNvPr id="4" name="Grafico 4"/>
            <p:cNvGraphicFramePr>
              <a:graphicFrameLocks/>
            </p:cNvGraphicFramePr>
            <p:nvPr>
              <p:extLst/>
            </p:nvPr>
          </p:nvGraphicFramePr>
          <p:xfrm>
            <a:off x="648915" y="1213329"/>
            <a:ext cx="3656206" cy="3969576"/>
          </p:xfrm>
          <a:graphic>
            <a:graphicData uri="http://schemas.openxmlformats.org/presentationml/2006/ole">
              <mc:AlternateContent xmlns:mc="http://schemas.openxmlformats.org/markup-compatibility/2006">
                <mc:Choice xmlns:v="urn:schemas-microsoft-com:vml" Requires="v">
                  <p:oleObj spid="_x0000_s3110" name="Worksheet" r:id="rId5" imgW="4434867" imgH="5288234" progId="Excel.Sheet.8">
                    <p:embed/>
                  </p:oleObj>
                </mc:Choice>
                <mc:Fallback>
                  <p:oleObj name="Worksheet" r:id="rId5" imgW="4434867" imgH="5288234" progId="Excel.Sheet.8">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8915" y="1213329"/>
                          <a:ext cx="3656206" cy="396957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Grafico 6"/>
            <p:cNvGraphicFramePr>
              <a:graphicFrameLocks/>
            </p:cNvGraphicFramePr>
            <p:nvPr>
              <p:extLst/>
            </p:nvPr>
          </p:nvGraphicFramePr>
          <p:xfrm>
            <a:off x="4230862" y="1314563"/>
            <a:ext cx="3988343" cy="3834995"/>
          </p:xfrm>
          <a:graphic>
            <a:graphicData uri="http://schemas.openxmlformats.org/presentationml/2006/ole">
              <mc:AlternateContent xmlns:mc="http://schemas.openxmlformats.org/markup-compatibility/2006">
                <mc:Choice xmlns:v="urn:schemas-microsoft-com:vml" Requires="v">
                  <p:oleObj spid="_x0000_s3111" name="Worksheet" r:id="rId8" imgW="5044467" imgH="5288234" progId="Excel.Sheet.8">
                    <p:embed/>
                  </p:oleObj>
                </mc:Choice>
                <mc:Fallback>
                  <p:oleObj name="Worksheet" r:id="rId8" imgW="5044467" imgH="5288234" progId="Excel.Sheet.8">
                    <p:embed/>
                    <p:pic>
                      <p:nvPicPr>
                        <p:cNvPr id="0" name=""/>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30862" y="1314563"/>
                          <a:ext cx="3988343" cy="383499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cxnSp>
        <p:nvCxnSpPr>
          <p:cNvPr id="6" name="Connettore 1 5"/>
          <p:cNvCxnSpPr/>
          <p:nvPr/>
        </p:nvCxnSpPr>
        <p:spPr>
          <a:xfrm flipV="1">
            <a:off x="840551" y="1986986"/>
            <a:ext cx="7479000" cy="0"/>
          </a:xfrm>
          <a:prstGeom prst="line">
            <a:avLst/>
          </a:prstGeom>
          <a:ln w="28575" cmpd="sng">
            <a:solidFill>
              <a:srgbClr val="00206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5650743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ggetto 1"/>
          <p:cNvGraphicFramePr>
            <a:graphicFrameLocks noChangeAspect="1"/>
          </p:cNvGraphicFramePr>
          <p:nvPr>
            <p:extLst/>
          </p:nvPr>
        </p:nvGraphicFramePr>
        <p:xfrm>
          <a:off x="942787" y="2164220"/>
          <a:ext cx="6331589" cy="3574190"/>
        </p:xfrm>
        <a:graphic>
          <a:graphicData uri="http://schemas.openxmlformats.org/presentationml/2006/ole">
            <mc:AlternateContent xmlns:mc="http://schemas.openxmlformats.org/markup-compatibility/2006">
              <mc:Choice xmlns:v="urn:schemas-microsoft-com:vml" Requires="v">
                <p:oleObj spid="_x0000_s4119" r:id="rId5" imgW="8675360" imgH="4901609" progId="Excel.Sheet.8">
                  <p:embed/>
                </p:oleObj>
              </mc:Choice>
              <mc:Fallback>
                <p:oleObj r:id="rId5" imgW="8675360" imgH="4901609" progId="Excel.Shee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2787" y="2164220"/>
                        <a:ext cx="6331589" cy="3574190"/>
                      </a:xfrm>
                      <a:prstGeom prst="rect">
                        <a:avLst/>
                      </a:prstGeom>
                      <a:noFill/>
                      <a:extLst/>
                    </p:spPr>
                  </p:pic>
                </p:oleObj>
              </mc:Fallback>
            </mc:AlternateContent>
          </a:graphicData>
        </a:graphic>
      </p:graphicFrame>
      <p:sp>
        <p:nvSpPr>
          <p:cNvPr id="3" name="Rettangolo 2"/>
          <p:cNvSpPr/>
          <p:nvPr/>
        </p:nvSpPr>
        <p:spPr bwMode="auto">
          <a:xfrm>
            <a:off x="3909818" y="5375408"/>
            <a:ext cx="1314450" cy="285750"/>
          </a:xfrm>
          <a:prstGeom prst="rect">
            <a:avLst/>
          </a:prstGeom>
          <a:solidFill>
            <a:schemeClr val="bg1">
              <a:lumMod val="90000"/>
              <a:lumOff val="10000"/>
            </a:schemeClr>
          </a:solidFill>
          <a:ln w="9525" cap="flat" cmpd="sng" algn="ctr">
            <a:noFill/>
            <a:prstDash val="solid"/>
            <a:round/>
            <a:headEnd type="none" w="med" len="med"/>
            <a:tailEnd type="none" w="med" len="med"/>
          </a:ln>
          <a:effectLst/>
        </p:spPr>
        <p:txBody>
          <a:bodyPr/>
          <a:lstStyle/>
          <a:p>
            <a:pPr>
              <a:lnSpc>
                <a:spcPct val="120000"/>
              </a:lnSpc>
              <a:spcAft>
                <a:spcPct val="10000"/>
              </a:spcAft>
              <a:buSzPct val="120000"/>
              <a:defRPr/>
            </a:pPr>
            <a:endParaRPr lang="it-IT" sz="1350" dirty="0">
              <a:solidFill>
                <a:schemeClr val="bg2">
                  <a:lumMod val="90000"/>
                  <a:lumOff val="10000"/>
                </a:schemeClr>
              </a:solidFill>
              <a:latin typeface="Arial" charset="0"/>
            </a:endParaRPr>
          </a:p>
        </p:txBody>
      </p:sp>
      <p:sp>
        <p:nvSpPr>
          <p:cNvPr id="4" name="Text Box 11"/>
          <p:cNvSpPr txBox="1">
            <a:spLocks noChangeArrowheads="1"/>
          </p:cNvSpPr>
          <p:nvPr/>
        </p:nvSpPr>
        <p:spPr bwMode="auto">
          <a:xfrm>
            <a:off x="3171356" y="5368533"/>
            <a:ext cx="2795588" cy="276999"/>
          </a:xfrm>
          <a:prstGeom prst="rect">
            <a:avLst/>
          </a:prstGeom>
          <a:noFill/>
          <a:ln w="9525">
            <a:noFill/>
            <a:miter lim="800000"/>
            <a:headEnd/>
            <a:tailEnd/>
          </a:ln>
        </p:spPr>
        <p:txBody>
          <a:bodyPr>
            <a:spAutoFit/>
          </a:bodyPr>
          <a:lstStyle/>
          <a:p>
            <a:pPr algn="ctr">
              <a:spcBef>
                <a:spcPct val="50000"/>
              </a:spcBef>
              <a:defRPr/>
            </a:pPr>
            <a:r>
              <a:rPr lang="it-IT" sz="1200" b="1" dirty="0" err="1">
                <a:solidFill>
                  <a:schemeClr val="tx2">
                    <a:lumMod val="75000"/>
                  </a:schemeClr>
                </a:solidFill>
                <a:latin typeface="Arial Narrow" pitchFamily="34" charset="0"/>
                <a:cs typeface="Arial" panose="020B0604020202020204" pitchFamily="34" charset="0"/>
              </a:rPr>
              <a:t>Ranolazina</a:t>
            </a:r>
            <a:endParaRPr lang="it-IT" sz="1200" b="1" dirty="0">
              <a:solidFill>
                <a:schemeClr val="tx2">
                  <a:lumMod val="75000"/>
                </a:schemeClr>
              </a:solidFill>
              <a:latin typeface="Arial Narrow" pitchFamily="34" charset="0"/>
              <a:cs typeface="Arial" panose="020B0604020202020204" pitchFamily="34" charset="0"/>
            </a:endParaRPr>
          </a:p>
        </p:txBody>
      </p:sp>
      <p:sp>
        <p:nvSpPr>
          <p:cNvPr id="5" name="Text Box 13"/>
          <p:cNvSpPr txBox="1">
            <a:spLocks noChangeArrowheads="1"/>
          </p:cNvSpPr>
          <p:nvPr/>
        </p:nvSpPr>
        <p:spPr bwMode="auto">
          <a:xfrm>
            <a:off x="293916" y="1069411"/>
            <a:ext cx="8670471" cy="738664"/>
          </a:xfrm>
          <a:prstGeom prst="rect">
            <a:avLst/>
          </a:prstGeom>
          <a:noFill/>
          <a:ln w="9525">
            <a:noFill/>
          </a:ln>
          <a:extLst/>
        </p:spPr>
        <p:txBody>
          <a:bodyPr wrap="square">
            <a:spAutoFit/>
          </a:bodyPr>
          <a:lstStyle>
            <a:lvl1pPr eaLnBrk="0" hangingPunct="0">
              <a:spcAft>
                <a:spcPct val="20000"/>
              </a:spcAft>
              <a:buClr>
                <a:schemeClr val="tx1"/>
              </a:buClr>
              <a:buChar char="•"/>
              <a:defRPr sz="2800" b="1">
                <a:solidFill>
                  <a:schemeClr val="tx1"/>
                </a:solidFill>
                <a:latin typeface="Arial" pitchFamily="34" charset="0"/>
              </a:defRPr>
            </a:lvl1pPr>
            <a:lvl2pPr marL="742950" indent="-285750" eaLnBrk="0" hangingPunct="0">
              <a:spcAft>
                <a:spcPct val="20000"/>
              </a:spcAft>
              <a:buClr>
                <a:schemeClr val="tx1"/>
              </a:buClr>
              <a:buChar char="•"/>
              <a:defRPr sz="2800" b="1">
                <a:solidFill>
                  <a:schemeClr val="tx1"/>
                </a:solidFill>
                <a:latin typeface="Arial" pitchFamily="34" charset="0"/>
              </a:defRPr>
            </a:lvl2pPr>
            <a:lvl3pPr marL="1143000" indent="-228600" eaLnBrk="0" hangingPunct="0">
              <a:spcAft>
                <a:spcPct val="20000"/>
              </a:spcAft>
              <a:buClr>
                <a:schemeClr val="tx1"/>
              </a:buClr>
              <a:buChar char="•"/>
              <a:defRPr sz="2800" b="1">
                <a:solidFill>
                  <a:schemeClr val="tx1"/>
                </a:solidFill>
                <a:latin typeface="Arial" pitchFamily="34" charset="0"/>
              </a:defRPr>
            </a:lvl3pPr>
            <a:lvl4pPr marL="1600200" indent="-228600" eaLnBrk="0" hangingPunct="0">
              <a:spcAft>
                <a:spcPct val="20000"/>
              </a:spcAft>
              <a:buClr>
                <a:schemeClr val="tx1"/>
              </a:buClr>
              <a:buChar char="•"/>
              <a:defRPr sz="2800" b="1">
                <a:solidFill>
                  <a:schemeClr val="tx1"/>
                </a:solidFill>
                <a:latin typeface="Arial" pitchFamily="34"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Aft>
                <a:spcPct val="0"/>
              </a:spcAft>
              <a:buClrTx/>
              <a:buFontTx/>
              <a:buNone/>
            </a:pPr>
            <a:r>
              <a:rPr lang="it-IT" altLang="it-IT" sz="2100" kern="0" dirty="0">
                <a:solidFill>
                  <a:srgbClr val="002060"/>
                </a:solidFill>
                <a:latin typeface="Arial Narrow" pitchFamily="34" charset="0"/>
                <a:ea typeface="Verdana" panose="020B0604030504040204" pitchFamily="34" charset="0"/>
                <a:cs typeface="Verdana" panose="020B0604030504040204" pitchFamily="34" charset="0"/>
              </a:rPr>
              <a:t>Lo specialista (CAR-GER-DIA</a:t>
            </a:r>
            <a:r>
              <a:rPr lang="it-IT" altLang="it-IT" sz="2100" kern="0">
                <a:solidFill>
                  <a:srgbClr val="002060"/>
                </a:solidFill>
                <a:latin typeface="Arial Narrow" pitchFamily="34" charset="0"/>
                <a:ea typeface="Verdana" panose="020B0604030504040204" pitchFamily="34" charset="0"/>
                <a:cs typeface="Verdana" panose="020B0604030504040204" pitchFamily="34" charset="0"/>
              </a:rPr>
              <a:t>) in </a:t>
            </a:r>
            <a:r>
              <a:rPr lang="it-IT" altLang="it-IT" sz="2100" kern="0" dirty="0">
                <a:solidFill>
                  <a:srgbClr val="002060"/>
                </a:solidFill>
                <a:latin typeface="Arial Narrow" pitchFamily="34" charset="0"/>
                <a:ea typeface="Verdana" panose="020B0604030504040204" pitchFamily="34" charset="0"/>
                <a:cs typeface="Verdana" panose="020B0604030504040204" pitchFamily="34" charset="0"/>
              </a:rPr>
              <a:t>quasi l’80% dei casi ripete la prescrizione </a:t>
            </a:r>
            <a:r>
              <a:rPr lang="it-IT" altLang="it-IT" sz="2100" kern="0">
                <a:solidFill>
                  <a:srgbClr val="002060"/>
                </a:solidFill>
                <a:latin typeface="Arial Narrow" pitchFamily="34" charset="0"/>
                <a:ea typeface="Verdana" panose="020B0604030504040204" pitchFamily="34" charset="0"/>
                <a:cs typeface="Verdana" panose="020B0604030504040204" pitchFamily="34" charset="0"/>
              </a:rPr>
              <a:t>di nitrati </a:t>
            </a:r>
            <a:r>
              <a:rPr lang="it-IT" altLang="it-IT" sz="2100" kern="0" dirty="0">
                <a:solidFill>
                  <a:srgbClr val="002060"/>
                </a:solidFill>
                <a:latin typeface="Arial Narrow" pitchFamily="34" charset="0"/>
                <a:ea typeface="Verdana" panose="020B0604030504040204" pitchFamily="34" charset="0"/>
                <a:cs typeface="Verdana" panose="020B0604030504040204" pitchFamily="34" charset="0"/>
              </a:rPr>
              <a:t>a lunga durata d’azione</a:t>
            </a:r>
          </a:p>
        </p:txBody>
      </p:sp>
      <p:sp>
        <p:nvSpPr>
          <p:cNvPr id="6" name="Text Box 3"/>
          <p:cNvSpPr txBox="1">
            <a:spLocks noChangeArrowheads="1"/>
          </p:cNvSpPr>
          <p:nvPr/>
        </p:nvSpPr>
        <p:spPr bwMode="auto">
          <a:xfrm>
            <a:off x="751113" y="1973839"/>
            <a:ext cx="6857999"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Aft>
                <a:spcPct val="20000"/>
              </a:spcAft>
              <a:buClr>
                <a:schemeClr val="tx1"/>
              </a:buClr>
              <a:buChar char="•"/>
              <a:defRPr sz="2800" b="1">
                <a:solidFill>
                  <a:schemeClr val="tx1"/>
                </a:solidFill>
                <a:latin typeface="Arial" pitchFamily="34" charset="0"/>
              </a:defRPr>
            </a:lvl1pPr>
            <a:lvl2pPr marL="742950" indent="-285750" eaLnBrk="0" hangingPunct="0">
              <a:spcAft>
                <a:spcPct val="20000"/>
              </a:spcAft>
              <a:buClr>
                <a:schemeClr val="tx1"/>
              </a:buClr>
              <a:buChar char="•"/>
              <a:defRPr sz="2800" b="1">
                <a:solidFill>
                  <a:schemeClr val="tx1"/>
                </a:solidFill>
                <a:latin typeface="Arial" pitchFamily="34" charset="0"/>
              </a:defRPr>
            </a:lvl2pPr>
            <a:lvl3pPr marL="1143000" indent="-228600" eaLnBrk="0" hangingPunct="0">
              <a:spcAft>
                <a:spcPct val="20000"/>
              </a:spcAft>
              <a:buClr>
                <a:schemeClr val="tx1"/>
              </a:buClr>
              <a:buChar char="•"/>
              <a:defRPr sz="2800" b="1">
                <a:solidFill>
                  <a:schemeClr val="tx1"/>
                </a:solidFill>
                <a:latin typeface="Arial" pitchFamily="34" charset="0"/>
              </a:defRPr>
            </a:lvl3pPr>
            <a:lvl4pPr marL="1600200" indent="-228600" eaLnBrk="0" hangingPunct="0">
              <a:spcAft>
                <a:spcPct val="20000"/>
              </a:spcAft>
              <a:buClr>
                <a:schemeClr val="tx1"/>
              </a:buClr>
              <a:buChar char="•"/>
              <a:defRPr sz="2800" b="1">
                <a:solidFill>
                  <a:schemeClr val="tx1"/>
                </a:solidFill>
                <a:latin typeface="Arial" pitchFamily="34"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Aft>
                <a:spcPct val="0"/>
              </a:spcAft>
              <a:buClrTx/>
              <a:buFontTx/>
              <a:buNone/>
            </a:pPr>
            <a:r>
              <a:rPr lang="it-IT" altLang="it-IT" sz="1500" dirty="0">
                <a:solidFill>
                  <a:srgbClr val="002060"/>
                </a:solidFill>
                <a:latin typeface="Arial Narrow" pitchFamily="34" charset="0"/>
                <a:ea typeface="Verdana" panose="020B0604030504040204" pitchFamily="34" charset="0"/>
                <a:cs typeface="Verdana" panose="020B0604030504040204" pitchFamily="34" charset="0"/>
              </a:rPr>
              <a:t>La gestione del </a:t>
            </a:r>
            <a:r>
              <a:rPr lang="it-IT" altLang="it-IT" sz="2100" u="sng" dirty="0">
                <a:solidFill>
                  <a:srgbClr val="002060"/>
                </a:solidFill>
                <a:latin typeface="Arial Narrow" pitchFamily="34" charset="0"/>
                <a:ea typeface="Verdana" panose="020B0604030504040204" pitchFamily="34" charset="0"/>
                <a:cs typeface="Verdana" panose="020B0604030504040204" pitchFamily="34" charset="0"/>
              </a:rPr>
              <a:t>paziente in rivalutazione</a:t>
            </a:r>
          </a:p>
        </p:txBody>
      </p:sp>
      <p:sp>
        <p:nvSpPr>
          <p:cNvPr id="7" name="Text Box 11"/>
          <p:cNvSpPr txBox="1">
            <a:spLocks noChangeArrowheads="1"/>
          </p:cNvSpPr>
          <p:nvPr/>
        </p:nvSpPr>
        <p:spPr bwMode="auto">
          <a:xfrm>
            <a:off x="6796768" y="5664596"/>
            <a:ext cx="22574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Aft>
                <a:spcPct val="20000"/>
              </a:spcAft>
              <a:buClr>
                <a:schemeClr val="tx1"/>
              </a:buClr>
              <a:buChar char="•"/>
              <a:defRPr sz="2800" b="1">
                <a:solidFill>
                  <a:schemeClr val="tx1"/>
                </a:solidFill>
                <a:latin typeface="Arial" pitchFamily="34" charset="0"/>
              </a:defRPr>
            </a:lvl1pPr>
            <a:lvl2pPr marL="742950" indent="-285750" eaLnBrk="0" hangingPunct="0">
              <a:spcAft>
                <a:spcPct val="20000"/>
              </a:spcAft>
              <a:buClr>
                <a:schemeClr val="tx1"/>
              </a:buClr>
              <a:buChar char="•"/>
              <a:defRPr sz="2800" b="1">
                <a:solidFill>
                  <a:schemeClr val="tx1"/>
                </a:solidFill>
                <a:latin typeface="Arial" pitchFamily="34" charset="0"/>
              </a:defRPr>
            </a:lvl2pPr>
            <a:lvl3pPr marL="1143000" indent="-228600" eaLnBrk="0" hangingPunct="0">
              <a:spcAft>
                <a:spcPct val="20000"/>
              </a:spcAft>
              <a:buClr>
                <a:schemeClr val="tx1"/>
              </a:buClr>
              <a:buChar char="•"/>
              <a:defRPr sz="2800" b="1">
                <a:solidFill>
                  <a:schemeClr val="tx1"/>
                </a:solidFill>
                <a:latin typeface="Arial" pitchFamily="34" charset="0"/>
              </a:defRPr>
            </a:lvl3pPr>
            <a:lvl4pPr marL="1600200" indent="-228600" eaLnBrk="0" hangingPunct="0">
              <a:spcAft>
                <a:spcPct val="20000"/>
              </a:spcAft>
              <a:buClr>
                <a:schemeClr val="tx1"/>
              </a:buClr>
              <a:buChar char="•"/>
              <a:defRPr sz="2800" b="1">
                <a:solidFill>
                  <a:schemeClr val="tx1"/>
                </a:solidFill>
                <a:latin typeface="Arial" pitchFamily="34"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r" eaLnBrk="1" hangingPunct="1">
              <a:spcBef>
                <a:spcPct val="50000"/>
              </a:spcBef>
              <a:spcAft>
                <a:spcPct val="0"/>
              </a:spcAft>
              <a:buClrTx/>
              <a:buFontTx/>
              <a:buNone/>
            </a:pPr>
            <a:r>
              <a:rPr lang="it-IT" altLang="it-IT" sz="1050" b="0" i="1" dirty="0">
                <a:solidFill>
                  <a:srgbClr val="002060"/>
                </a:solidFill>
                <a:latin typeface="Arial Narrow" pitchFamily="34" charset="0"/>
              </a:rPr>
              <a:t>Fonte dati </a:t>
            </a:r>
            <a:r>
              <a:rPr lang="it-IT" altLang="it-IT" sz="1050" b="0" i="1" dirty="0" err="1">
                <a:solidFill>
                  <a:srgbClr val="002060"/>
                </a:solidFill>
                <a:latin typeface="Arial Narrow" pitchFamily="34" charset="0"/>
              </a:rPr>
              <a:t>Medical</a:t>
            </a:r>
            <a:r>
              <a:rPr lang="it-IT" altLang="it-IT" sz="1050" b="0" i="1" dirty="0">
                <a:solidFill>
                  <a:srgbClr val="002060"/>
                </a:solidFill>
                <a:latin typeface="Arial Narrow" pitchFamily="34" charset="0"/>
              </a:rPr>
              <a:t> Audit 2014</a:t>
            </a:r>
          </a:p>
        </p:txBody>
      </p:sp>
      <p:sp>
        <p:nvSpPr>
          <p:cNvPr id="8" name="Text Box 11"/>
          <p:cNvSpPr txBox="1">
            <a:spLocks noChangeArrowheads="1"/>
          </p:cNvSpPr>
          <p:nvPr/>
        </p:nvSpPr>
        <p:spPr bwMode="auto">
          <a:xfrm>
            <a:off x="1248781" y="5368533"/>
            <a:ext cx="2795588" cy="276999"/>
          </a:xfrm>
          <a:prstGeom prst="rect">
            <a:avLst/>
          </a:prstGeom>
          <a:noFill/>
          <a:ln w="9525">
            <a:noFill/>
            <a:miter lim="800000"/>
            <a:headEnd/>
            <a:tailEnd/>
          </a:ln>
        </p:spPr>
        <p:txBody>
          <a:bodyPr>
            <a:spAutoFit/>
          </a:bodyPr>
          <a:lstStyle/>
          <a:p>
            <a:pPr algn="ctr">
              <a:spcBef>
                <a:spcPct val="50000"/>
              </a:spcBef>
              <a:defRPr/>
            </a:pPr>
            <a:r>
              <a:rPr lang="it-IT" sz="1200" b="1" dirty="0">
                <a:solidFill>
                  <a:schemeClr val="tx2">
                    <a:lumMod val="75000"/>
                  </a:schemeClr>
                </a:solidFill>
                <a:latin typeface="Arial Narrow" pitchFamily="34" charset="0"/>
                <a:cs typeface="Arial" panose="020B0604020202020204" pitchFamily="34" charset="0"/>
              </a:rPr>
              <a:t>Nitrati LA</a:t>
            </a:r>
          </a:p>
        </p:txBody>
      </p:sp>
      <p:sp>
        <p:nvSpPr>
          <p:cNvPr id="9" name="Text Box 11"/>
          <p:cNvSpPr txBox="1">
            <a:spLocks noChangeArrowheads="1"/>
          </p:cNvSpPr>
          <p:nvPr/>
        </p:nvSpPr>
        <p:spPr bwMode="auto">
          <a:xfrm>
            <a:off x="4861426" y="5368533"/>
            <a:ext cx="2795588" cy="276999"/>
          </a:xfrm>
          <a:prstGeom prst="rect">
            <a:avLst/>
          </a:prstGeom>
          <a:noFill/>
          <a:ln w="9525">
            <a:noFill/>
            <a:miter lim="800000"/>
            <a:headEnd/>
            <a:tailEnd/>
          </a:ln>
        </p:spPr>
        <p:txBody>
          <a:bodyPr>
            <a:spAutoFit/>
          </a:bodyPr>
          <a:lstStyle/>
          <a:p>
            <a:pPr algn="ctr">
              <a:spcBef>
                <a:spcPct val="50000"/>
              </a:spcBef>
              <a:defRPr/>
            </a:pPr>
            <a:r>
              <a:rPr lang="it-IT" sz="1200" b="1" dirty="0">
                <a:solidFill>
                  <a:schemeClr val="tx2">
                    <a:lumMod val="75000"/>
                  </a:schemeClr>
                </a:solidFill>
                <a:latin typeface="Arial Narrow" pitchFamily="34" charset="0"/>
                <a:cs typeface="Arial" panose="020B0604020202020204" pitchFamily="34" charset="0"/>
              </a:rPr>
              <a:t>Altri</a:t>
            </a:r>
          </a:p>
        </p:txBody>
      </p:sp>
      <p:cxnSp>
        <p:nvCxnSpPr>
          <p:cNvPr id="10" name="Connettore 1 9"/>
          <p:cNvCxnSpPr/>
          <p:nvPr/>
        </p:nvCxnSpPr>
        <p:spPr>
          <a:xfrm flipV="1">
            <a:off x="840551" y="1922692"/>
            <a:ext cx="7479000" cy="0"/>
          </a:xfrm>
          <a:prstGeom prst="line">
            <a:avLst/>
          </a:prstGeom>
          <a:ln w="28575" cmpd="sng">
            <a:solidFill>
              <a:srgbClr val="00206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778045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 name="Immagine 4"/>
          <p:cNvPicPr>
            <a:picLocks noChangeAspect="1"/>
          </p:cNvPicPr>
          <p:nvPr/>
        </p:nvPicPr>
        <p:blipFill rotWithShape="1">
          <a:blip r:embed="rId3" cstate="print">
            <a:extLst>
              <a:ext uri="{28A0092B-C50C-407E-A947-70E740481C1C}">
                <a14:useLocalDpi xmlns:a14="http://schemas.microsoft.com/office/drawing/2010/main" val="0"/>
              </a:ext>
            </a:extLst>
          </a:blip>
          <a:srcRect l="-123" r="123" b="22493"/>
          <a:stretch/>
        </p:blipFill>
        <p:spPr bwMode="auto">
          <a:xfrm>
            <a:off x="172324" y="967469"/>
            <a:ext cx="8149454" cy="4737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ttangolo arrotondato 7"/>
          <p:cNvSpPr/>
          <p:nvPr/>
        </p:nvSpPr>
        <p:spPr>
          <a:xfrm>
            <a:off x="5279684" y="2367792"/>
            <a:ext cx="2582523" cy="2212373"/>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350">
              <a:solidFill>
                <a:prstClr val="white"/>
              </a:solidFill>
            </a:endParaRPr>
          </a:p>
        </p:txBody>
      </p:sp>
      <p:sp>
        <p:nvSpPr>
          <p:cNvPr id="5" name="Text Box 25"/>
          <p:cNvSpPr txBox="1">
            <a:spLocks noChangeArrowheads="1"/>
          </p:cNvSpPr>
          <p:nvPr/>
        </p:nvSpPr>
        <p:spPr bwMode="auto">
          <a:xfrm>
            <a:off x="710294" y="930213"/>
            <a:ext cx="7629780" cy="735211"/>
          </a:xfrm>
          <a:prstGeom prst="rect">
            <a:avLst/>
          </a:prstGeom>
          <a:noFill/>
          <a:ln>
            <a:noFill/>
          </a:ln>
        </p:spPr>
        <p:txBody>
          <a:bodyPr lIns="67770" tIns="33210" rIns="67770" bIns="33210" anchor="ctr"/>
          <a:lstStyle>
            <a:lvl1pPr defTabSz="449263" eaLnBrk="0" hangingPunct="0">
              <a:spcAft>
                <a:spcPct val="20000"/>
              </a:spcAft>
              <a:buClr>
                <a:schemeClr val="tx1"/>
              </a:buClr>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b="1">
                <a:solidFill>
                  <a:schemeClr val="tx1"/>
                </a:solidFill>
                <a:latin typeface="Arial" panose="020B0604020202020204" pitchFamily="34" charset="0"/>
              </a:defRPr>
            </a:lvl1pPr>
            <a:lvl2pPr marL="742950" indent="-285750" defTabSz="449263" eaLnBrk="0" hangingPunct="0">
              <a:spcAft>
                <a:spcPct val="20000"/>
              </a:spcAft>
              <a:buClr>
                <a:schemeClr val="tx1"/>
              </a:buClr>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b="1">
                <a:solidFill>
                  <a:schemeClr val="tx1"/>
                </a:solidFill>
                <a:latin typeface="Arial" panose="020B0604020202020204" pitchFamily="34" charset="0"/>
              </a:defRPr>
            </a:lvl2pPr>
            <a:lvl3pPr marL="1143000" indent="-228600" defTabSz="449263" eaLnBrk="0" hangingPunct="0">
              <a:spcAft>
                <a:spcPct val="20000"/>
              </a:spcAft>
              <a:buClr>
                <a:schemeClr val="tx1"/>
              </a:buClr>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b="1">
                <a:solidFill>
                  <a:schemeClr val="tx1"/>
                </a:solidFill>
                <a:latin typeface="Arial" panose="020B0604020202020204" pitchFamily="34" charset="0"/>
              </a:defRPr>
            </a:lvl3pPr>
            <a:lvl4pPr marL="1600200" indent="-228600" defTabSz="449263" eaLnBrk="0" hangingPunct="0">
              <a:spcAft>
                <a:spcPct val="20000"/>
              </a:spcAft>
              <a:buClr>
                <a:schemeClr val="tx1"/>
              </a:buClr>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b="1">
                <a:solidFill>
                  <a:schemeClr val="tx1"/>
                </a:solidFill>
                <a:latin typeface="Arial" panose="020B0604020202020204" pitchFamily="34" charset="0"/>
              </a:defRPr>
            </a:lvl4pPr>
            <a:lvl5pPr marL="2057400" indent="-228600" defTabSz="449263" eaLnBrk="0" hangingPunct="0">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9pPr>
          </a:lstStyle>
          <a:p>
            <a:pPr algn="ctr" eaLnBrk="1" hangingPunct="1">
              <a:spcBef>
                <a:spcPts val="225"/>
              </a:spcBef>
              <a:spcAft>
                <a:spcPct val="0"/>
              </a:spcAft>
              <a:buClrTx/>
              <a:buNone/>
            </a:pPr>
            <a:r>
              <a:rPr lang="it-IT" altLang="it-IT" sz="2400" kern="0" dirty="0">
                <a:solidFill>
                  <a:srgbClr val="002060"/>
                </a:solidFill>
                <a:latin typeface="Arial Narrow" pitchFamily="34" charset="0"/>
                <a:ea typeface="Verdana" panose="020B0604030504040204" pitchFamily="34" charset="0"/>
                <a:cs typeface="Verdana" panose="020B0604030504040204" pitchFamily="34" charset="0"/>
              </a:rPr>
              <a:t>Nitrati «long-</a:t>
            </a:r>
            <a:r>
              <a:rPr lang="it-IT" altLang="it-IT" sz="2400" kern="0" dirty="0" err="1">
                <a:solidFill>
                  <a:srgbClr val="002060"/>
                </a:solidFill>
                <a:latin typeface="Arial Narrow" pitchFamily="34" charset="0"/>
                <a:ea typeface="Verdana" panose="020B0604030504040204" pitchFamily="34" charset="0"/>
                <a:cs typeface="Verdana" panose="020B0604030504040204" pitchFamily="34" charset="0"/>
              </a:rPr>
              <a:t>acting</a:t>
            </a:r>
            <a:r>
              <a:rPr lang="it-IT" altLang="it-IT" sz="2400" kern="0" dirty="0">
                <a:solidFill>
                  <a:srgbClr val="002060"/>
                </a:solidFill>
                <a:latin typeface="Arial Narrow" pitchFamily="34" charset="0"/>
                <a:ea typeface="Verdana" panose="020B0604030504040204" pitchFamily="34" charset="0"/>
                <a:cs typeface="Verdana" panose="020B0604030504040204" pitchFamily="34" charset="0"/>
              </a:rPr>
              <a:t>» e funzione endoteliale </a:t>
            </a:r>
          </a:p>
        </p:txBody>
      </p:sp>
      <p:sp>
        <p:nvSpPr>
          <p:cNvPr id="2" name="CasellaDiTesto 1"/>
          <p:cNvSpPr txBox="1"/>
          <p:nvPr/>
        </p:nvSpPr>
        <p:spPr>
          <a:xfrm>
            <a:off x="7176408" y="5474153"/>
            <a:ext cx="1319015" cy="300082"/>
          </a:xfrm>
          <a:prstGeom prst="rect">
            <a:avLst/>
          </a:prstGeom>
          <a:noFill/>
        </p:spPr>
        <p:txBody>
          <a:bodyPr wrap="none" rtlCol="0">
            <a:spAutoFit/>
          </a:bodyPr>
          <a:lstStyle/>
          <a:p>
            <a:r>
              <a:rPr lang="it-IT" sz="1350" dirty="0" err="1"/>
              <a:t>Munzel</a:t>
            </a:r>
            <a:r>
              <a:rPr lang="it-IT" sz="1350" dirty="0"/>
              <a:t> T, Gori T</a:t>
            </a:r>
          </a:p>
        </p:txBody>
      </p:sp>
      <p:cxnSp>
        <p:nvCxnSpPr>
          <p:cNvPr id="9" name="Connettore 1 8"/>
          <p:cNvCxnSpPr/>
          <p:nvPr/>
        </p:nvCxnSpPr>
        <p:spPr>
          <a:xfrm flipV="1">
            <a:off x="840551" y="1665514"/>
            <a:ext cx="7479000" cy="0"/>
          </a:xfrm>
          <a:prstGeom prst="line">
            <a:avLst/>
          </a:prstGeom>
          <a:ln w="28575" cmpd="sng">
            <a:solidFill>
              <a:srgbClr val="00206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270732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1F3248"/>
                </a:solidFill>
              </a:rPr>
              <a:t>Conclusioni</a:t>
            </a:r>
            <a:endParaRPr lang="it-IT" dirty="0">
              <a:solidFill>
                <a:srgbClr val="1F3248"/>
              </a:solidFill>
            </a:endParaRPr>
          </a:p>
        </p:txBody>
      </p:sp>
      <p:sp>
        <p:nvSpPr>
          <p:cNvPr id="3" name="Segnaposto contenuto 2"/>
          <p:cNvSpPr>
            <a:spLocks noGrp="1"/>
          </p:cNvSpPr>
          <p:nvPr>
            <p:ph idx="1"/>
          </p:nvPr>
        </p:nvSpPr>
        <p:spPr/>
        <p:txBody>
          <a:bodyPr>
            <a:normAutofit fontScale="85000" lnSpcReduction="20000"/>
          </a:bodyPr>
          <a:lstStyle/>
          <a:p>
            <a:pPr algn="just">
              <a:lnSpc>
                <a:spcPct val="150000"/>
              </a:lnSpc>
            </a:pPr>
            <a:r>
              <a:rPr lang="it-IT" sz="2400" dirty="0" smtClean="0">
                <a:solidFill>
                  <a:srgbClr val="1F3248"/>
                </a:solidFill>
              </a:rPr>
              <a:t>La terapia </a:t>
            </a:r>
            <a:r>
              <a:rPr lang="it-IT" sz="2400" dirty="0" err="1" smtClean="0">
                <a:solidFill>
                  <a:srgbClr val="1F3248"/>
                </a:solidFill>
              </a:rPr>
              <a:t>antisichemica</a:t>
            </a:r>
            <a:r>
              <a:rPr lang="it-IT" sz="2400" dirty="0" smtClean="0">
                <a:solidFill>
                  <a:srgbClr val="1F3248"/>
                </a:solidFill>
              </a:rPr>
              <a:t> rimane un “potente alleato” della </a:t>
            </a:r>
            <a:r>
              <a:rPr lang="it-IT" sz="2400" dirty="0">
                <a:solidFill>
                  <a:srgbClr val="1F3248"/>
                </a:solidFill>
              </a:rPr>
              <a:t>rivascolarizzazione </a:t>
            </a:r>
            <a:r>
              <a:rPr lang="it-IT" sz="2400" dirty="0" smtClean="0">
                <a:solidFill>
                  <a:srgbClr val="1F3248"/>
                </a:solidFill>
              </a:rPr>
              <a:t>miocardica</a:t>
            </a:r>
          </a:p>
          <a:p>
            <a:pPr algn="just">
              <a:lnSpc>
                <a:spcPct val="150000"/>
              </a:lnSpc>
            </a:pPr>
            <a:r>
              <a:rPr lang="it-IT" sz="2400" dirty="0" err="1" smtClean="0">
                <a:solidFill>
                  <a:srgbClr val="1F3248"/>
                </a:solidFill>
              </a:rPr>
              <a:t>Ivrabadina</a:t>
            </a:r>
            <a:r>
              <a:rPr lang="it-IT" sz="2400" dirty="0" smtClean="0">
                <a:solidFill>
                  <a:srgbClr val="1F3248"/>
                </a:solidFill>
              </a:rPr>
              <a:t> e </a:t>
            </a:r>
            <a:r>
              <a:rPr lang="it-IT" sz="2400" dirty="0" err="1" smtClean="0">
                <a:solidFill>
                  <a:srgbClr val="1F3248"/>
                </a:solidFill>
              </a:rPr>
              <a:t>ranolazina</a:t>
            </a:r>
            <a:r>
              <a:rPr lang="it-IT" sz="2400" dirty="0" smtClean="0">
                <a:solidFill>
                  <a:srgbClr val="1F3248"/>
                </a:solidFill>
              </a:rPr>
              <a:t> </a:t>
            </a:r>
            <a:r>
              <a:rPr lang="it-IT" sz="2400" dirty="0">
                <a:solidFill>
                  <a:srgbClr val="1F3248"/>
                </a:solidFill>
              </a:rPr>
              <a:t>non si </a:t>
            </a:r>
            <a:r>
              <a:rPr lang="it-IT" sz="2400" dirty="0" smtClean="0">
                <a:solidFill>
                  <a:srgbClr val="1F3248"/>
                </a:solidFill>
              </a:rPr>
              <a:t>sono dimostrato </a:t>
            </a:r>
            <a:r>
              <a:rPr lang="it-IT" sz="2400" dirty="0">
                <a:solidFill>
                  <a:srgbClr val="1F3248"/>
                </a:solidFill>
              </a:rPr>
              <a:t>in grado di ridurre il rischio di morte e di </a:t>
            </a:r>
            <a:r>
              <a:rPr lang="it-IT" sz="2400" dirty="0" smtClean="0">
                <a:solidFill>
                  <a:srgbClr val="1F3248"/>
                </a:solidFill>
              </a:rPr>
              <a:t>re-infarto ma di di ridurre in modo significativo in tempo di comparsa di ischemia e gli episodi anginosi</a:t>
            </a:r>
          </a:p>
          <a:p>
            <a:pPr algn="just">
              <a:lnSpc>
                <a:spcPct val="150000"/>
              </a:lnSpc>
            </a:pPr>
            <a:r>
              <a:rPr lang="it-IT" sz="2400" dirty="0" smtClean="0">
                <a:solidFill>
                  <a:srgbClr val="1F3248"/>
                </a:solidFill>
              </a:rPr>
              <a:t>Il nitrato long-</a:t>
            </a:r>
            <a:r>
              <a:rPr lang="it-IT" sz="2400" dirty="0" err="1" smtClean="0">
                <a:solidFill>
                  <a:srgbClr val="1F3248"/>
                </a:solidFill>
              </a:rPr>
              <a:t>acting</a:t>
            </a:r>
            <a:r>
              <a:rPr lang="it-IT" sz="2400" dirty="0" smtClean="0">
                <a:solidFill>
                  <a:srgbClr val="1F3248"/>
                </a:solidFill>
              </a:rPr>
              <a:t> rimane ancora ampiamente prescritto nella pratica clinica a dispetto della mancanza di evidenze solide e della dimostrata tolleranza</a:t>
            </a:r>
          </a:p>
          <a:p>
            <a:pPr algn="just">
              <a:lnSpc>
                <a:spcPct val="150000"/>
              </a:lnSpc>
            </a:pPr>
            <a:r>
              <a:rPr lang="it-IT" sz="2400" dirty="0" smtClean="0">
                <a:solidFill>
                  <a:srgbClr val="1F3248"/>
                </a:solidFill>
              </a:rPr>
              <a:t>Rimane da ulteriormente da indagare il ruolo di questi farmaci nel paziente sottoposto a rivascolarizzazione (funzionalmente??) incompleta </a:t>
            </a:r>
            <a:endParaRPr lang="it-IT" sz="2400" dirty="0">
              <a:solidFill>
                <a:srgbClr val="1F3248"/>
              </a:solidFill>
            </a:endParaRPr>
          </a:p>
        </p:txBody>
      </p:sp>
      <p:sp>
        <p:nvSpPr>
          <p:cNvPr id="4" name="Segnaposto numero diapositiva 3"/>
          <p:cNvSpPr>
            <a:spLocks noGrp="1"/>
          </p:cNvSpPr>
          <p:nvPr>
            <p:ph type="sldNum" sz="quarter" idx="12"/>
          </p:nvPr>
        </p:nvSpPr>
        <p:spPr/>
        <p:txBody>
          <a:bodyPr/>
          <a:lstStyle/>
          <a:p>
            <a:fld id="{85A14178-8DE2-7F4D-BB1A-8E5D5F85ED90}" type="slidenum">
              <a:rPr lang="it-IT" smtClean="0"/>
              <a:t>35</a:t>
            </a:fld>
            <a:endParaRPr lang="it-IT"/>
          </a:p>
        </p:txBody>
      </p:sp>
    </p:spTree>
    <p:extLst>
      <p:ext uri="{BB962C8B-B14F-4D97-AF65-F5344CB8AC3E}">
        <p14:creationId xmlns:p14="http://schemas.microsoft.com/office/powerpoint/2010/main" val="16830973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Connettore 1 7"/>
          <p:cNvCxnSpPr/>
          <p:nvPr/>
        </p:nvCxnSpPr>
        <p:spPr>
          <a:xfrm flipV="1">
            <a:off x="926277" y="1543049"/>
            <a:ext cx="7479000" cy="0"/>
          </a:xfrm>
          <a:prstGeom prst="line">
            <a:avLst/>
          </a:prstGeom>
          <a:ln w="28575" cmpd="sng">
            <a:solidFill>
              <a:srgbClr val="002060"/>
            </a:solidFill>
          </a:ln>
        </p:spPr>
        <p:style>
          <a:lnRef idx="2">
            <a:schemeClr val="accent1"/>
          </a:lnRef>
          <a:fillRef idx="0">
            <a:schemeClr val="accent1"/>
          </a:fillRef>
          <a:effectRef idx="1">
            <a:schemeClr val="accent1"/>
          </a:effectRef>
          <a:fontRef idx="minor">
            <a:schemeClr val="tx1"/>
          </a:fontRef>
        </p:style>
      </p:cxnSp>
      <p:sp>
        <p:nvSpPr>
          <p:cNvPr id="10" name="Titolo 1"/>
          <p:cNvSpPr txBox="1">
            <a:spLocks/>
          </p:cNvSpPr>
          <p:nvPr/>
        </p:nvSpPr>
        <p:spPr>
          <a:xfrm>
            <a:off x="824594" y="837178"/>
            <a:ext cx="7886700"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1800" b="1">
                <a:solidFill>
                  <a:srgbClr val="002060"/>
                </a:solidFill>
                <a:latin typeface="Arial" charset="0"/>
                <a:ea typeface="Arial" charset="0"/>
                <a:cs typeface="Arial" charset="0"/>
              </a:rPr>
              <a:t>Perché abbiamo bisogno della terapia medica antischemica?</a:t>
            </a:r>
            <a:endParaRPr lang="it-IT" sz="1800" b="1" dirty="0">
              <a:solidFill>
                <a:srgbClr val="002060"/>
              </a:solidFill>
              <a:latin typeface="Arial" charset="0"/>
              <a:ea typeface="Arial" charset="0"/>
              <a:cs typeface="Arial" charset="0"/>
            </a:endParaRPr>
          </a:p>
        </p:txBody>
      </p:sp>
      <p:sp>
        <p:nvSpPr>
          <p:cNvPr id="5" name="CasellaDiTesto 4"/>
          <p:cNvSpPr txBox="1"/>
          <p:nvPr/>
        </p:nvSpPr>
        <p:spPr>
          <a:xfrm>
            <a:off x="867457" y="1819485"/>
            <a:ext cx="3652282" cy="300082"/>
          </a:xfrm>
          <a:prstGeom prst="rect">
            <a:avLst/>
          </a:prstGeom>
          <a:noFill/>
        </p:spPr>
        <p:txBody>
          <a:bodyPr wrap="none" rtlCol="0">
            <a:spAutoFit/>
          </a:bodyPr>
          <a:lstStyle/>
          <a:p>
            <a:pPr marL="214313" indent="-214313">
              <a:buFont typeface="Arial" charset="0"/>
              <a:buChar char="•"/>
            </a:pPr>
            <a:r>
              <a:rPr lang="it-IT" sz="1350" b="1" dirty="0">
                <a:solidFill>
                  <a:srgbClr val="002060"/>
                </a:solidFill>
                <a:latin typeface="Arial" charset="0"/>
                <a:ea typeface="Arial" charset="0"/>
                <a:cs typeface="Arial" charset="0"/>
              </a:rPr>
              <a:t>Incompletezza della rivascolarizzazione</a:t>
            </a:r>
          </a:p>
        </p:txBody>
      </p:sp>
      <p:sp>
        <p:nvSpPr>
          <p:cNvPr id="11" name="Ovale 10"/>
          <p:cNvSpPr/>
          <p:nvPr/>
        </p:nvSpPr>
        <p:spPr>
          <a:xfrm>
            <a:off x="736325" y="1605808"/>
            <a:ext cx="3860679" cy="65518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sp>
        <p:nvSpPr>
          <p:cNvPr id="13" name="Rettangolo 12"/>
          <p:cNvSpPr/>
          <p:nvPr/>
        </p:nvSpPr>
        <p:spPr>
          <a:xfrm>
            <a:off x="1557185" y="2343664"/>
            <a:ext cx="6272454" cy="3589014"/>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sp>
        <p:nvSpPr>
          <p:cNvPr id="14" name="Titolo 1"/>
          <p:cNvSpPr>
            <a:spLocks noGrp="1"/>
          </p:cNvSpPr>
          <p:nvPr>
            <p:ph type="title"/>
          </p:nvPr>
        </p:nvSpPr>
        <p:spPr>
          <a:xfrm>
            <a:off x="1826406" y="2357140"/>
            <a:ext cx="5829300" cy="857250"/>
          </a:xfrm>
        </p:spPr>
        <p:txBody>
          <a:bodyPr>
            <a:normAutofit/>
          </a:bodyPr>
          <a:lstStyle/>
          <a:p>
            <a:pPr algn="ctr"/>
            <a:r>
              <a:rPr lang="it-IT" sz="1800" dirty="0">
                <a:solidFill>
                  <a:schemeClr val="bg1"/>
                </a:solidFill>
                <a:latin typeface="Times New Roman"/>
                <a:cs typeface="Times New Roman"/>
              </a:rPr>
              <a:t>Incomplete </a:t>
            </a:r>
            <a:r>
              <a:rPr lang="it-IT" sz="1800" dirty="0" err="1">
                <a:solidFill>
                  <a:schemeClr val="bg1"/>
                </a:solidFill>
                <a:latin typeface="Times New Roman"/>
                <a:cs typeface="Times New Roman"/>
              </a:rPr>
              <a:t>Revascularization</a:t>
            </a:r>
            <a:r>
              <a:rPr lang="it-IT" sz="1800" dirty="0">
                <a:solidFill>
                  <a:schemeClr val="bg1"/>
                </a:solidFill>
                <a:latin typeface="Times New Roman"/>
                <a:cs typeface="Times New Roman"/>
              </a:rPr>
              <a:t> in the SYNTAX Trial</a:t>
            </a:r>
          </a:p>
        </p:txBody>
      </p:sp>
      <p:graphicFrame>
        <p:nvGraphicFramePr>
          <p:cNvPr id="15" name="Segnaposto contenuto 3"/>
          <p:cNvGraphicFramePr>
            <a:graphicFrameLocks noGrp="1"/>
          </p:cNvGraphicFramePr>
          <p:nvPr>
            <p:ph idx="1"/>
            <p:extLst/>
          </p:nvPr>
        </p:nvGraphicFramePr>
        <p:xfrm>
          <a:off x="1923704" y="2881774"/>
          <a:ext cx="5454606" cy="2778956"/>
        </p:xfrm>
        <a:graphic>
          <a:graphicData uri="http://schemas.openxmlformats.org/drawingml/2006/chart">
            <c:chart xmlns:c="http://schemas.openxmlformats.org/drawingml/2006/chart" xmlns:r="http://schemas.openxmlformats.org/officeDocument/2006/relationships" r:id="rId3"/>
          </a:graphicData>
        </a:graphic>
      </p:graphicFrame>
      <p:sp>
        <p:nvSpPr>
          <p:cNvPr id="16" name="CasellaDiTesto 15"/>
          <p:cNvSpPr txBox="1"/>
          <p:nvPr/>
        </p:nvSpPr>
        <p:spPr>
          <a:xfrm>
            <a:off x="6143041" y="5495920"/>
            <a:ext cx="1720343" cy="346249"/>
          </a:xfrm>
          <a:prstGeom prst="rect">
            <a:avLst/>
          </a:prstGeom>
          <a:noFill/>
        </p:spPr>
        <p:txBody>
          <a:bodyPr wrap="none" rtlCol="0">
            <a:spAutoFit/>
          </a:bodyPr>
          <a:lstStyle/>
          <a:p>
            <a:r>
              <a:rPr lang="it-IT" sz="825" dirty="0" err="1">
                <a:solidFill>
                  <a:srgbClr val="FFFFFF"/>
                </a:solidFill>
                <a:latin typeface="Times New Roman"/>
                <a:cs typeface="Times New Roman"/>
              </a:rPr>
              <a:t>Eur</a:t>
            </a:r>
            <a:r>
              <a:rPr lang="it-IT" sz="825" dirty="0">
                <a:solidFill>
                  <a:srgbClr val="FFFFFF"/>
                </a:solidFill>
                <a:latin typeface="Times New Roman"/>
                <a:cs typeface="Times New Roman"/>
              </a:rPr>
              <a:t> </a:t>
            </a:r>
            <a:r>
              <a:rPr lang="it-IT" sz="825" dirty="0" err="1">
                <a:solidFill>
                  <a:srgbClr val="FFFFFF"/>
                </a:solidFill>
                <a:latin typeface="Times New Roman"/>
                <a:cs typeface="Times New Roman"/>
              </a:rPr>
              <a:t>Heart</a:t>
            </a:r>
            <a:r>
              <a:rPr lang="it-IT" sz="825" dirty="0">
                <a:solidFill>
                  <a:srgbClr val="FFFFFF"/>
                </a:solidFill>
                <a:latin typeface="Times New Roman"/>
                <a:cs typeface="Times New Roman"/>
              </a:rPr>
              <a:t> </a:t>
            </a:r>
            <a:r>
              <a:rPr lang="it-IT" sz="825" dirty="0" err="1">
                <a:solidFill>
                  <a:srgbClr val="FFFFFF"/>
                </a:solidFill>
                <a:latin typeface="Times New Roman"/>
                <a:cs typeface="Times New Roman"/>
              </a:rPr>
              <a:t>J</a:t>
            </a:r>
            <a:r>
              <a:rPr lang="it-IT" sz="825" dirty="0">
                <a:solidFill>
                  <a:srgbClr val="FFFFFF"/>
                </a:solidFill>
                <a:latin typeface="Times New Roman"/>
                <a:cs typeface="Times New Roman"/>
              </a:rPr>
              <a:t> 2014; 35: 2821-30</a:t>
            </a:r>
          </a:p>
          <a:p>
            <a:r>
              <a:rPr lang="it-IT" sz="825" dirty="0" err="1">
                <a:solidFill>
                  <a:srgbClr val="FFFFFF"/>
                </a:solidFill>
                <a:latin typeface="Times New Roman"/>
                <a:cs typeface="Times New Roman"/>
              </a:rPr>
              <a:t>J</a:t>
            </a:r>
            <a:r>
              <a:rPr lang="it-IT" sz="825" dirty="0">
                <a:solidFill>
                  <a:srgbClr val="FFFFFF"/>
                </a:solidFill>
                <a:latin typeface="Times New Roman"/>
                <a:cs typeface="Times New Roman"/>
              </a:rPr>
              <a:t> </a:t>
            </a:r>
            <a:r>
              <a:rPr lang="it-IT" sz="825" dirty="0" err="1">
                <a:solidFill>
                  <a:srgbClr val="FFFFFF"/>
                </a:solidFill>
                <a:latin typeface="Times New Roman"/>
                <a:cs typeface="Times New Roman"/>
              </a:rPr>
              <a:t>Am</a:t>
            </a:r>
            <a:r>
              <a:rPr lang="it-IT" sz="825" dirty="0">
                <a:solidFill>
                  <a:srgbClr val="FFFFFF"/>
                </a:solidFill>
                <a:latin typeface="Times New Roman"/>
                <a:cs typeface="Times New Roman"/>
              </a:rPr>
              <a:t> </a:t>
            </a:r>
            <a:r>
              <a:rPr lang="it-IT" sz="825" dirty="0" err="1">
                <a:solidFill>
                  <a:srgbClr val="FFFFFF"/>
                </a:solidFill>
                <a:latin typeface="Times New Roman"/>
                <a:cs typeface="Times New Roman"/>
              </a:rPr>
              <a:t>Coll</a:t>
            </a:r>
            <a:r>
              <a:rPr lang="it-IT" sz="825" dirty="0">
                <a:solidFill>
                  <a:srgbClr val="FFFFFF"/>
                </a:solidFill>
                <a:latin typeface="Times New Roman"/>
                <a:cs typeface="Times New Roman"/>
              </a:rPr>
              <a:t> </a:t>
            </a:r>
            <a:r>
              <a:rPr lang="it-IT" sz="825" dirty="0" err="1">
                <a:solidFill>
                  <a:srgbClr val="FFFFFF"/>
                </a:solidFill>
                <a:latin typeface="Times New Roman"/>
                <a:cs typeface="Times New Roman"/>
              </a:rPr>
              <a:t>Cardiol</a:t>
            </a:r>
            <a:r>
              <a:rPr lang="it-IT" sz="825" dirty="0">
                <a:solidFill>
                  <a:srgbClr val="FFFFFF"/>
                </a:solidFill>
                <a:latin typeface="Times New Roman"/>
                <a:cs typeface="Times New Roman"/>
              </a:rPr>
              <a:t> 2013; 61: 282-94</a:t>
            </a:r>
          </a:p>
        </p:txBody>
      </p:sp>
      <p:sp>
        <p:nvSpPr>
          <p:cNvPr id="2" name="CasellaDiTesto 1"/>
          <p:cNvSpPr txBox="1"/>
          <p:nvPr/>
        </p:nvSpPr>
        <p:spPr>
          <a:xfrm>
            <a:off x="1655180" y="4004841"/>
            <a:ext cx="377026" cy="369332"/>
          </a:xfrm>
          <a:prstGeom prst="rect">
            <a:avLst/>
          </a:prstGeom>
          <a:noFill/>
        </p:spPr>
        <p:txBody>
          <a:bodyPr wrap="none" rtlCol="0">
            <a:spAutoFit/>
          </a:bodyPr>
          <a:lstStyle/>
          <a:p>
            <a:r>
              <a:rPr lang="it-IT" smtClean="0">
                <a:solidFill>
                  <a:schemeClr val="bg1"/>
                </a:solidFill>
                <a:latin typeface="Times New Roman" charset="0"/>
                <a:ea typeface="Times New Roman" charset="0"/>
                <a:cs typeface="Times New Roman" charset="0"/>
              </a:rPr>
              <a:t>%</a:t>
            </a:r>
            <a:endParaRPr lang="it-IT">
              <a:solidFill>
                <a:schemeClr val="bg1"/>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9628557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6526" y="1869746"/>
            <a:ext cx="5402359" cy="4056624"/>
          </a:xfrm>
          <a:prstGeom prst="rect">
            <a:avLst/>
          </a:prstGeom>
        </p:spPr>
      </p:pic>
      <p:sp>
        <p:nvSpPr>
          <p:cNvPr id="3" name="CasellaDiTesto 2"/>
          <p:cNvSpPr txBox="1"/>
          <p:nvPr/>
        </p:nvSpPr>
        <p:spPr>
          <a:xfrm>
            <a:off x="6401454" y="5559371"/>
            <a:ext cx="2338204" cy="307777"/>
          </a:xfrm>
          <a:prstGeom prst="rect">
            <a:avLst/>
          </a:prstGeom>
          <a:noFill/>
        </p:spPr>
        <p:txBody>
          <a:bodyPr wrap="none" rtlCol="0">
            <a:spAutoFit/>
          </a:bodyPr>
          <a:lstStyle/>
          <a:p>
            <a:r>
              <a:rPr lang="it-IT" sz="1400" dirty="0" err="1"/>
              <a:t>Circulation</a:t>
            </a:r>
            <a:r>
              <a:rPr lang="it-IT" sz="1400" dirty="0"/>
              <a:t> 1994; 89: 2015-25</a:t>
            </a:r>
          </a:p>
        </p:txBody>
      </p:sp>
      <p:sp>
        <p:nvSpPr>
          <p:cNvPr id="4" name="CasellaDiTesto 3"/>
          <p:cNvSpPr txBox="1"/>
          <p:nvPr/>
        </p:nvSpPr>
        <p:spPr>
          <a:xfrm>
            <a:off x="6460113" y="3315470"/>
            <a:ext cx="2383153" cy="830997"/>
          </a:xfrm>
          <a:prstGeom prst="rect">
            <a:avLst/>
          </a:prstGeom>
          <a:noFill/>
          <a:ln>
            <a:solidFill>
              <a:schemeClr val="tx1"/>
            </a:solidFill>
          </a:ln>
        </p:spPr>
        <p:txBody>
          <a:bodyPr wrap="none" rtlCol="0">
            <a:spAutoFit/>
          </a:bodyPr>
          <a:lstStyle/>
          <a:p>
            <a:pPr algn="ctr"/>
            <a:r>
              <a:rPr lang="it-IT" sz="1600" dirty="0"/>
              <a:t>DM and CAD</a:t>
            </a:r>
          </a:p>
          <a:p>
            <a:pPr algn="ctr"/>
            <a:r>
              <a:rPr lang="it-IT" sz="1600" dirty="0"/>
              <a:t>CAD &gt; 1, 50% vs 40%</a:t>
            </a:r>
          </a:p>
          <a:p>
            <a:pPr algn="ctr"/>
            <a:r>
              <a:rPr lang="it-IT" sz="1600" dirty="0"/>
              <a:t>CAD &gt; 2 </a:t>
            </a:r>
            <a:r>
              <a:rPr lang="it-IT" sz="1600" dirty="0">
                <a:sym typeface="Symbol" charset="2"/>
              </a:rPr>
              <a:t></a:t>
            </a:r>
            <a:r>
              <a:rPr lang="it-IT" sz="1600" dirty="0"/>
              <a:t> LM; 35% vs 16%</a:t>
            </a:r>
          </a:p>
        </p:txBody>
      </p:sp>
      <p:cxnSp>
        <p:nvCxnSpPr>
          <p:cNvPr id="5" name="Connettore 1 4"/>
          <p:cNvCxnSpPr/>
          <p:nvPr/>
        </p:nvCxnSpPr>
        <p:spPr>
          <a:xfrm flipV="1">
            <a:off x="840551" y="1665514"/>
            <a:ext cx="7479000" cy="0"/>
          </a:xfrm>
          <a:prstGeom prst="line">
            <a:avLst/>
          </a:prstGeom>
          <a:ln w="28575" cmpd="sng">
            <a:solidFill>
              <a:srgbClr val="002060"/>
            </a:solidFill>
          </a:ln>
        </p:spPr>
        <p:style>
          <a:lnRef idx="2">
            <a:schemeClr val="accent1"/>
          </a:lnRef>
          <a:fillRef idx="0">
            <a:schemeClr val="accent1"/>
          </a:fillRef>
          <a:effectRef idx="1">
            <a:schemeClr val="accent1"/>
          </a:effectRef>
          <a:fontRef idx="minor">
            <a:schemeClr val="tx1"/>
          </a:fontRef>
        </p:style>
      </p:cxnSp>
      <p:sp>
        <p:nvSpPr>
          <p:cNvPr id="6" name="Titolo 1"/>
          <p:cNvSpPr txBox="1">
            <a:spLocks/>
          </p:cNvSpPr>
          <p:nvPr/>
        </p:nvSpPr>
        <p:spPr>
          <a:xfrm>
            <a:off x="738868" y="959643"/>
            <a:ext cx="7886700"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1800" b="1">
                <a:solidFill>
                  <a:srgbClr val="002060"/>
                </a:solidFill>
                <a:latin typeface="Arial" charset="0"/>
                <a:ea typeface="Arial" charset="0"/>
                <a:cs typeface="Arial" charset="0"/>
              </a:rPr>
              <a:t>Perché abbiamo bisogno della terapia medica antischemica?</a:t>
            </a:r>
            <a:endParaRPr lang="it-IT" sz="1800" b="1" dirty="0">
              <a:solidFill>
                <a:srgbClr val="002060"/>
              </a:solidFill>
              <a:latin typeface="Arial" charset="0"/>
              <a:ea typeface="Arial" charset="0"/>
              <a:cs typeface="Arial" charset="0"/>
            </a:endParaRPr>
          </a:p>
        </p:txBody>
      </p:sp>
    </p:spTree>
    <p:extLst>
      <p:ext uri="{BB962C8B-B14F-4D97-AF65-F5344CB8AC3E}">
        <p14:creationId xmlns:p14="http://schemas.microsoft.com/office/powerpoint/2010/main" val="9559655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628650" y="382251"/>
            <a:ext cx="7886700" cy="994172"/>
          </a:xfrm>
        </p:spPr>
        <p:txBody>
          <a:bodyPr/>
          <a:lstStyle/>
          <a:p>
            <a:pPr algn="ctr"/>
            <a:r>
              <a:rPr lang="it-IT" sz="2100" dirty="0">
                <a:solidFill>
                  <a:srgbClr val="002060"/>
                </a:solidFill>
                <a:latin typeface="Arial" charset="0"/>
                <a:ea typeface="Arial" charset="0"/>
                <a:cs typeface="Arial" charset="0"/>
              </a:rPr>
              <a:t>Meta-</a:t>
            </a:r>
            <a:r>
              <a:rPr lang="it-IT" sz="2100" dirty="0" err="1">
                <a:solidFill>
                  <a:srgbClr val="002060"/>
                </a:solidFill>
                <a:latin typeface="Arial" charset="0"/>
                <a:ea typeface="Arial" charset="0"/>
                <a:cs typeface="Arial" charset="0"/>
              </a:rPr>
              <a:t>Analyses</a:t>
            </a:r>
            <a:r>
              <a:rPr lang="it-IT" sz="2100" dirty="0">
                <a:solidFill>
                  <a:srgbClr val="002060"/>
                </a:solidFill>
                <a:latin typeface="Arial" charset="0"/>
                <a:ea typeface="Arial" charset="0"/>
                <a:cs typeface="Arial" charset="0"/>
              </a:rPr>
              <a:t> </a:t>
            </a:r>
            <a:r>
              <a:rPr lang="it-IT" sz="2100" dirty="0" err="1">
                <a:solidFill>
                  <a:srgbClr val="002060"/>
                </a:solidFill>
                <a:latin typeface="Arial" charset="0"/>
                <a:ea typeface="Arial" charset="0"/>
                <a:cs typeface="Arial" charset="0"/>
              </a:rPr>
              <a:t>assessing</a:t>
            </a:r>
            <a:r>
              <a:rPr lang="it-IT" sz="2100" dirty="0">
                <a:solidFill>
                  <a:srgbClr val="002060"/>
                </a:solidFill>
                <a:latin typeface="Arial" charset="0"/>
                <a:ea typeface="Arial" charset="0"/>
                <a:cs typeface="Arial" charset="0"/>
              </a:rPr>
              <a:t> impact of PCI vs OMT on </a:t>
            </a:r>
            <a:r>
              <a:rPr lang="it-IT" sz="2100" dirty="0" err="1">
                <a:solidFill>
                  <a:srgbClr val="002060"/>
                </a:solidFill>
                <a:latin typeface="Arial" charset="0"/>
                <a:ea typeface="Arial" charset="0"/>
                <a:cs typeface="Arial" charset="0"/>
              </a:rPr>
              <a:t>incidence</a:t>
            </a:r>
            <a:r>
              <a:rPr lang="it-IT" sz="2100" dirty="0">
                <a:solidFill>
                  <a:srgbClr val="002060"/>
                </a:solidFill>
                <a:latin typeface="Arial" charset="0"/>
                <a:ea typeface="Arial" charset="0"/>
                <a:cs typeface="Arial" charset="0"/>
              </a:rPr>
              <a:t> of MI and </a:t>
            </a:r>
            <a:r>
              <a:rPr lang="it-IT" sz="2100" dirty="0" err="1">
                <a:solidFill>
                  <a:srgbClr val="002060"/>
                </a:solidFill>
                <a:latin typeface="Arial" charset="0"/>
                <a:ea typeface="Arial" charset="0"/>
                <a:cs typeface="Arial" charset="0"/>
              </a:rPr>
              <a:t>death</a:t>
            </a:r>
            <a:r>
              <a:rPr lang="it-IT" sz="2100" dirty="0">
                <a:solidFill>
                  <a:srgbClr val="002060"/>
                </a:solidFill>
                <a:latin typeface="Arial" charset="0"/>
                <a:ea typeface="Arial" charset="0"/>
                <a:cs typeface="Arial" charset="0"/>
              </a:rPr>
              <a:t> in </a:t>
            </a:r>
            <a:r>
              <a:rPr lang="it-IT" sz="2100" b="1" i="1" dirty="0" err="1">
                <a:solidFill>
                  <a:srgbClr val="002060"/>
                </a:solidFill>
                <a:latin typeface="Arial" charset="0"/>
                <a:ea typeface="Arial" charset="0"/>
                <a:cs typeface="Arial" charset="0"/>
              </a:rPr>
              <a:t>Stable</a:t>
            </a:r>
            <a:r>
              <a:rPr lang="it-IT" sz="2100" b="1" i="1" dirty="0">
                <a:solidFill>
                  <a:srgbClr val="002060"/>
                </a:solidFill>
                <a:latin typeface="Arial" charset="0"/>
                <a:ea typeface="Arial" charset="0"/>
                <a:cs typeface="Arial" charset="0"/>
              </a:rPr>
              <a:t> CAD </a:t>
            </a:r>
            <a:r>
              <a:rPr lang="it-IT" sz="2100" b="1" i="1" dirty="0" err="1">
                <a:solidFill>
                  <a:srgbClr val="002060"/>
                </a:solidFill>
                <a:latin typeface="Arial" charset="0"/>
                <a:ea typeface="Arial" charset="0"/>
                <a:cs typeface="Arial" charset="0"/>
              </a:rPr>
              <a:t>patients</a:t>
            </a:r>
            <a:endParaRPr lang="it-IT" sz="2100" b="1" i="1" dirty="0">
              <a:solidFill>
                <a:srgbClr val="002060"/>
              </a:solidFill>
              <a:latin typeface="Arial" charset="0"/>
              <a:ea typeface="Arial" charset="0"/>
              <a:cs typeface="Arial" charset="0"/>
            </a:endParaRPr>
          </a:p>
        </p:txBody>
      </p:sp>
      <p:graphicFrame>
        <p:nvGraphicFramePr>
          <p:cNvPr id="6" name="Segnaposto contenuto 5"/>
          <p:cNvGraphicFramePr>
            <a:graphicFrameLocks noGrp="1"/>
          </p:cNvGraphicFramePr>
          <p:nvPr>
            <p:ph idx="1"/>
            <p:extLst>
              <p:ext uri="{D42A27DB-BD31-4B8C-83A1-F6EECF244321}">
                <p14:modId xmlns:p14="http://schemas.microsoft.com/office/powerpoint/2010/main" val="1553578041"/>
              </p:ext>
            </p:extLst>
          </p:nvPr>
        </p:nvGraphicFramePr>
        <p:xfrm>
          <a:off x="1485900" y="2071092"/>
          <a:ext cx="6172200" cy="3086100"/>
        </p:xfrm>
        <a:graphic>
          <a:graphicData uri="http://schemas.openxmlformats.org/drawingml/2006/table">
            <a:tbl>
              <a:tblPr firstRow="1" bandRow="1">
                <a:tableStyleId>{B301B821-A1FF-4177-AEE7-76D212191A09}</a:tableStyleId>
              </a:tblPr>
              <a:tblGrid>
                <a:gridCol w="1465920"/>
                <a:gridCol w="1512168"/>
                <a:gridCol w="864096"/>
                <a:gridCol w="2330016"/>
              </a:tblGrid>
              <a:tr h="434340">
                <a:tc>
                  <a:txBody>
                    <a:bodyPr/>
                    <a:lstStyle/>
                    <a:p>
                      <a:r>
                        <a:rPr lang="it-IT" sz="1200" dirty="0" smtClean="0"/>
                        <a:t>First </a:t>
                      </a:r>
                      <a:r>
                        <a:rPr lang="it-IT" sz="1200" dirty="0" err="1" smtClean="0"/>
                        <a:t>author</a:t>
                      </a:r>
                      <a:endParaRPr lang="it-IT" sz="1200" dirty="0">
                        <a:latin typeface="Times New Roman"/>
                        <a:cs typeface="Times New Roman"/>
                      </a:endParaRPr>
                    </a:p>
                  </a:txBody>
                  <a:tcPr marL="68580" marR="68580" marT="34290" marB="34290"/>
                </a:tc>
                <a:tc>
                  <a:txBody>
                    <a:bodyPr/>
                    <a:lstStyle/>
                    <a:p>
                      <a:pPr algn="ctr"/>
                      <a:r>
                        <a:rPr lang="it-IT" sz="1200" dirty="0" err="1" smtClean="0"/>
                        <a:t>Pubblication</a:t>
                      </a:r>
                      <a:r>
                        <a:rPr lang="it-IT" sz="1200" dirty="0" smtClean="0"/>
                        <a:t>,</a:t>
                      </a:r>
                      <a:r>
                        <a:rPr lang="it-IT" sz="1200" baseline="0" dirty="0" smtClean="0"/>
                        <a:t> </a:t>
                      </a:r>
                      <a:r>
                        <a:rPr lang="it-IT" sz="1200" baseline="0" dirty="0" err="1" smtClean="0"/>
                        <a:t>year</a:t>
                      </a:r>
                      <a:endParaRPr lang="it-IT" sz="1200" dirty="0">
                        <a:latin typeface="Times New Roman"/>
                        <a:cs typeface="Times New Roman"/>
                      </a:endParaRPr>
                    </a:p>
                  </a:txBody>
                  <a:tcPr marL="68580" marR="68580" marT="34290" marB="34290"/>
                </a:tc>
                <a:tc>
                  <a:txBody>
                    <a:bodyPr/>
                    <a:lstStyle/>
                    <a:p>
                      <a:pPr algn="ctr"/>
                      <a:r>
                        <a:rPr lang="it-IT" sz="1200" dirty="0" err="1" smtClean="0"/>
                        <a:t>N</a:t>
                      </a:r>
                      <a:r>
                        <a:rPr lang="it-IT" sz="1200" dirty="0" smtClean="0"/>
                        <a:t> of trials </a:t>
                      </a:r>
                      <a:r>
                        <a:rPr lang="it-IT" sz="1200" dirty="0" err="1" smtClean="0"/>
                        <a:t>analyzed</a:t>
                      </a:r>
                      <a:endParaRPr lang="it-IT" sz="1200" dirty="0">
                        <a:latin typeface="Times New Roman"/>
                        <a:cs typeface="Times New Roman"/>
                      </a:endParaRPr>
                    </a:p>
                  </a:txBody>
                  <a:tcPr marL="68580" marR="68580" marT="34290" marB="34290"/>
                </a:tc>
                <a:tc>
                  <a:txBody>
                    <a:bodyPr/>
                    <a:lstStyle/>
                    <a:p>
                      <a:pPr algn="ctr"/>
                      <a:r>
                        <a:rPr lang="it-IT" sz="1200" dirty="0" err="1" smtClean="0"/>
                        <a:t>Conclusions</a:t>
                      </a:r>
                      <a:endParaRPr lang="it-IT" sz="1200" dirty="0">
                        <a:latin typeface="Times New Roman"/>
                        <a:cs typeface="Times New Roman"/>
                      </a:endParaRPr>
                    </a:p>
                  </a:txBody>
                  <a:tcPr marL="68580" marR="68580" marT="34290" marB="34290"/>
                </a:tc>
              </a:tr>
              <a:tr h="617220">
                <a:tc>
                  <a:txBody>
                    <a:bodyPr/>
                    <a:lstStyle/>
                    <a:p>
                      <a:r>
                        <a:rPr lang="it-IT" sz="1200" dirty="0" smtClean="0"/>
                        <a:t>Bangalore</a:t>
                      </a:r>
                      <a:r>
                        <a:rPr lang="it-IT" sz="1200" baseline="0" dirty="0" smtClean="0"/>
                        <a:t> et al.</a:t>
                      </a:r>
                      <a:endParaRPr lang="it-IT" sz="1200" dirty="0">
                        <a:solidFill>
                          <a:srgbClr val="002060"/>
                        </a:solidFill>
                        <a:latin typeface="Times New Roman"/>
                        <a:cs typeface="Times New Roman"/>
                      </a:endParaRPr>
                    </a:p>
                  </a:txBody>
                  <a:tcPr marL="68580" marR="68580" marT="34290" marB="34290"/>
                </a:tc>
                <a:tc>
                  <a:txBody>
                    <a:bodyPr/>
                    <a:lstStyle/>
                    <a:p>
                      <a:pPr algn="ctr"/>
                      <a:r>
                        <a:rPr lang="it-IT" sz="1200" dirty="0" err="1" smtClean="0"/>
                        <a:t>Circulation</a:t>
                      </a:r>
                      <a:r>
                        <a:rPr lang="it-IT" sz="1200" dirty="0" smtClean="0"/>
                        <a:t> 2013</a:t>
                      </a:r>
                      <a:endParaRPr lang="it-IT" sz="1200" dirty="0">
                        <a:solidFill>
                          <a:srgbClr val="002060"/>
                        </a:solidFill>
                        <a:latin typeface="Times New Roman"/>
                        <a:cs typeface="Times New Roman"/>
                      </a:endParaRPr>
                    </a:p>
                  </a:txBody>
                  <a:tcPr marL="68580" marR="68580" marT="34290" marB="34290"/>
                </a:tc>
                <a:tc>
                  <a:txBody>
                    <a:bodyPr/>
                    <a:lstStyle/>
                    <a:p>
                      <a:pPr algn="ctr"/>
                      <a:r>
                        <a:rPr lang="it-IT" sz="1200" dirty="0" smtClean="0"/>
                        <a:t>12</a:t>
                      </a:r>
                      <a:endParaRPr lang="it-IT" sz="1200" dirty="0">
                        <a:solidFill>
                          <a:srgbClr val="002060"/>
                        </a:solidFill>
                        <a:latin typeface="Times New Roman"/>
                        <a:cs typeface="Times New Roman"/>
                      </a:endParaRPr>
                    </a:p>
                  </a:txBody>
                  <a:tcPr marL="68580" marR="68580" marT="34290" marB="34290"/>
                </a:tc>
                <a:tc>
                  <a:txBody>
                    <a:bodyPr/>
                    <a:lstStyle/>
                    <a:p>
                      <a:pPr algn="ctr"/>
                      <a:r>
                        <a:rPr lang="it-IT" sz="1200" dirty="0" smtClean="0"/>
                        <a:t>“PCI vs OMT for </a:t>
                      </a:r>
                      <a:r>
                        <a:rPr lang="it-IT" sz="1200" dirty="0" err="1" smtClean="0"/>
                        <a:t>all</a:t>
                      </a:r>
                      <a:r>
                        <a:rPr lang="it-IT" sz="1200" dirty="0" smtClean="0"/>
                        <a:t> cause of </a:t>
                      </a:r>
                      <a:r>
                        <a:rPr lang="it-IT" sz="1200" dirty="0" err="1" smtClean="0"/>
                        <a:t>mortality</a:t>
                      </a:r>
                      <a:r>
                        <a:rPr lang="it-IT" sz="1200" dirty="0" smtClean="0"/>
                        <a:t> and CV </a:t>
                      </a:r>
                      <a:r>
                        <a:rPr lang="it-IT" sz="1200" dirty="0" err="1" smtClean="0"/>
                        <a:t>mortality</a:t>
                      </a:r>
                      <a:r>
                        <a:rPr lang="it-IT" sz="1200" dirty="0" smtClean="0"/>
                        <a:t>…</a:t>
                      </a:r>
                      <a:r>
                        <a:rPr lang="it-IT" sz="1200" dirty="0" err="1" smtClean="0"/>
                        <a:t>not</a:t>
                      </a:r>
                      <a:r>
                        <a:rPr lang="it-IT" sz="1200" dirty="0" smtClean="0"/>
                        <a:t> </a:t>
                      </a:r>
                      <a:r>
                        <a:rPr lang="it-IT" sz="1200" dirty="0" err="1" smtClean="0"/>
                        <a:t>statistically</a:t>
                      </a:r>
                      <a:r>
                        <a:rPr lang="it-IT" sz="1200" dirty="0" smtClean="0"/>
                        <a:t> </a:t>
                      </a:r>
                      <a:r>
                        <a:rPr lang="it-IT" sz="1200" dirty="0" err="1" smtClean="0"/>
                        <a:t>significant</a:t>
                      </a:r>
                      <a:r>
                        <a:rPr lang="it-IT" sz="1200" dirty="0" smtClean="0"/>
                        <a:t>”</a:t>
                      </a:r>
                      <a:endParaRPr lang="it-IT" sz="1200" dirty="0">
                        <a:solidFill>
                          <a:srgbClr val="002060"/>
                        </a:solidFill>
                        <a:latin typeface="Times New Roman"/>
                        <a:cs typeface="Times New Roman"/>
                      </a:endParaRPr>
                    </a:p>
                  </a:txBody>
                  <a:tcPr marL="68580" marR="68580" marT="34290" marB="34290"/>
                </a:tc>
              </a:tr>
              <a:tr h="617220">
                <a:tc>
                  <a:txBody>
                    <a:bodyPr/>
                    <a:lstStyle/>
                    <a:p>
                      <a:r>
                        <a:rPr lang="it-IT" sz="1200" dirty="0" smtClean="0"/>
                        <a:t>Thomas et al.</a:t>
                      </a:r>
                      <a:endParaRPr lang="it-IT" sz="1200" dirty="0">
                        <a:solidFill>
                          <a:srgbClr val="002060"/>
                        </a:solidFill>
                        <a:latin typeface="Times New Roman"/>
                        <a:cs typeface="Times New Roman"/>
                      </a:endParaRPr>
                    </a:p>
                  </a:txBody>
                  <a:tcPr marL="68580" marR="68580" marT="34290" marB="34290"/>
                </a:tc>
                <a:tc>
                  <a:txBody>
                    <a:bodyPr/>
                    <a:lstStyle/>
                    <a:p>
                      <a:pPr algn="ctr"/>
                      <a:r>
                        <a:rPr lang="it-IT" sz="1200" dirty="0" smtClean="0"/>
                        <a:t>Can </a:t>
                      </a:r>
                      <a:r>
                        <a:rPr lang="it-IT" sz="1200" dirty="0" err="1" smtClean="0"/>
                        <a:t>J</a:t>
                      </a:r>
                      <a:r>
                        <a:rPr lang="it-IT" sz="1200" dirty="0" smtClean="0"/>
                        <a:t> </a:t>
                      </a:r>
                      <a:r>
                        <a:rPr lang="it-IT" sz="1200" dirty="0" err="1" smtClean="0"/>
                        <a:t>Cardiol</a:t>
                      </a:r>
                      <a:r>
                        <a:rPr lang="it-IT" sz="1200" baseline="0" dirty="0" smtClean="0"/>
                        <a:t> 2013</a:t>
                      </a:r>
                      <a:endParaRPr lang="it-IT" sz="1200" dirty="0">
                        <a:solidFill>
                          <a:srgbClr val="002060"/>
                        </a:solidFill>
                        <a:latin typeface="Times New Roman"/>
                        <a:cs typeface="Times New Roman"/>
                      </a:endParaRPr>
                    </a:p>
                  </a:txBody>
                  <a:tcPr marL="68580" marR="68580" marT="34290" marB="34290"/>
                </a:tc>
                <a:tc>
                  <a:txBody>
                    <a:bodyPr/>
                    <a:lstStyle/>
                    <a:p>
                      <a:pPr algn="ctr"/>
                      <a:r>
                        <a:rPr lang="it-IT" sz="1200" dirty="0" smtClean="0"/>
                        <a:t>10</a:t>
                      </a:r>
                      <a:endParaRPr lang="it-IT" sz="1200" dirty="0">
                        <a:solidFill>
                          <a:srgbClr val="002060"/>
                        </a:solidFill>
                        <a:latin typeface="Times New Roman"/>
                        <a:cs typeface="Times New Roman"/>
                      </a:endParaRPr>
                    </a:p>
                  </a:txBody>
                  <a:tcPr marL="68580" marR="68580" marT="34290" marB="34290"/>
                </a:tc>
                <a:tc>
                  <a:txBody>
                    <a:bodyPr/>
                    <a:lstStyle/>
                    <a:p>
                      <a:pPr algn="ctr"/>
                      <a:r>
                        <a:rPr lang="it-IT" sz="1200" dirty="0" smtClean="0"/>
                        <a:t>“</a:t>
                      </a:r>
                      <a:r>
                        <a:rPr lang="it-IT" sz="1200" dirty="0" err="1" smtClean="0"/>
                        <a:t>We</a:t>
                      </a:r>
                      <a:r>
                        <a:rPr lang="it-IT" sz="1200" baseline="0" dirty="0" smtClean="0"/>
                        <a:t> </a:t>
                      </a:r>
                      <a:r>
                        <a:rPr lang="it-IT" sz="1200" baseline="0" dirty="0" err="1" smtClean="0"/>
                        <a:t>did</a:t>
                      </a:r>
                      <a:r>
                        <a:rPr lang="it-IT" sz="1200" baseline="0" dirty="0" smtClean="0"/>
                        <a:t> </a:t>
                      </a:r>
                      <a:r>
                        <a:rPr lang="it-IT" sz="1200" baseline="0" dirty="0" err="1" smtClean="0"/>
                        <a:t>not</a:t>
                      </a:r>
                      <a:r>
                        <a:rPr lang="it-IT" sz="1200" baseline="0" dirty="0" smtClean="0"/>
                        <a:t> </a:t>
                      </a:r>
                      <a:r>
                        <a:rPr lang="it-IT" sz="1200" baseline="0" dirty="0" err="1" smtClean="0"/>
                        <a:t>detect</a:t>
                      </a:r>
                      <a:r>
                        <a:rPr lang="it-IT" sz="1200" baseline="0" dirty="0" smtClean="0"/>
                        <a:t> </a:t>
                      </a:r>
                      <a:r>
                        <a:rPr lang="it-IT" sz="1200" baseline="0" dirty="0" err="1" smtClean="0"/>
                        <a:t>differences</a:t>
                      </a:r>
                      <a:r>
                        <a:rPr lang="it-IT" sz="1200" baseline="0" dirty="0" smtClean="0"/>
                        <a:t> </a:t>
                      </a:r>
                      <a:r>
                        <a:rPr lang="it-IT" sz="1200" baseline="0" dirty="0" err="1" smtClean="0"/>
                        <a:t>between</a:t>
                      </a:r>
                      <a:r>
                        <a:rPr lang="it-IT" sz="1200" baseline="0" dirty="0" smtClean="0"/>
                        <a:t> PCI vs OMT for </a:t>
                      </a:r>
                      <a:r>
                        <a:rPr lang="it-IT" sz="1200" baseline="0" dirty="0" err="1" smtClean="0"/>
                        <a:t>all</a:t>
                      </a:r>
                      <a:r>
                        <a:rPr lang="it-IT" sz="1200" baseline="0" dirty="0" smtClean="0"/>
                        <a:t> cause </a:t>
                      </a:r>
                      <a:r>
                        <a:rPr lang="it-IT" sz="1200" baseline="0" dirty="0" err="1" smtClean="0"/>
                        <a:t>mortality</a:t>
                      </a:r>
                      <a:r>
                        <a:rPr lang="it-IT" sz="1200" baseline="0" dirty="0" smtClean="0"/>
                        <a:t>, CV </a:t>
                      </a:r>
                      <a:r>
                        <a:rPr lang="it-IT" sz="1200" baseline="0" dirty="0" err="1" smtClean="0"/>
                        <a:t>mortality</a:t>
                      </a:r>
                      <a:r>
                        <a:rPr lang="it-IT" sz="1200" baseline="0" dirty="0" smtClean="0"/>
                        <a:t>”</a:t>
                      </a:r>
                      <a:endParaRPr lang="it-IT" sz="1200" dirty="0">
                        <a:solidFill>
                          <a:srgbClr val="002060"/>
                        </a:solidFill>
                        <a:latin typeface="Times New Roman"/>
                        <a:cs typeface="Times New Roman"/>
                      </a:endParaRPr>
                    </a:p>
                  </a:txBody>
                  <a:tcPr marL="68580" marR="68580" marT="34290" marB="34290"/>
                </a:tc>
              </a:tr>
              <a:tr h="617220">
                <a:tc>
                  <a:txBody>
                    <a:bodyPr/>
                    <a:lstStyle/>
                    <a:p>
                      <a:r>
                        <a:rPr lang="it-IT" sz="1200" dirty="0" err="1" smtClean="0"/>
                        <a:t>Pursnani</a:t>
                      </a:r>
                      <a:r>
                        <a:rPr lang="it-IT" sz="1200" dirty="0" smtClean="0"/>
                        <a:t> et</a:t>
                      </a:r>
                      <a:r>
                        <a:rPr lang="it-IT" sz="1200" baseline="0" dirty="0" smtClean="0"/>
                        <a:t> al.</a:t>
                      </a:r>
                      <a:endParaRPr lang="it-IT" sz="1200" dirty="0">
                        <a:solidFill>
                          <a:srgbClr val="002060"/>
                        </a:solidFill>
                        <a:latin typeface="Times New Roman"/>
                        <a:cs typeface="Times New Roman"/>
                      </a:endParaRPr>
                    </a:p>
                  </a:txBody>
                  <a:tcPr marL="68580" marR="68580" marT="34290" marB="34290"/>
                </a:tc>
                <a:tc>
                  <a:txBody>
                    <a:bodyPr/>
                    <a:lstStyle/>
                    <a:p>
                      <a:pPr algn="ctr"/>
                      <a:r>
                        <a:rPr lang="it-IT" sz="1200" dirty="0" err="1" smtClean="0"/>
                        <a:t>Circ</a:t>
                      </a:r>
                      <a:r>
                        <a:rPr lang="it-IT" sz="1200" dirty="0" smtClean="0"/>
                        <a:t> </a:t>
                      </a:r>
                      <a:r>
                        <a:rPr lang="it-IT" sz="1200" dirty="0" err="1" smtClean="0"/>
                        <a:t>Cardiovasc</a:t>
                      </a:r>
                      <a:r>
                        <a:rPr lang="it-IT" sz="1200" dirty="0" smtClean="0"/>
                        <a:t> </a:t>
                      </a:r>
                      <a:r>
                        <a:rPr lang="it-IT" sz="1200" dirty="0" err="1" smtClean="0"/>
                        <a:t>Int</a:t>
                      </a:r>
                      <a:r>
                        <a:rPr lang="it-IT" sz="1200" dirty="0" smtClean="0"/>
                        <a:t> 2012</a:t>
                      </a:r>
                      <a:endParaRPr lang="it-IT" sz="1200" dirty="0">
                        <a:solidFill>
                          <a:srgbClr val="002060"/>
                        </a:solidFill>
                        <a:latin typeface="Times New Roman"/>
                        <a:cs typeface="Times New Roman"/>
                      </a:endParaRPr>
                    </a:p>
                  </a:txBody>
                  <a:tcPr marL="68580" marR="68580" marT="34290" marB="34290"/>
                </a:tc>
                <a:tc>
                  <a:txBody>
                    <a:bodyPr/>
                    <a:lstStyle/>
                    <a:p>
                      <a:pPr algn="ctr"/>
                      <a:r>
                        <a:rPr lang="it-IT" sz="1200" dirty="0" smtClean="0"/>
                        <a:t>12</a:t>
                      </a:r>
                      <a:endParaRPr lang="it-IT" sz="1200" dirty="0">
                        <a:solidFill>
                          <a:srgbClr val="002060"/>
                        </a:solidFill>
                        <a:latin typeface="Times New Roman"/>
                        <a:cs typeface="Times New Roman"/>
                      </a:endParaRPr>
                    </a:p>
                  </a:txBody>
                  <a:tcPr marL="68580" marR="68580" marT="34290" marB="34290"/>
                </a:tc>
                <a:tc>
                  <a:txBody>
                    <a:bodyPr/>
                    <a:lstStyle/>
                    <a:p>
                      <a:pPr algn="ctr"/>
                      <a:r>
                        <a:rPr lang="it-IT" sz="1200" dirty="0" smtClean="0"/>
                        <a:t>“PCI vs OMT </a:t>
                      </a:r>
                      <a:r>
                        <a:rPr lang="it-IT" sz="1200" dirty="0" err="1" smtClean="0"/>
                        <a:t>did</a:t>
                      </a:r>
                      <a:r>
                        <a:rPr lang="it-IT" sz="1200" dirty="0" smtClean="0"/>
                        <a:t> </a:t>
                      </a:r>
                      <a:r>
                        <a:rPr lang="it-IT" sz="1200" dirty="0" err="1" smtClean="0"/>
                        <a:t>not</a:t>
                      </a:r>
                      <a:r>
                        <a:rPr lang="it-IT" sz="1200" dirty="0" smtClean="0"/>
                        <a:t> reduce </a:t>
                      </a:r>
                      <a:r>
                        <a:rPr lang="it-IT" sz="1200" dirty="0" err="1" smtClean="0"/>
                        <a:t>risk</a:t>
                      </a:r>
                      <a:r>
                        <a:rPr lang="it-IT" sz="1200" dirty="0" smtClean="0"/>
                        <a:t> of </a:t>
                      </a:r>
                      <a:r>
                        <a:rPr lang="it-IT" sz="1200" dirty="0" err="1" smtClean="0"/>
                        <a:t>mortality</a:t>
                      </a:r>
                      <a:r>
                        <a:rPr lang="it-IT" sz="1200" dirty="0" smtClean="0"/>
                        <a:t>,</a:t>
                      </a:r>
                      <a:r>
                        <a:rPr lang="it-IT" sz="1200" baseline="0" dirty="0" smtClean="0"/>
                        <a:t> CV </a:t>
                      </a:r>
                      <a:r>
                        <a:rPr lang="it-IT" sz="1200" baseline="0" dirty="0" err="1" smtClean="0"/>
                        <a:t>death</a:t>
                      </a:r>
                      <a:r>
                        <a:rPr lang="it-IT" sz="1200" baseline="0" dirty="0" smtClean="0"/>
                        <a:t>, non-</a:t>
                      </a:r>
                      <a:r>
                        <a:rPr lang="it-IT" sz="1200" baseline="0" dirty="0" err="1" smtClean="0"/>
                        <a:t>fatal</a:t>
                      </a:r>
                      <a:r>
                        <a:rPr lang="it-IT" sz="1200" baseline="0" dirty="0" smtClean="0"/>
                        <a:t> MI or </a:t>
                      </a:r>
                      <a:r>
                        <a:rPr lang="it-IT" sz="1200" baseline="0" dirty="0" err="1" smtClean="0"/>
                        <a:t>revascularization</a:t>
                      </a:r>
                      <a:r>
                        <a:rPr lang="it-IT" sz="1200" baseline="0" dirty="0" smtClean="0"/>
                        <a:t>”</a:t>
                      </a:r>
                      <a:endParaRPr lang="it-IT" sz="1200" dirty="0">
                        <a:solidFill>
                          <a:srgbClr val="002060"/>
                        </a:solidFill>
                        <a:latin typeface="Times New Roman"/>
                        <a:cs typeface="Times New Roman"/>
                      </a:endParaRPr>
                    </a:p>
                  </a:txBody>
                  <a:tcPr marL="68580" marR="68580" marT="34290" marB="34290"/>
                </a:tc>
              </a:tr>
              <a:tr h="800100">
                <a:tc>
                  <a:txBody>
                    <a:bodyPr/>
                    <a:lstStyle/>
                    <a:p>
                      <a:r>
                        <a:rPr lang="it-IT" sz="1200" dirty="0" err="1" smtClean="0"/>
                        <a:t>Stergiopoulos</a:t>
                      </a:r>
                      <a:r>
                        <a:rPr lang="it-IT" sz="1200" dirty="0" smtClean="0"/>
                        <a:t> et al.</a:t>
                      </a:r>
                      <a:endParaRPr lang="it-IT" sz="1200" dirty="0">
                        <a:solidFill>
                          <a:srgbClr val="002060"/>
                        </a:solidFill>
                        <a:latin typeface="Times New Roman"/>
                        <a:cs typeface="Times New Roman"/>
                      </a:endParaRPr>
                    </a:p>
                  </a:txBody>
                  <a:tcPr marL="68580" marR="68580" marT="34290" marB="34290"/>
                </a:tc>
                <a:tc>
                  <a:txBody>
                    <a:bodyPr/>
                    <a:lstStyle/>
                    <a:p>
                      <a:pPr algn="ctr"/>
                      <a:r>
                        <a:rPr lang="it-IT" sz="1200" dirty="0" err="1" smtClean="0"/>
                        <a:t>Arch</a:t>
                      </a:r>
                      <a:r>
                        <a:rPr lang="it-IT" sz="1200" dirty="0" smtClean="0"/>
                        <a:t> </a:t>
                      </a:r>
                      <a:r>
                        <a:rPr lang="it-IT" sz="1200" dirty="0" err="1" smtClean="0"/>
                        <a:t>Int</a:t>
                      </a:r>
                      <a:r>
                        <a:rPr lang="it-IT" sz="1200" dirty="0" smtClean="0"/>
                        <a:t> </a:t>
                      </a:r>
                      <a:r>
                        <a:rPr lang="it-IT" sz="1200" dirty="0" err="1" smtClean="0"/>
                        <a:t>Med</a:t>
                      </a:r>
                      <a:r>
                        <a:rPr lang="it-IT" sz="1200" dirty="0" smtClean="0"/>
                        <a:t> 2012</a:t>
                      </a:r>
                      <a:endParaRPr lang="it-IT" sz="1200" dirty="0">
                        <a:solidFill>
                          <a:srgbClr val="002060"/>
                        </a:solidFill>
                        <a:latin typeface="Times New Roman"/>
                        <a:cs typeface="Times New Roman"/>
                      </a:endParaRPr>
                    </a:p>
                  </a:txBody>
                  <a:tcPr marL="68580" marR="68580" marT="34290" marB="34290"/>
                </a:tc>
                <a:tc>
                  <a:txBody>
                    <a:bodyPr/>
                    <a:lstStyle/>
                    <a:p>
                      <a:pPr algn="ctr"/>
                      <a:r>
                        <a:rPr lang="it-IT" sz="1200" dirty="0" smtClean="0"/>
                        <a:t>8</a:t>
                      </a:r>
                      <a:endParaRPr lang="it-IT" sz="1200" dirty="0">
                        <a:solidFill>
                          <a:srgbClr val="002060"/>
                        </a:solidFill>
                        <a:latin typeface="Times New Roman"/>
                        <a:cs typeface="Times New Roman"/>
                      </a:endParaRPr>
                    </a:p>
                  </a:txBody>
                  <a:tcPr marL="68580" marR="68580" marT="34290" marB="34290"/>
                </a:tc>
                <a:tc>
                  <a:txBody>
                    <a:bodyPr/>
                    <a:lstStyle/>
                    <a:p>
                      <a:pPr algn="ctr"/>
                      <a:r>
                        <a:rPr lang="it-IT" sz="1200" dirty="0" smtClean="0"/>
                        <a:t>“</a:t>
                      </a:r>
                      <a:r>
                        <a:rPr lang="it-IT" sz="1200" dirty="0" err="1" smtClean="0"/>
                        <a:t>Initial</a:t>
                      </a:r>
                      <a:r>
                        <a:rPr lang="it-IT" sz="1200" dirty="0" smtClean="0"/>
                        <a:t> </a:t>
                      </a:r>
                      <a:r>
                        <a:rPr lang="it-IT" sz="1200" dirty="0" err="1" smtClean="0"/>
                        <a:t>stent</a:t>
                      </a:r>
                      <a:r>
                        <a:rPr lang="it-IT" sz="1200" dirty="0" smtClean="0"/>
                        <a:t> </a:t>
                      </a:r>
                      <a:r>
                        <a:rPr lang="it-IT" sz="1200" dirty="0" err="1" smtClean="0"/>
                        <a:t>implantation</a:t>
                      </a:r>
                      <a:r>
                        <a:rPr lang="it-IT" sz="1200" dirty="0" smtClean="0"/>
                        <a:t>…show no…benefit vs </a:t>
                      </a:r>
                      <a:r>
                        <a:rPr lang="it-IT" sz="1200" dirty="0" err="1" smtClean="0"/>
                        <a:t>initial</a:t>
                      </a:r>
                      <a:r>
                        <a:rPr lang="it-IT" sz="1200" dirty="0" smtClean="0"/>
                        <a:t> MT for </a:t>
                      </a:r>
                      <a:r>
                        <a:rPr lang="it-IT" sz="1200" dirty="0" err="1" smtClean="0"/>
                        <a:t>prevention</a:t>
                      </a:r>
                      <a:r>
                        <a:rPr lang="it-IT" sz="1200" dirty="0" smtClean="0"/>
                        <a:t> of </a:t>
                      </a:r>
                      <a:r>
                        <a:rPr lang="it-IT" sz="1200" dirty="0" err="1" smtClean="0"/>
                        <a:t>death</a:t>
                      </a:r>
                      <a:r>
                        <a:rPr lang="it-IT" sz="1200" dirty="0" smtClean="0"/>
                        <a:t>, non-</a:t>
                      </a:r>
                      <a:r>
                        <a:rPr lang="it-IT" sz="1200" dirty="0" err="1" smtClean="0"/>
                        <a:t>fatal</a:t>
                      </a:r>
                      <a:r>
                        <a:rPr lang="it-IT" sz="1200" dirty="0" smtClean="0"/>
                        <a:t> MI, </a:t>
                      </a:r>
                      <a:r>
                        <a:rPr lang="it-IT" sz="1200" dirty="0" err="1" smtClean="0"/>
                        <a:t>unplanned</a:t>
                      </a:r>
                      <a:r>
                        <a:rPr lang="it-IT" sz="1200" dirty="0" smtClean="0"/>
                        <a:t> rev. or angina”</a:t>
                      </a:r>
                      <a:endParaRPr lang="it-IT" sz="1200" dirty="0">
                        <a:solidFill>
                          <a:srgbClr val="002060"/>
                        </a:solidFill>
                        <a:latin typeface="Times New Roman"/>
                        <a:cs typeface="Times New Roman"/>
                      </a:endParaRPr>
                    </a:p>
                  </a:txBody>
                  <a:tcPr marL="68580" marR="68580" marT="34290" marB="34290"/>
                </a:tc>
              </a:tr>
            </a:tbl>
          </a:graphicData>
        </a:graphic>
      </p:graphicFrame>
      <p:cxnSp>
        <p:nvCxnSpPr>
          <p:cNvPr id="7" name="Connettore 1 6"/>
          <p:cNvCxnSpPr/>
          <p:nvPr/>
        </p:nvCxnSpPr>
        <p:spPr>
          <a:xfrm>
            <a:off x="1601670" y="1465419"/>
            <a:ext cx="5994666" cy="0"/>
          </a:xfrm>
          <a:prstGeom prst="line">
            <a:avLst/>
          </a:prstGeom>
          <a:ln w="28575" cmpd="sng">
            <a:solidFill>
              <a:srgbClr val="002060"/>
            </a:solidFill>
          </a:ln>
        </p:spPr>
        <p:style>
          <a:lnRef idx="2">
            <a:schemeClr val="accent1"/>
          </a:lnRef>
          <a:fillRef idx="0">
            <a:schemeClr val="accent1"/>
          </a:fillRef>
          <a:effectRef idx="1">
            <a:schemeClr val="accent1"/>
          </a:effectRef>
          <a:fontRef idx="minor">
            <a:schemeClr val="tx1"/>
          </a:fontRef>
        </p:style>
      </p:cxnSp>
      <p:sp>
        <p:nvSpPr>
          <p:cNvPr id="8" name="CasellaDiTesto 7"/>
          <p:cNvSpPr txBox="1"/>
          <p:nvPr/>
        </p:nvSpPr>
        <p:spPr>
          <a:xfrm>
            <a:off x="2951820" y="5319210"/>
            <a:ext cx="3618402" cy="553998"/>
          </a:xfrm>
          <a:prstGeom prst="rect">
            <a:avLst/>
          </a:prstGeom>
          <a:noFill/>
          <a:ln>
            <a:solidFill>
              <a:srgbClr val="002060"/>
            </a:solidFill>
          </a:ln>
        </p:spPr>
        <p:txBody>
          <a:bodyPr wrap="square" rtlCol="0">
            <a:spAutoFit/>
          </a:bodyPr>
          <a:lstStyle/>
          <a:p>
            <a:pPr algn="ctr"/>
            <a:r>
              <a:rPr lang="it-IT" sz="1500" i="1" dirty="0" err="1">
                <a:solidFill>
                  <a:srgbClr val="002060"/>
                </a:solidFill>
                <a:latin typeface="Times New Roman"/>
                <a:ea typeface="MS PGothic" pitchFamily="34" charset="-128"/>
                <a:cs typeface="Times New Roman"/>
              </a:rPr>
              <a:t>There</a:t>
            </a:r>
            <a:r>
              <a:rPr lang="it-IT" sz="1500" i="1" dirty="0">
                <a:solidFill>
                  <a:srgbClr val="002060"/>
                </a:solidFill>
                <a:latin typeface="Times New Roman"/>
                <a:ea typeface="MS PGothic" pitchFamily="34" charset="-128"/>
                <a:cs typeface="Times New Roman"/>
              </a:rPr>
              <a:t> </a:t>
            </a:r>
            <a:r>
              <a:rPr lang="it-IT" sz="1500" i="1" dirty="0" err="1">
                <a:solidFill>
                  <a:srgbClr val="002060"/>
                </a:solidFill>
                <a:latin typeface="Times New Roman"/>
                <a:ea typeface="MS PGothic" pitchFamily="34" charset="-128"/>
                <a:cs typeface="Times New Roman"/>
              </a:rPr>
              <a:t>is</a:t>
            </a:r>
            <a:r>
              <a:rPr lang="it-IT" sz="1500" i="1" dirty="0">
                <a:solidFill>
                  <a:srgbClr val="002060"/>
                </a:solidFill>
                <a:latin typeface="Times New Roman"/>
                <a:ea typeface="MS PGothic" pitchFamily="34" charset="-128"/>
                <a:cs typeface="Times New Roman"/>
              </a:rPr>
              <a:t> no </a:t>
            </a:r>
            <a:r>
              <a:rPr lang="it-IT" sz="1500" i="1" dirty="0" err="1">
                <a:solidFill>
                  <a:srgbClr val="002060"/>
                </a:solidFill>
                <a:latin typeface="Times New Roman"/>
                <a:ea typeface="MS PGothic" pitchFamily="34" charset="-128"/>
                <a:cs typeface="Times New Roman"/>
              </a:rPr>
              <a:t>difference</a:t>
            </a:r>
            <a:r>
              <a:rPr lang="it-IT" sz="1500" i="1" dirty="0">
                <a:solidFill>
                  <a:srgbClr val="002060"/>
                </a:solidFill>
                <a:latin typeface="Times New Roman"/>
                <a:ea typeface="MS PGothic" pitchFamily="34" charset="-128"/>
                <a:cs typeface="Times New Roman"/>
              </a:rPr>
              <a:t> in </a:t>
            </a:r>
            <a:r>
              <a:rPr lang="it-IT" sz="1500" i="1" dirty="0" err="1">
                <a:solidFill>
                  <a:srgbClr val="002060"/>
                </a:solidFill>
                <a:latin typeface="Times New Roman"/>
                <a:ea typeface="MS PGothic" pitchFamily="34" charset="-128"/>
                <a:cs typeface="Times New Roman"/>
              </a:rPr>
              <a:t>incidence</a:t>
            </a:r>
            <a:r>
              <a:rPr lang="it-IT" sz="1500" i="1" dirty="0">
                <a:solidFill>
                  <a:srgbClr val="002060"/>
                </a:solidFill>
                <a:latin typeface="Times New Roman"/>
                <a:ea typeface="MS PGothic" pitchFamily="34" charset="-128"/>
                <a:cs typeface="Times New Roman"/>
              </a:rPr>
              <a:t> of MI or </a:t>
            </a:r>
            <a:r>
              <a:rPr lang="it-IT" sz="1500" i="1" dirty="0" err="1">
                <a:solidFill>
                  <a:srgbClr val="002060"/>
                </a:solidFill>
                <a:latin typeface="Times New Roman"/>
                <a:ea typeface="MS PGothic" pitchFamily="34" charset="-128"/>
                <a:cs typeface="Times New Roman"/>
              </a:rPr>
              <a:t>death</a:t>
            </a:r>
            <a:r>
              <a:rPr lang="it-IT" sz="1500" i="1" dirty="0">
                <a:solidFill>
                  <a:srgbClr val="002060"/>
                </a:solidFill>
                <a:latin typeface="Times New Roman"/>
                <a:ea typeface="MS PGothic" pitchFamily="34" charset="-128"/>
                <a:cs typeface="Times New Roman"/>
              </a:rPr>
              <a:t> </a:t>
            </a:r>
            <a:r>
              <a:rPr lang="it-IT" sz="1500" i="1" dirty="0" err="1">
                <a:solidFill>
                  <a:srgbClr val="002060"/>
                </a:solidFill>
                <a:latin typeface="Times New Roman"/>
                <a:ea typeface="MS PGothic" pitchFamily="34" charset="-128"/>
                <a:cs typeface="Times New Roman"/>
              </a:rPr>
              <a:t>between</a:t>
            </a:r>
            <a:r>
              <a:rPr lang="it-IT" sz="1500" i="1" dirty="0">
                <a:solidFill>
                  <a:srgbClr val="002060"/>
                </a:solidFill>
                <a:latin typeface="Times New Roman"/>
                <a:ea typeface="MS PGothic" pitchFamily="34" charset="-128"/>
                <a:cs typeface="Times New Roman"/>
              </a:rPr>
              <a:t> the </a:t>
            </a:r>
            <a:r>
              <a:rPr lang="it-IT" sz="1500" i="1" dirty="0" err="1">
                <a:solidFill>
                  <a:srgbClr val="002060"/>
                </a:solidFill>
                <a:latin typeface="Times New Roman"/>
                <a:ea typeface="MS PGothic" pitchFamily="34" charset="-128"/>
                <a:cs typeface="Times New Roman"/>
              </a:rPr>
              <a:t>two</a:t>
            </a:r>
            <a:r>
              <a:rPr lang="it-IT" sz="1500" i="1" dirty="0">
                <a:solidFill>
                  <a:srgbClr val="002060"/>
                </a:solidFill>
                <a:latin typeface="Times New Roman"/>
                <a:ea typeface="MS PGothic" pitchFamily="34" charset="-128"/>
                <a:cs typeface="Times New Roman"/>
              </a:rPr>
              <a:t> </a:t>
            </a:r>
            <a:r>
              <a:rPr lang="it-IT" sz="1500" i="1" dirty="0" err="1">
                <a:solidFill>
                  <a:srgbClr val="002060"/>
                </a:solidFill>
                <a:latin typeface="Times New Roman"/>
                <a:ea typeface="MS PGothic" pitchFamily="34" charset="-128"/>
                <a:cs typeface="Times New Roman"/>
              </a:rPr>
              <a:t>therapeutic</a:t>
            </a:r>
            <a:r>
              <a:rPr lang="it-IT" sz="1500" i="1" dirty="0">
                <a:solidFill>
                  <a:srgbClr val="002060"/>
                </a:solidFill>
                <a:latin typeface="Times New Roman"/>
                <a:ea typeface="MS PGothic" pitchFamily="34" charset="-128"/>
                <a:cs typeface="Times New Roman"/>
              </a:rPr>
              <a:t> </a:t>
            </a:r>
            <a:r>
              <a:rPr lang="it-IT" sz="1500" i="1" dirty="0" err="1">
                <a:solidFill>
                  <a:srgbClr val="002060"/>
                </a:solidFill>
                <a:latin typeface="Times New Roman"/>
                <a:ea typeface="MS PGothic" pitchFamily="34" charset="-128"/>
                <a:cs typeface="Times New Roman"/>
              </a:rPr>
              <a:t>approach</a:t>
            </a:r>
            <a:endParaRPr lang="it-IT" sz="1500" i="1" dirty="0">
              <a:solidFill>
                <a:srgbClr val="002060"/>
              </a:solidFill>
              <a:latin typeface="Times New Roman"/>
              <a:ea typeface="MS PGothic" pitchFamily="34" charset="-128"/>
              <a:cs typeface="Times New Roman"/>
            </a:endParaRPr>
          </a:p>
        </p:txBody>
      </p:sp>
    </p:spTree>
    <p:extLst>
      <p:ext uri="{BB962C8B-B14F-4D97-AF65-F5344CB8AC3E}">
        <p14:creationId xmlns:p14="http://schemas.microsoft.com/office/powerpoint/2010/main" val="15885415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Connettore 1 6"/>
          <p:cNvCxnSpPr/>
          <p:nvPr/>
        </p:nvCxnSpPr>
        <p:spPr>
          <a:xfrm>
            <a:off x="1601670" y="1970838"/>
            <a:ext cx="5994666" cy="0"/>
          </a:xfrm>
          <a:prstGeom prst="line">
            <a:avLst/>
          </a:prstGeom>
          <a:ln w="28575" cmpd="sng">
            <a:solidFill>
              <a:srgbClr val="002060"/>
            </a:solidFill>
          </a:ln>
        </p:spPr>
        <p:style>
          <a:lnRef idx="2">
            <a:schemeClr val="accent1"/>
          </a:lnRef>
          <a:fillRef idx="0">
            <a:schemeClr val="accent1"/>
          </a:fillRef>
          <a:effectRef idx="1">
            <a:schemeClr val="accent1"/>
          </a:effectRef>
          <a:fontRef idx="minor">
            <a:schemeClr val="tx1"/>
          </a:fontRef>
        </p:style>
      </p:cxnSp>
      <p:sp>
        <p:nvSpPr>
          <p:cNvPr id="2" name="Titolo 1"/>
          <p:cNvSpPr>
            <a:spLocks noGrp="1"/>
          </p:cNvSpPr>
          <p:nvPr>
            <p:ph type="title"/>
          </p:nvPr>
        </p:nvSpPr>
        <p:spPr/>
        <p:txBody>
          <a:bodyPr/>
          <a:lstStyle/>
          <a:p>
            <a:pPr algn="ctr"/>
            <a:r>
              <a:rPr lang="it-IT" sz="2700" dirty="0" err="1">
                <a:solidFill>
                  <a:srgbClr val="002060"/>
                </a:solidFill>
                <a:latin typeface="Times New Roman"/>
                <a:cs typeface="Times New Roman"/>
              </a:rPr>
              <a:t>Does</a:t>
            </a:r>
            <a:r>
              <a:rPr lang="it-IT" sz="2700" dirty="0">
                <a:solidFill>
                  <a:srgbClr val="002060"/>
                </a:solidFill>
                <a:latin typeface="Times New Roman"/>
                <a:cs typeface="Times New Roman"/>
              </a:rPr>
              <a:t> angina </a:t>
            </a:r>
            <a:r>
              <a:rPr lang="it-IT" sz="2700" dirty="0" err="1">
                <a:solidFill>
                  <a:srgbClr val="002060"/>
                </a:solidFill>
                <a:latin typeface="Times New Roman"/>
                <a:cs typeface="Times New Roman"/>
              </a:rPr>
              <a:t>matter</a:t>
            </a:r>
            <a:r>
              <a:rPr lang="it-IT" sz="2700" dirty="0">
                <a:solidFill>
                  <a:srgbClr val="002060"/>
                </a:solidFill>
                <a:latin typeface="Times New Roman"/>
                <a:cs typeface="Times New Roman"/>
              </a:rPr>
              <a:t>?</a:t>
            </a:r>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983598847"/>
              </p:ext>
            </p:extLst>
          </p:nvPr>
        </p:nvGraphicFramePr>
        <p:xfrm>
          <a:off x="1485900" y="2834934"/>
          <a:ext cx="6172200" cy="845820"/>
        </p:xfrm>
        <a:graphic>
          <a:graphicData uri="http://schemas.openxmlformats.org/drawingml/2006/table">
            <a:tbl>
              <a:tblPr firstRow="1" bandRow="1">
                <a:tableStyleId>{B301B821-A1FF-4177-AEE7-76D212191A09}</a:tableStyleId>
              </a:tblPr>
              <a:tblGrid>
                <a:gridCol w="3896190"/>
                <a:gridCol w="702078"/>
                <a:gridCol w="1573932"/>
              </a:tblGrid>
              <a:tr h="278130">
                <a:tc>
                  <a:txBody>
                    <a:bodyPr/>
                    <a:lstStyle/>
                    <a:p>
                      <a:endParaRPr lang="it-IT" sz="1400" dirty="0"/>
                    </a:p>
                  </a:txBody>
                  <a:tcPr marL="68580" marR="68580" marT="34290" marB="34290"/>
                </a:tc>
                <a:tc>
                  <a:txBody>
                    <a:bodyPr/>
                    <a:lstStyle/>
                    <a:p>
                      <a:pPr algn="ctr"/>
                      <a:r>
                        <a:rPr lang="it-IT" sz="1400" dirty="0" smtClean="0"/>
                        <a:t>HR</a:t>
                      </a:r>
                      <a:endParaRPr lang="it-IT" sz="1400" dirty="0"/>
                    </a:p>
                  </a:txBody>
                  <a:tcPr marL="68580" marR="68580" marT="34290" marB="34290"/>
                </a:tc>
                <a:tc>
                  <a:txBody>
                    <a:bodyPr/>
                    <a:lstStyle/>
                    <a:p>
                      <a:pPr algn="ctr"/>
                      <a:r>
                        <a:rPr lang="it-IT" sz="1400" dirty="0" smtClean="0"/>
                        <a:t>95% CI</a:t>
                      </a:r>
                      <a:endParaRPr lang="it-IT" sz="1400" dirty="0"/>
                    </a:p>
                  </a:txBody>
                  <a:tcPr marL="68580" marR="68580" marT="34290" marB="34290"/>
                </a:tc>
              </a:tr>
              <a:tr h="278130">
                <a:tc>
                  <a:txBody>
                    <a:bodyPr/>
                    <a:lstStyle/>
                    <a:p>
                      <a:r>
                        <a:rPr lang="it-IT" sz="1400" dirty="0" smtClean="0"/>
                        <a:t>Baseline SAQ angina </a:t>
                      </a:r>
                      <a:r>
                        <a:rPr lang="it-IT" sz="1400" dirty="0" err="1" smtClean="0"/>
                        <a:t>frequency</a:t>
                      </a:r>
                      <a:r>
                        <a:rPr lang="it-IT" sz="1400" dirty="0" smtClean="0"/>
                        <a:t> (per -10</a:t>
                      </a:r>
                      <a:r>
                        <a:rPr lang="it-IT" sz="1400" baseline="0" dirty="0" smtClean="0"/>
                        <a:t> </a:t>
                      </a:r>
                      <a:r>
                        <a:rPr lang="it-IT" sz="1400" baseline="0" dirty="0" err="1" smtClean="0"/>
                        <a:t>points</a:t>
                      </a:r>
                      <a:r>
                        <a:rPr lang="it-IT" sz="1400" baseline="0" dirty="0" smtClean="0"/>
                        <a:t>)</a:t>
                      </a:r>
                      <a:endParaRPr lang="it-IT" sz="1400" dirty="0"/>
                    </a:p>
                  </a:txBody>
                  <a:tcPr marL="68580" marR="68580" marT="34290" marB="34290"/>
                </a:tc>
                <a:tc>
                  <a:txBody>
                    <a:bodyPr/>
                    <a:lstStyle/>
                    <a:p>
                      <a:pPr algn="ctr"/>
                      <a:r>
                        <a:rPr lang="it-IT" sz="1400" dirty="0" smtClean="0"/>
                        <a:t>1.11</a:t>
                      </a:r>
                      <a:endParaRPr lang="it-IT" sz="1400" dirty="0"/>
                    </a:p>
                  </a:txBody>
                  <a:tcPr marL="68580" marR="68580" marT="34290" marB="34290"/>
                </a:tc>
                <a:tc>
                  <a:txBody>
                    <a:bodyPr/>
                    <a:lstStyle/>
                    <a:p>
                      <a:pPr algn="ctr"/>
                      <a:r>
                        <a:rPr lang="it-IT" sz="1400" dirty="0" smtClean="0"/>
                        <a:t>1.03-1.18</a:t>
                      </a:r>
                      <a:endParaRPr lang="it-IT" sz="1400" dirty="0"/>
                    </a:p>
                  </a:txBody>
                  <a:tcPr marL="68580" marR="68580" marT="34290" marB="34290"/>
                </a:tc>
              </a:tr>
              <a:tr h="278130">
                <a:tc>
                  <a:txBody>
                    <a:bodyPr/>
                    <a:lstStyle/>
                    <a:p>
                      <a:r>
                        <a:rPr lang="it-IT" sz="1400" dirty="0" smtClean="0"/>
                        <a:t>Healthcare </a:t>
                      </a:r>
                      <a:r>
                        <a:rPr lang="it-IT" sz="1400" dirty="0" err="1" smtClean="0"/>
                        <a:t>system</a:t>
                      </a:r>
                      <a:r>
                        <a:rPr lang="it-IT" sz="1400" dirty="0" smtClean="0"/>
                        <a:t>:</a:t>
                      </a:r>
                      <a:r>
                        <a:rPr lang="it-IT" sz="1400" baseline="0" dirty="0" smtClean="0"/>
                        <a:t> US non-VA vs VA</a:t>
                      </a:r>
                      <a:endParaRPr lang="it-IT" sz="1400" dirty="0"/>
                    </a:p>
                  </a:txBody>
                  <a:tcPr marL="68580" marR="68580" marT="34290" marB="34290"/>
                </a:tc>
                <a:tc>
                  <a:txBody>
                    <a:bodyPr/>
                    <a:lstStyle/>
                    <a:p>
                      <a:pPr algn="ctr"/>
                      <a:r>
                        <a:rPr lang="it-IT" sz="1400" dirty="0" smtClean="0"/>
                        <a:t>1.82</a:t>
                      </a:r>
                      <a:endParaRPr lang="it-IT" sz="1400" dirty="0"/>
                    </a:p>
                  </a:txBody>
                  <a:tcPr marL="68580" marR="68580" marT="34290" marB="34290"/>
                </a:tc>
                <a:tc>
                  <a:txBody>
                    <a:bodyPr/>
                    <a:lstStyle/>
                    <a:p>
                      <a:pPr algn="ctr"/>
                      <a:r>
                        <a:rPr lang="it-IT" sz="1400" dirty="0" smtClean="0"/>
                        <a:t>1.19-1.78</a:t>
                      </a:r>
                      <a:endParaRPr lang="it-IT" sz="1400" dirty="0"/>
                    </a:p>
                  </a:txBody>
                  <a:tcPr marL="68580" marR="68580" marT="34290" marB="34290"/>
                </a:tc>
              </a:tr>
            </a:tbl>
          </a:graphicData>
        </a:graphic>
      </p:graphicFrame>
      <p:graphicFrame>
        <p:nvGraphicFramePr>
          <p:cNvPr id="5" name="Tabella 4"/>
          <p:cNvGraphicFramePr>
            <a:graphicFrameLocks noGrp="1"/>
          </p:cNvGraphicFramePr>
          <p:nvPr>
            <p:extLst>
              <p:ext uri="{D42A27DB-BD31-4B8C-83A1-F6EECF244321}">
                <p14:modId xmlns:p14="http://schemas.microsoft.com/office/powerpoint/2010/main" val="1620380751"/>
              </p:ext>
            </p:extLst>
          </p:nvPr>
        </p:nvGraphicFramePr>
        <p:xfrm>
          <a:off x="1512168" y="3733291"/>
          <a:ext cx="4572000" cy="2217420"/>
        </p:xfrm>
        <a:graphic>
          <a:graphicData uri="http://schemas.openxmlformats.org/drawingml/2006/table">
            <a:tbl>
              <a:tblPr firstRow="1" bandRow="1">
                <a:tableStyleId>{B301B821-A1FF-4177-AEE7-76D212191A09}</a:tableStyleId>
              </a:tblPr>
              <a:tblGrid>
                <a:gridCol w="1583922"/>
                <a:gridCol w="1188132"/>
                <a:gridCol w="1026114"/>
                <a:gridCol w="773832"/>
              </a:tblGrid>
              <a:tr h="548640">
                <a:tc>
                  <a:txBody>
                    <a:bodyPr/>
                    <a:lstStyle/>
                    <a:p>
                      <a:endParaRPr lang="it-IT" sz="1100" dirty="0"/>
                    </a:p>
                  </a:txBody>
                  <a:tcPr marL="68580" marR="68580" marT="34290" marB="34290"/>
                </a:tc>
                <a:tc>
                  <a:txBody>
                    <a:bodyPr/>
                    <a:lstStyle/>
                    <a:p>
                      <a:pPr algn="ctr"/>
                      <a:r>
                        <a:rPr lang="it-IT" sz="1100" dirty="0" smtClean="0"/>
                        <a:t>OMT </a:t>
                      </a:r>
                      <a:r>
                        <a:rPr lang="it-IT" sz="1100" dirty="0" err="1" smtClean="0"/>
                        <a:t>w</a:t>
                      </a:r>
                      <a:r>
                        <a:rPr lang="it-IT" sz="1100" dirty="0" smtClean="0"/>
                        <a:t>/1y</a:t>
                      </a:r>
                      <a:r>
                        <a:rPr lang="it-IT" sz="1100" baseline="0" dirty="0" smtClean="0"/>
                        <a:t> </a:t>
                      </a:r>
                      <a:r>
                        <a:rPr lang="it-IT" sz="1100" baseline="0" dirty="0" err="1" smtClean="0"/>
                        <a:t>corssover</a:t>
                      </a:r>
                      <a:r>
                        <a:rPr lang="it-IT" sz="1100" baseline="0" dirty="0" smtClean="0"/>
                        <a:t> </a:t>
                      </a:r>
                      <a:r>
                        <a:rPr lang="it-IT" sz="1100" baseline="0" dirty="0" err="1" smtClean="0"/>
                        <a:t>matched</a:t>
                      </a:r>
                      <a:r>
                        <a:rPr lang="it-IT" sz="1100" baseline="0" dirty="0" smtClean="0"/>
                        <a:t> to PCI</a:t>
                      </a:r>
                      <a:endParaRPr lang="it-IT" sz="1100" dirty="0"/>
                    </a:p>
                  </a:txBody>
                  <a:tcPr marL="68580" marR="68580" marT="34290" marB="34290"/>
                </a:tc>
                <a:tc>
                  <a:txBody>
                    <a:bodyPr/>
                    <a:lstStyle/>
                    <a:p>
                      <a:pPr algn="ctr"/>
                      <a:r>
                        <a:rPr lang="it-IT" sz="1100" dirty="0" smtClean="0"/>
                        <a:t>PCI </a:t>
                      </a:r>
                      <a:r>
                        <a:rPr lang="it-IT" sz="1100" dirty="0" err="1" smtClean="0"/>
                        <a:t>matched</a:t>
                      </a:r>
                      <a:r>
                        <a:rPr lang="it-IT" sz="1100" dirty="0" smtClean="0"/>
                        <a:t> to 1y crossover</a:t>
                      </a:r>
                      <a:r>
                        <a:rPr lang="it-IT" sz="1100" baseline="0" dirty="0" smtClean="0"/>
                        <a:t> </a:t>
                      </a:r>
                      <a:r>
                        <a:rPr lang="it-IT" sz="1100" baseline="0" dirty="0" err="1" smtClean="0"/>
                        <a:t>pts</a:t>
                      </a:r>
                      <a:endParaRPr lang="it-IT" sz="1100" dirty="0"/>
                    </a:p>
                  </a:txBody>
                  <a:tcPr marL="68580" marR="68580" marT="34290" marB="34290"/>
                </a:tc>
                <a:tc>
                  <a:txBody>
                    <a:bodyPr/>
                    <a:lstStyle/>
                    <a:p>
                      <a:pPr algn="ctr"/>
                      <a:r>
                        <a:rPr lang="it-IT" sz="1100" baseline="0" dirty="0" err="1" smtClean="0"/>
                        <a:t>p</a:t>
                      </a:r>
                      <a:r>
                        <a:rPr lang="it-IT" sz="1100" baseline="0" dirty="0" smtClean="0"/>
                        <a:t> </a:t>
                      </a:r>
                      <a:r>
                        <a:rPr lang="it-IT" sz="1100" baseline="0" dirty="0" err="1" smtClean="0"/>
                        <a:t>value</a:t>
                      </a:r>
                      <a:endParaRPr lang="it-IT" sz="1100" dirty="0"/>
                    </a:p>
                  </a:txBody>
                  <a:tcPr marL="68580" marR="68580" marT="34290" marB="34290"/>
                </a:tc>
              </a:tr>
              <a:tr h="1028700">
                <a:tc>
                  <a:txBody>
                    <a:bodyPr/>
                    <a:lstStyle/>
                    <a:p>
                      <a:r>
                        <a:rPr lang="it-IT" sz="1100" dirty="0" smtClean="0"/>
                        <a:t>Baseline </a:t>
                      </a:r>
                      <a:r>
                        <a:rPr lang="it-IT" sz="1100" dirty="0" err="1" smtClean="0"/>
                        <a:t>medications</a:t>
                      </a:r>
                      <a:r>
                        <a:rPr lang="it-IT" sz="1100" dirty="0" smtClean="0"/>
                        <a:t>,%</a:t>
                      </a:r>
                    </a:p>
                    <a:p>
                      <a:pPr marL="285750" indent="-285750">
                        <a:buFont typeface="Arial"/>
                        <a:buChar char="•"/>
                      </a:pPr>
                      <a:r>
                        <a:rPr lang="it-IT" sz="1100" dirty="0" smtClean="0"/>
                        <a:t>BB</a:t>
                      </a:r>
                    </a:p>
                    <a:p>
                      <a:pPr marL="285750" indent="-285750">
                        <a:buFont typeface="Arial"/>
                        <a:buChar char="•"/>
                      </a:pPr>
                      <a:r>
                        <a:rPr lang="it-IT" sz="1100" dirty="0" err="1" smtClean="0"/>
                        <a:t>Nitrates</a:t>
                      </a:r>
                      <a:endParaRPr lang="it-IT" sz="1100" dirty="0" smtClean="0"/>
                    </a:p>
                    <a:p>
                      <a:pPr marL="285750" indent="-285750">
                        <a:buFont typeface="Arial"/>
                        <a:buChar char="•"/>
                      </a:pPr>
                      <a:r>
                        <a:rPr lang="it-IT" sz="1100" dirty="0" err="1" smtClean="0"/>
                        <a:t>Statins</a:t>
                      </a:r>
                      <a:endParaRPr lang="it-IT" sz="1100" dirty="0" smtClean="0"/>
                    </a:p>
                    <a:p>
                      <a:pPr marL="285750" indent="-285750">
                        <a:buFont typeface="Arial"/>
                        <a:buChar char="•"/>
                      </a:pPr>
                      <a:r>
                        <a:rPr lang="it-IT" sz="1100" dirty="0" smtClean="0"/>
                        <a:t>CCB</a:t>
                      </a:r>
                    </a:p>
                    <a:p>
                      <a:pPr marL="285750" indent="-285750">
                        <a:buFont typeface="Arial"/>
                        <a:buChar char="•"/>
                      </a:pPr>
                      <a:r>
                        <a:rPr lang="it-IT" sz="1100" dirty="0" smtClean="0"/>
                        <a:t>&gt;2</a:t>
                      </a:r>
                      <a:r>
                        <a:rPr lang="it-IT" sz="1100" baseline="0" dirty="0" smtClean="0"/>
                        <a:t> </a:t>
                      </a:r>
                      <a:r>
                        <a:rPr lang="it-IT" sz="1100" baseline="0" dirty="0" err="1" smtClean="0"/>
                        <a:t>antianginal</a:t>
                      </a:r>
                      <a:endParaRPr lang="it-IT" sz="1100" dirty="0" smtClean="0"/>
                    </a:p>
                  </a:txBody>
                  <a:tcPr marL="68580" marR="68580" marT="34290" marB="34290"/>
                </a:tc>
                <a:tc>
                  <a:txBody>
                    <a:bodyPr/>
                    <a:lstStyle/>
                    <a:p>
                      <a:pPr algn="ctr"/>
                      <a:endParaRPr lang="it-IT" sz="1100" dirty="0" smtClean="0"/>
                    </a:p>
                    <a:p>
                      <a:pPr algn="ctr"/>
                      <a:r>
                        <a:rPr lang="it-IT" sz="1100" dirty="0" smtClean="0"/>
                        <a:t>90.5</a:t>
                      </a:r>
                    </a:p>
                    <a:p>
                      <a:pPr algn="ctr"/>
                      <a:r>
                        <a:rPr lang="it-IT" sz="1100" dirty="0" smtClean="0"/>
                        <a:t>63.5</a:t>
                      </a:r>
                    </a:p>
                    <a:p>
                      <a:pPr algn="ctr"/>
                      <a:r>
                        <a:rPr lang="it-IT" sz="1100" dirty="0" smtClean="0"/>
                        <a:t>90.5</a:t>
                      </a:r>
                    </a:p>
                    <a:p>
                      <a:pPr algn="ctr"/>
                      <a:r>
                        <a:rPr lang="it-IT" sz="1100" dirty="0" smtClean="0"/>
                        <a:t>37.2</a:t>
                      </a:r>
                    </a:p>
                    <a:p>
                      <a:pPr algn="ctr"/>
                      <a:r>
                        <a:rPr lang="it-IT" sz="1100" dirty="0" smtClean="0"/>
                        <a:t>22.3</a:t>
                      </a:r>
                    </a:p>
                  </a:txBody>
                  <a:tcPr marL="68580" marR="68580" marT="34290" marB="34290"/>
                </a:tc>
                <a:tc>
                  <a:txBody>
                    <a:bodyPr/>
                    <a:lstStyle/>
                    <a:p>
                      <a:pPr algn="ctr"/>
                      <a:endParaRPr lang="it-IT" sz="1100" dirty="0" smtClean="0"/>
                    </a:p>
                    <a:p>
                      <a:pPr algn="ctr"/>
                      <a:r>
                        <a:rPr lang="it-IT" sz="1100" dirty="0" smtClean="0"/>
                        <a:t>82.4</a:t>
                      </a:r>
                    </a:p>
                    <a:p>
                      <a:pPr algn="ctr"/>
                      <a:r>
                        <a:rPr lang="it-IT" sz="1100" dirty="0" smtClean="0"/>
                        <a:t>49.3</a:t>
                      </a:r>
                    </a:p>
                    <a:p>
                      <a:pPr algn="ctr"/>
                      <a:r>
                        <a:rPr lang="it-IT" sz="1100" dirty="0" smtClean="0"/>
                        <a:t>86.5</a:t>
                      </a:r>
                    </a:p>
                    <a:p>
                      <a:pPr algn="ctr"/>
                      <a:r>
                        <a:rPr lang="it-IT" sz="1100" dirty="0" smtClean="0"/>
                        <a:t>46</a:t>
                      </a:r>
                    </a:p>
                    <a:p>
                      <a:pPr algn="ctr"/>
                      <a:r>
                        <a:rPr lang="it-IT" sz="1100" dirty="0" smtClean="0"/>
                        <a:t>21</a:t>
                      </a:r>
                      <a:endParaRPr lang="it-IT" sz="1100" dirty="0"/>
                    </a:p>
                  </a:txBody>
                  <a:tcPr marL="68580" marR="68580" marT="34290" marB="34290"/>
                </a:tc>
                <a:tc>
                  <a:txBody>
                    <a:bodyPr/>
                    <a:lstStyle/>
                    <a:p>
                      <a:pPr algn="ctr"/>
                      <a:endParaRPr lang="it-IT" sz="1100" dirty="0" smtClean="0"/>
                    </a:p>
                    <a:p>
                      <a:pPr algn="ctr"/>
                      <a:r>
                        <a:rPr lang="it-IT" sz="1100" dirty="0" smtClean="0"/>
                        <a:t>0.07</a:t>
                      </a:r>
                    </a:p>
                    <a:p>
                      <a:pPr algn="ctr"/>
                      <a:r>
                        <a:rPr lang="it-IT" sz="1100" dirty="0" smtClean="0"/>
                        <a:t>0.004</a:t>
                      </a:r>
                    </a:p>
                    <a:p>
                      <a:pPr algn="ctr"/>
                      <a:r>
                        <a:rPr lang="it-IT" sz="1100" dirty="0" smtClean="0"/>
                        <a:t>0.03</a:t>
                      </a:r>
                    </a:p>
                    <a:p>
                      <a:pPr algn="ctr"/>
                      <a:r>
                        <a:rPr lang="it-IT" sz="1100" dirty="0" smtClean="0"/>
                        <a:t>0.07</a:t>
                      </a:r>
                    </a:p>
                    <a:p>
                      <a:pPr algn="ctr"/>
                      <a:r>
                        <a:rPr lang="it-IT" sz="1100" dirty="0" smtClean="0"/>
                        <a:t>0.79</a:t>
                      </a:r>
                      <a:endParaRPr lang="it-IT" sz="1100" dirty="0"/>
                    </a:p>
                  </a:txBody>
                  <a:tcPr marL="68580" marR="68580" marT="34290" marB="34290"/>
                </a:tc>
              </a:tr>
              <a:tr h="548640">
                <a:tc>
                  <a:txBody>
                    <a:bodyPr/>
                    <a:lstStyle/>
                    <a:p>
                      <a:r>
                        <a:rPr lang="it-IT" sz="1100" dirty="0" err="1" smtClean="0"/>
                        <a:t>Anginal</a:t>
                      </a:r>
                      <a:r>
                        <a:rPr lang="it-IT" sz="1100" dirty="0" smtClean="0"/>
                        <a:t> status,</a:t>
                      </a:r>
                      <a:r>
                        <a:rPr lang="it-IT" sz="1100" baseline="0" dirty="0" smtClean="0"/>
                        <a:t> CCS</a:t>
                      </a:r>
                    </a:p>
                    <a:p>
                      <a:r>
                        <a:rPr lang="it-IT" sz="1100" baseline="0" dirty="0" smtClean="0"/>
                        <a:t>III</a:t>
                      </a:r>
                    </a:p>
                    <a:p>
                      <a:r>
                        <a:rPr lang="it-IT" sz="1100" baseline="0" dirty="0" smtClean="0"/>
                        <a:t>IV</a:t>
                      </a:r>
                      <a:endParaRPr lang="it-IT" sz="1100" dirty="0" smtClean="0"/>
                    </a:p>
                  </a:txBody>
                  <a:tcPr marL="68580" marR="68580" marT="34290" marB="34290"/>
                </a:tc>
                <a:tc>
                  <a:txBody>
                    <a:bodyPr/>
                    <a:lstStyle/>
                    <a:p>
                      <a:pPr algn="ctr"/>
                      <a:endParaRPr lang="it-IT" sz="1100" dirty="0" smtClean="0"/>
                    </a:p>
                    <a:p>
                      <a:pPr algn="ctr"/>
                      <a:r>
                        <a:rPr lang="it-IT" sz="1100" dirty="0" smtClean="0"/>
                        <a:t>34.5</a:t>
                      </a:r>
                    </a:p>
                    <a:p>
                      <a:pPr algn="ctr"/>
                      <a:r>
                        <a:rPr lang="it-IT" sz="1100" dirty="0" smtClean="0"/>
                        <a:t>3.4</a:t>
                      </a:r>
                      <a:endParaRPr lang="it-IT" sz="1100" dirty="0"/>
                    </a:p>
                  </a:txBody>
                  <a:tcPr marL="68580" marR="68580" marT="34290" marB="34290"/>
                </a:tc>
                <a:tc>
                  <a:txBody>
                    <a:bodyPr/>
                    <a:lstStyle/>
                    <a:p>
                      <a:pPr algn="ctr"/>
                      <a:endParaRPr lang="it-IT" sz="1100" dirty="0" smtClean="0"/>
                    </a:p>
                    <a:p>
                      <a:pPr algn="ctr"/>
                      <a:r>
                        <a:rPr lang="it-IT" sz="1100" dirty="0" smtClean="0"/>
                        <a:t>32.4</a:t>
                      </a:r>
                    </a:p>
                    <a:p>
                      <a:pPr algn="ctr"/>
                      <a:r>
                        <a:rPr lang="it-IT" sz="1100" dirty="0" smtClean="0"/>
                        <a:t>2.9</a:t>
                      </a:r>
                      <a:endParaRPr lang="it-IT" sz="1100" dirty="0"/>
                    </a:p>
                  </a:txBody>
                  <a:tcPr marL="68580" marR="68580" marT="34290" marB="34290"/>
                </a:tc>
                <a:tc>
                  <a:txBody>
                    <a:bodyPr/>
                    <a:lstStyle/>
                    <a:p>
                      <a:pPr algn="ctr"/>
                      <a:endParaRPr lang="it-IT" sz="1100" dirty="0" smtClean="0"/>
                    </a:p>
                    <a:p>
                      <a:pPr algn="ctr"/>
                      <a:r>
                        <a:rPr lang="it-IT" sz="1100" dirty="0" smtClean="0"/>
                        <a:t>0.03</a:t>
                      </a:r>
                      <a:endParaRPr lang="it-IT" sz="1100" dirty="0"/>
                    </a:p>
                  </a:txBody>
                  <a:tcPr marL="68580" marR="68580" marT="34290" marB="34290"/>
                </a:tc>
              </a:tr>
            </a:tbl>
          </a:graphicData>
        </a:graphic>
      </p:graphicFrame>
      <p:pic>
        <p:nvPicPr>
          <p:cNvPr id="6" name="Immagine 5" descr="F1.medium.gif"/>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85646" y="1268760"/>
            <a:ext cx="1522379" cy="1511999"/>
          </a:xfrm>
          <a:prstGeom prst="rect">
            <a:avLst/>
          </a:prstGeom>
        </p:spPr>
      </p:pic>
      <p:sp>
        <p:nvSpPr>
          <p:cNvPr id="8" name="CasellaDiTesto 7"/>
          <p:cNvSpPr txBox="1"/>
          <p:nvPr/>
        </p:nvSpPr>
        <p:spPr>
          <a:xfrm>
            <a:off x="2404485" y="2010036"/>
            <a:ext cx="431528" cy="253916"/>
          </a:xfrm>
          <a:prstGeom prst="rect">
            <a:avLst/>
          </a:prstGeom>
          <a:noFill/>
        </p:spPr>
        <p:txBody>
          <a:bodyPr wrap="none" rtlCol="0">
            <a:spAutoFit/>
          </a:bodyPr>
          <a:lstStyle/>
          <a:p>
            <a:r>
              <a:rPr lang="it-IT" sz="1050" dirty="0">
                <a:solidFill>
                  <a:srgbClr val="002060"/>
                </a:solidFill>
                <a:latin typeface="Times New Roman"/>
                <a:ea typeface="MS PGothic" pitchFamily="34" charset="-128"/>
                <a:cs typeface="Times New Roman"/>
              </a:rPr>
              <a:t>16%</a:t>
            </a:r>
          </a:p>
        </p:txBody>
      </p:sp>
      <p:sp>
        <p:nvSpPr>
          <p:cNvPr id="9" name="CasellaDiTesto 8"/>
          <p:cNvSpPr txBox="1"/>
          <p:nvPr/>
        </p:nvSpPr>
        <p:spPr>
          <a:xfrm>
            <a:off x="6204425" y="6025213"/>
            <a:ext cx="2034531" cy="230832"/>
          </a:xfrm>
          <a:prstGeom prst="rect">
            <a:avLst/>
          </a:prstGeom>
          <a:noFill/>
        </p:spPr>
        <p:txBody>
          <a:bodyPr wrap="none" rtlCol="0">
            <a:spAutoFit/>
          </a:bodyPr>
          <a:lstStyle/>
          <a:p>
            <a:r>
              <a:rPr lang="it-IT" sz="900" b="1" dirty="0" err="1">
                <a:solidFill>
                  <a:srgbClr val="002060"/>
                </a:solidFill>
                <a:latin typeface="Times New Roman"/>
                <a:ea typeface="MS PGothic" pitchFamily="34" charset="-128"/>
                <a:cs typeface="Times New Roman"/>
              </a:rPr>
              <a:t>Circ</a:t>
            </a:r>
            <a:r>
              <a:rPr lang="it-IT" sz="900" b="1" dirty="0">
                <a:solidFill>
                  <a:srgbClr val="002060"/>
                </a:solidFill>
                <a:latin typeface="Times New Roman"/>
                <a:ea typeface="MS PGothic" pitchFamily="34" charset="-128"/>
                <a:cs typeface="Times New Roman"/>
              </a:rPr>
              <a:t> </a:t>
            </a:r>
            <a:r>
              <a:rPr lang="it-IT" sz="900" b="1" dirty="0" err="1">
                <a:solidFill>
                  <a:srgbClr val="002060"/>
                </a:solidFill>
                <a:latin typeface="Times New Roman"/>
                <a:ea typeface="MS PGothic" pitchFamily="34" charset="-128"/>
                <a:cs typeface="Times New Roman"/>
              </a:rPr>
              <a:t>Cardiovasc</a:t>
            </a:r>
            <a:r>
              <a:rPr lang="it-IT" sz="900" b="1" dirty="0">
                <a:solidFill>
                  <a:srgbClr val="002060"/>
                </a:solidFill>
                <a:latin typeface="Times New Roman"/>
                <a:ea typeface="MS PGothic" pitchFamily="34" charset="-128"/>
                <a:cs typeface="Times New Roman"/>
              </a:rPr>
              <a:t> QO 2013; 06: 409-18</a:t>
            </a:r>
          </a:p>
        </p:txBody>
      </p:sp>
      <p:sp>
        <p:nvSpPr>
          <p:cNvPr id="10" name="Rettangolo 9"/>
          <p:cNvSpPr/>
          <p:nvPr/>
        </p:nvSpPr>
        <p:spPr>
          <a:xfrm>
            <a:off x="3346140" y="4424258"/>
            <a:ext cx="685800" cy="918102"/>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b="1">
              <a:solidFill>
                <a:srgbClr val="002060"/>
              </a:solidFill>
            </a:endParaRPr>
          </a:p>
        </p:txBody>
      </p:sp>
    </p:spTree>
    <p:extLst>
      <p:ext uri="{BB962C8B-B14F-4D97-AF65-F5344CB8AC3E}">
        <p14:creationId xmlns:p14="http://schemas.microsoft.com/office/powerpoint/2010/main" val="3232514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egnaposto contenut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0350" y="2143176"/>
            <a:ext cx="8229600" cy="2097349"/>
          </a:xfrm>
          <a:ln w="38100">
            <a:solidFill>
              <a:srgbClr val="C00000"/>
            </a:solidFill>
          </a:ln>
        </p:spPr>
      </p:pic>
      <p:sp>
        <p:nvSpPr>
          <p:cNvPr id="4" name="Segnaposto numero diapositiva 3"/>
          <p:cNvSpPr>
            <a:spLocks noGrp="1"/>
          </p:cNvSpPr>
          <p:nvPr>
            <p:ph type="sldNum" sz="quarter" idx="12"/>
          </p:nvPr>
        </p:nvSpPr>
        <p:spPr/>
        <p:txBody>
          <a:bodyPr/>
          <a:lstStyle/>
          <a:p>
            <a:fld id="{85A14178-8DE2-7F4D-BB1A-8E5D5F85ED90}" type="slidenum">
              <a:rPr lang="it-IT" smtClean="0"/>
              <a:t>8</a:t>
            </a:fld>
            <a:endParaRPr lang="it-IT"/>
          </a:p>
        </p:txBody>
      </p:sp>
    </p:spTree>
    <p:extLst>
      <p:ext uri="{BB962C8B-B14F-4D97-AF65-F5344CB8AC3E}">
        <p14:creationId xmlns:p14="http://schemas.microsoft.com/office/powerpoint/2010/main" val="14334568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74990" y="1322614"/>
            <a:ext cx="2527862" cy="378108"/>
          </a:xfrm>
          <a:ln>
            <a:solidFill>
              <a:schemeClr val="tx1"/>
            </a:solidFill>
          </a:ln>
        </p:spPr>
        <p:txBody>
          <a:bodyPr>
            <a:normAutofit/>
          </a:bodyPr>
          <a:lstStyle/>
          <a:p>
            <a:pPr algn="ctr"/>
            <a:r>
              <a:rPr lang="it-IT" sz="1500" b="1" dirty="0" err="1"/>
              <a:t>Confirmed</a:t>
            </a:r>
            <a:r>
              <a:rPr lang="it-IT" sz="1500" b="1" dirty="0"/>
              <a:t> </a:t>
            </a:r>
            <a:r>
              <a:rPr lang="it-IT" sz="1500" b="1" dirty="0" err="1"/>
              <a:t>diagnosis</a:t>
            </a:r>
            <a:r>
              <a:rPr lang="it-IT" sz="1500" b="1" dirty="0"/>
              <a:t> SCAD</a:t>
            </a:r>
          </a:p>
        </p:txBody>
      </p:sp>
      <p:pic>
        <p:nvPicPr>
          <p:cNvPr id="6" name="Segnaposto contenut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1552" y="1754977"/>
            <a:ext cx="6900488" cy="3915000"/>
          </a:xfrm>
        </p:spPr>
      </p:pic>
      <p:sp>
        <p:nvSpPr>
          <p:cNvPr id="7" name="Rettangolo 6"/>
          <p:cNvSpPr>
            <a:spLocks noChangeArrowheads="1"/>
          </p:cNvSpPr>
          <p:nvPr/>
        </p:nvSpPr>
        <p:spPr bwMode="auto">
          <a:xfrm>
            <a:off x="3031723" y="1777947"/>
            <a:ext cx="2214000" cy="2052000"/>
          </a:xfrm>
          <a:prstGeom prst="rect">
            <a:avLst/>
          </a:prstGeom>
          <a:noFill/>
          <a:ln w="22225"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Aft>
                <a:spcPct val="20000"/>
              </a:spcAft>
              <a:buClr>
                <a:schemeClr val="tx1"/>
              </a:buClr>
              <a:buChar char="•"/>
              <a:defRPr sz="2800" b="1">
                <a:solidFill>
                  <a:schemeClr val="tx1"/>
                </a:solidFill>
                <a:latin typeface="Arial" pitchFamily="34" charset="0"/>
              </a:defRPr>
            </a:lvl1pPr>
            <a:lvl2pPr marL="742950" indent="-285750" eaLnBrk="0" hangingPunct="0">
              <a:spcAft>
                <a:spcPct val="20000"/>
              </a:spcAft>
              <a:buClr>
                <a:schemeClr val="tx1"/>
              </a:buClr>
              <a:buChar char="•"/>
              <a:defRPr sz="2800" b="1">
                <a:solidFill>
                  <a:schemeClr val="tx1"/>
                </a:solidFill>
                <a:latin typeface="Arial" pitchFamily="34" charset="0"/>
              </a:defRPr>
            </a:lvl2pPr>
            <a:lvl3pPr marL="1143000" indent="-228600" eaLnBrk="0" hangingPunct="0">
              <a:spcAft>
                <a:spcPct val="20000"/>
              </a:spcAft>
              <a:buClr>
                <a:schemeClr val="tx1"/>
              </a:buClr>
              <a:buChar char="•"/>
              <a:defRPr sz="2800" b="1">
                <a:solidFill>
                  <a:schemeClr val="tx1"/>
                </a:solidFill>
                <a:latin typeface="Arial" pitchFamily="34" charset="0"/>
              </a:defRPr>
            </a:lvl3pPr>
            <a:lvl4pPr marL="1600200" indent="-228600" eaLnBrk="0" hangingPunct="0">
              <a:spcAft>
                <a:spcPct val="20000"/>
              </a:spcAft>
              <a:buClr>
                <a:schemeClr val="tx1"/>
              </a:buClr>
              <a:buChar char="•"/>
              <a:defRPr sz="2800" b="1">
                <a:solidFill>
                  <a:schemeClr val="tx1"/>
                </a:solidFill>
                <a:latin typeface="Arial" pitchFamily="34"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lnSpc>
                <a:spcPct val="120000"/>
              </a:lnSpc>
              <a:spcAft>
                <a:spcPct val="10000"/>
              </a:spcAft>
              <a:buClrTx/>
              <a:buSzPct val="120000"/>
              <a:buFontTx/>
              <a:buNone/>
            </a:pPr>
            <a:endParaRPr lang="it-IT" altLang="it-IT" sz="1500" b="0"/>
          </a:p>
        </p:txBody>
      </p:sp>
      <p:sp>
        <p:nvSpPr>
          <p:cNvPr id="8" name="CasellaDiTesto 7"/>
          <p:cNvSpPr txBox="1"/>
          <p:nvPr/>
        </p:nvSpPr>
        <p:spPr>
          <a:xfrm>
            <a:off x="183695" y="1077682"/>
            <a:ext cx="3275961" cy="369332"/>
          </a:xfrm>
          <a:prstGeom prst="rect">
            <a:avLst/>
          </a:prstGeom>
          <a:noFill/>
        </p:spPr>
        <p:txBody>
          <a:bodyPr wrap="none" rtlCol="0">
            <a:spAutoFit/>
          </a:bodyPr>
          <a:lstStyle/>
          <a:p>
            <a:r>
              <a:rPr lang="it-IT" b="1" dirty="0">
                <a:solidFill>
                  <a:srgbClr val="002060"/>
                </a:solidFill>
              </a:rPr>
              <a:t>ESC </a:t>
            </a:r>
            <a:r>
              <a:rPr lang="it-IT" b="1" dirty="0" err="1">
                <a:solidFill>
                  <a:srgbClr val="002060"/>
                </a:solidFill>
              </a:rPr>
              <a:t>Guidelines</a:t>
            </a:r>
            <a:r>
              <a:rPr lang="it-IT" b="1" dirty="0">
                <a:solidFill>
                  <a:srgbClr val="002060"/>
                </a:solidFill>
              </a:rPr>
              <a:t> 2013, </a:t>
            </a:r>
            <a:r>
              <a:rPr lang="it-IT" b="1" dirty="0" err="1">
                <a:solidFill>
                  <a:srgbClr val="002060"/>
                </a:solidFill>
              </a:rPr>
              <a:t>Stable</a:t>
            </a:r>
            <a:r>
              <a:rPr lang="it-IT" b="1" dirty="0">
                <a:solidFill>
                  <a:srgbClr val="002060"/>
                </a:solidFill>
              </a:rPr>
              <a:t> CAD</a:t>
            </a:r>
          </a:p>
        </p:txBody>
      </p:sp>
      <p:sp>
        <p:nvSpPr>
          <p:cNvPr id="9" name="CasellaDiTesto 8"/>
          <p:cNvSpPr txBox="1"/>
          <p:nvPr/>
        </p:nvSpPr>
        <p:spPr>
          <a:xfrm>
            <a:off x="7445830" y="5669977"/>
            <a:ext cx="1454501" cy="300082"/>
          </a:xfrm>
          <a:prstGeom prst="rect">
            <a:avLst/>
          </a:prstGeom>
          <a:noFill/>
        </p:spPr>
        <p:txBody>
          <a:bodyPr wrap="none" rtlCol="0">
            <a:spAutoFit/>
          </a:bodyPr>
          <a:lstStyle/>
          <a:p>
            <a:r>
              <a:rPr lang="it-IT" sz="1350">
                <a:solidFill>
                  <a:srgbClr val="002060"/>
                </a:solidFill>
              </a:rPr>
              <a:t>www.escardio.org</a:t>
            </a:r>
            <a:endParaRPr lang="it-IT" sz="1350" dirty="0">
              <a:solidFill>
                <a:srgbClr val="002060"/>
              </a:solidFill>
            </a:endParaRPr>
          </a:p>
        </p:txBody>
      </p:sp>
    </p:spTree>
    <p:extLst>
      <p:ext uri="{BB962C8B-B14F-4D97-AF65-F5344CB8AC3E}">
        <p14:creationId xmlns:p14="http://schemas.microsoft.com/office/powerpoint/2010/main" val="1097211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225</TotalTime>
  <Words>2799</Words>
  <Application>Microsoft Macintosh PowerPoint</Application>
  <PresentationFormat>Presentazione su schermo (4:3)</PresentationFormat>
  <Paragraphs>453</Paragraphs>
  <Slides>35</Slides>
  <Notes>26</Notes>
  <HiddenSlides>5</HiddenSlides>
  <MMClips>0</MMClips>
  <ScaleCrop>false</ScaleCrop>
  <HeadingPairs>
    <vt:vector size="8" baseType="variant">
      <vt:variant>
        <vt:lpstr>Caratteri utilizzati</vt:lpstr>
      </vt:variant>
      <vt:variant>
        <vt:i4>12</vt:i4>
      </vt:variant>
      <vt:variant>
        <vt:lpstr>Tema</vt:lpstr>
      </vt:variant>
      <vt:variant>
        <vt:i4>3</vt:i4>
      </vt:variant>
      <vt:variant>
        <vt:lpstr>Server OLE incorporati</vt:lpstr>
      </vt:variant>
      <vt:variant>
        <vt:i4>2</vt:i4>
      </vt:variant>
      <vt:variant>
        <vt:lpstr>Titoli diapositive</vt:lpstr>
      </vt:variant>
      <vt:variant>
        <vt:i4>35</vt:i4>
      </vt:variant>
    </vt:vector>
  </HeadingPairs>
  <TitlesOfParts>
    <vt:vector size="52" baseType="lpstr">
      <vt:lpstr>Arial Narrow</vt:lpstr>
      <vt:lpstr>Arial Unicode MS</vt:lpstr>
      <vt:lpstr>Calibri</vt:lpstr>
      <vt:lpstr>Calibri Light</vt:lpstr>
      <vt:lpstr>MS PGothic</vt:lpstr>
      <vt:lpstr>msgothic</vt:lpstr>
      <vt:lpstr>Symbol</vt:lpstr>
      <vt:lpstr>Times New Roman</vt:lpstr>
      <vt:lpstr>Verdana</vt:lpstr>
      <vt:lpstr>Wingdings</vt:lpstr>
      <vt:lpstr>ヒラギノ角ゴ Pro W3</vt:lpstr>
      <vt:lpstr>Arial</vt:lpstr>
      <vt:lpstr>Tema di Office</vt:lpstr>
      <vt:lpstr>1_Tema di Office</vt:lpstr>
      <vt:lpstr>2_Tema di Office</vt:lpstr>
      <vt:lpstr>Worksheet</vt:lpstr>
      <vt:lpstr>Excel.Sheet.8</vt:lpstr>
      <vt:lpstr>Presentazione di PowerPoint</vt:lpstr>
      <vt:lpstr>Increased Cardiac Death frequency as a function of inducible ischemia </vt:lpstr>
      <vt:lpstr>Presentazione di PowerPoint</vt:lpstr>
      <vt:lpstr>Incomplete Revascularization in the SYNTAX Trial</vt:lpstr>
      <vt:lpstr>Presentazione di PowerPoint</vt:lpstr>
      <vt:lpstr>Meta-Analyses assessing impact of PCI vs OMT on incidence of MI and death in Stable CAD patients</vt:lpstr>
      <vt:lpstr>Does angina matter?</vt:lpstr>
      <vt:lpstr>Presentazione di PowerPoint</vt:lpstr>
      <vt:lpstr>Confirmed diagnosis SCAD</vt:lpstr>
      <vt:lpstr>Presentazione di PowerPoint</vt:lpstr>
      <vt:lpstr>Presentazione di PowerPoint</vt:lpstr>
      <vt:lpstr>Presentazione di PowerPoint</vt:lpstr>
      <vt:lpstr>Presentazione di PowerPoint</vt:lpstr>
      <vt:lpstr>Ivrabadine vs PLACEBO in 11000 pts with CAD and EF &lt; 40%</vt:lpstr>
      <vt:lpstr>Presentazione di PowerPoint</vt:lpstr>
      <vt:lpstr> </vt:lpstr>
      <vt:lpstr>Presentazione di PowerPoint</vt:lpstr>
      <vt:lpstr>Presentazione di PowerPoint</vt:lpstr>
      <vt:lpstr>Normal as compared to pathologically elevated late Na current</vt:lpstr>
      <vt:lpstr>Ranolazine: RCT in myocardial ischemia/angina pectoris</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Ranolazine in women with angina, evidence of myocardial ischemia and No obstructive CAD</vt:lpstr>
      <vt:lpstr>Ranolazine in women with angina, evidence of myocardial ischemia and No obstructive CAD</vt:lpstr>
      <vt:lpstr>Consensus Document</vt:lpstr>
      <vt:lpstr>Presentazione di PowerPoint</vt:lpstr>
      <vt:lpstr>Presentazione di PowerPoint</vt:lpstr>
      <vt:lpstr>Presentazione di PowerPoint</vt:lpstr>
      <vt:lpstr>Conclusioni</vt:lpstr>
    </vt:vector>
  </TitlesOfParts>
  <Company>telemedia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Francesco lovison</dc:creator>
  <cp:lastModifiedBy>Utente di Microsoft Office</cp:lastModifiedBy>
  <cp:revision>23</cp:revision>
  <dcterms:created xsi:type="dcterms:W3CDTF">2013-11-06T14:40:36Z</dcterms:created>
  <dcterms:modified xsi:type="dcterms:W3CDTF">2018-03-20T18:01:55Z</dcterms:modified>
</cp:coreProperties>
</file>